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72" r:id="rId1"/>
    <p:sldMasterId id="2147483684" r:id="rId2"/>
    <p:sldMasterId id="2147483696" r:id="rId3"/>
    <p:sldMasterId id="2147483708" r:id="rId4"/>
    <p:sldMasterId id="2147483718" r:id="rId5"/>
    <p:sldMasterId id="2147483730" r:id="rId6"/>
  </p:sldMasterIdLst>
  <p:notesMasterIdLst>
    <p:notesMasterId r:id="rId166"/>
  </p:notesMasterIdLst>
  <p:handoutMasterIdLst>
    <p:handoutMasterId r:id="rId167"/>
  </p:handoutMasterIdLst>
  <p:sldIdLst>
    <p:sldId id="308" r:id="rId7"/>
    <p:sldId id="440" r:id="rId8"/>
    <p:sldId id="369" r:id="rId9"/>
    <p:sldId id="259" r:id="rId10"/>
    <p:sldId id="423" r:id="rId11"/>
    <p:sldId id="395" r:id="rId12"/>
    <p:sldId id="412" r:id="rId13"/>
    <p:sldId id="506" r:id="rId14"/>
    <p:sldId id="507" r:id="rId15"/>
    <p:sldId id="313" r:id="rId16"/>
    <p:sldId id="314" r:id="rId17"/>
    <p:sldId id="315" r:id="rId18"/>
    <p:sldId id="316" r:id="rId19"/>
    <p:sldId id="317" r:id="rId20"/>
    <p:sldId id="318" r:id="rId21"/>
    <p:sldId id="384" r:id="rId22"/>
    <p:sldId id="399" r:id="rId23"/>
    <p:sldId id="401" r:id="rId24"/>
    <p:sldId id="400" r:id="rId25"/>
    <p:sldId id="398" r:id="rId26"/>
    <p:sldId id="402" r:id="rId27"/>
    <p:sldId id="403" r:id="rId28"/>
    <p:sldId id="415" r:id="rId29"/>
    <p:sldId id="413" r:id="rId30"/>
    <p:sldId id="414" r:id="rId31"/>
    <p:sldId id="416" r:id="rId32"/>
    <p:sldId id="417" r:id="rId33"/>
    <p:sldId id="418" r:id="rId34"/>
    <p:sldId id="307" r:id="rId35"/>
    <p:sldId id="441" r:id="rId36"/>
    <p:sldId id="262" r:id="rId37"/>
    <p:sldId id="263" r:id="rId38"/>
    <p:sldId id="264" r:id="rId39"/>
    <p:sldId id="265" r:id="rId40"/>
    <p:sldId id="266" r:id="rId41"/>
    <p:sldId id="502" r:id="rId42"/>
    <p:sldId id="503" r:id="rId43"/>
    <p:sldId id="272" r:id="rId44"/>
    <p:sldId id="273" r:id="rId45"/>
    <p:sldId id="274" r:id="rId46"/>
    <p:sldId id="275" r:id="rId47"/>
    <p:sldId id="276" r:id="rId48"/>
    <p:sldId id="277" r:id="rId49"/>
    <p:sldId id="278" r:id="rId50"/>
    <p:sldId id="279" r:id="rId51"/>
    <p:sldId id="505" r:id="rId52"/>
    <p:sldId id="504" r:id="rId53"/>
    <p:sldId id="319" r:id="rId54"/>
    <p:sldId id="329" r:id="rId55"/>
    <p:sldId id="330" r:id="rId56"/>
    <p:sldId id="366" r:id="rId57"/>
    <p:sldId id="331" r:id="rId58"/>
    <p:sldId id="332" r:id="rId59"/>
    <p:sldId id="394" r:id="rId60"/>
    <p:sldId id="371" r:id="rId61"/>
    <p:sldId id="337" r:id="rId62"/>
    <p:sldId id="336" r:id="rId63"/>
    <p:sldId id="358" r:id="rId64"/>
    <p:sldId id="446" r:id="rId65"/>
    <p:sldId id="280" r:id="rId66"/>
    <p:sldId id="281" r:id="rId67"/>
    <p:sldId id="282" r:id="rId68"/>
    <p:sldId id="283" r:id="rId69"/>
    <p:sldId id="359" r:id="rId70"/>
    <p:sldId id="360" r:id="rId71"/>
    <p:sldId id="364" r:id="rId72"/>
    <p:sldId id="365" r:id="rId73"/>
    <p:sldId id="363" r:id="rId74"/>
    <p:sldId id="367" r:id="rId75"/>
    <p:sldId id="312" r:id="rId76"/>
    <p:sldId id="284" r:id="rId77"/>
    <p:sldId id="285" r:id="rId78"/>
    <p:sldId id="286" r:id="rId79"/>
    <p:sldId id="287" r:id="rId80"/>
    <p:sldId id="288" r:id="rId81"/>
    <p:sldId id="289" r:id="rId82"/>
    <p:sldId id="290" r:id="rId83"/>
    <p:sldId id="291" r:id="rId84"/>
    <p:sldId id="292" r:id="rId85"/>
    <p:sldId id="368" r:id="rId86"/>
    <p:sldId id="419" r:id="rId87"/>
    <p:sldId id="293" r:id="rId88"/>
    <p:sldId id="294" r:id="rId89"/>
    <p:sldId id="378" r:id="rId90"/>
    <p:sldId id="380" r:id="rId91"/>
    <p:sldId id="382" r:id="rId92"/>
    <p:sldId id="383" r:id="rId93"/>
    <p:sldId id="379" r:id="rId94"/>
    <p:sldId id="374" r:id="rId95"/>
    <p:sldId id="420" r:id="rId96"/>
    <p:sldId id="421" r:id="rId97"/>
    <p:sldId id="386" r:id="rId98"/>
    <p:sldId id="385" r:id="rId99"/>
    <p:sldId id="388" r:id="rId100"/>
    <p:sldId id="445" r:id="rId101"/>
    <p:sldId id="424" r:id="rId102"/>
    <p:sldId id="433" r:id="rId103"/>
    <p:sldId id="436" r:id="rId104"/>
    <p:sldId id="438" r:id="rId105"/>
    <p:sldId id="442" r:id="rId106"/>
    <p:sldId id="437" r:id="rId107"/>
    <p:sldId id="425" r:id="rId108"/>
    <p:sldId id="426" r:id="rId109"/>
    <p:sldId id="427" r:id="rId110"/>
    <p:sldId id="428" r:id="rId111"/>
    <p:sldId id="429" r:id="rId112"/>
    <p:sldId id="430" r:id="rId113"/>
    <p:sldId id="431" r:id="rId114"/>
    <p:sldId id="432" r:id="rId115"/>
    <p:sldId id="443" r:id="rId116"/>
    <p:sldId id="447" r:id="rId117"/>
    <p:sldId id="448" r:id="rId118"/>
    <p:sldId id="449" r:id="rId119"/>
    <p:sldId id="450" r:id="rId120"/>
    <p:sldId id="451" r:id="rId121"/>
    <p:sldId id="452" r:id="rId122"/>
    <p:sldId id="453" r:id="rId123"/>
    <p:sldId id="513" r:id="rId124"/>
    <p:sldId id="514" r:id="rId125"/>
    <p:sldId id="467" r:id="rId126"/>
    <p:sldId id="515" r:id="rId127"/>
    <p:sldId id="468" r:id="rId128"/>
    <p:sldId id="469" r:id="rId129"/>
    <p:sldId id="470" r:id="rId130"/>
    <p:sldId id="471" r:id="rId131"/>
    <p:sldId id="472" r:id="rId132"/>
    <p:sldId id="473" r:id="rId133"/>
    <p:sldId id="474" r:id="rId134"/>
    <p:sldId id="475" r:id="rId135"/>
    <p:sldId id="476" r:id="rId136"/>
    <p:sldId id="477" r:id="rId137"/>
    <p:sldId id="478" r:id="rId138"/>
    <p:sldId id="479" r:id="rId139"/>
    <p:sldId id="480" r:id="rId140"/>
    <p:sldId id="481" r:id="rId141"/>
    <p:sldId id="482" r:id="rId142"/>
    <p:sldId id="483" r:id="rId143"/>
    <p:sldId id="484" r:id="rId144"/>
    <p:sldId id="511" r:id="rId145"/>
    <p:sldId id="510" r:id="rId146"/>
    <p:sldId id="512" r:id="rId147"/>
    <p:sldId id="457" r:id="rId148"/>
    <p:sldId id="458" r:id="rId149"/>
    <p:sldId id="520" r:id="rId150"/>
    <p:sldId id="521" r:id="rId151"/>
    <p:sldId id="522" r:id="rId152"/>
    <p:sldId id="459" r:id="rId153"/>
    <p:sldId id="460" r:id="rId154"/>
    <p:sldId id="461" r:id="rId155"/>
    <p:sldId id="462" r:id="rId156"/>
    <p:sldId id="463" r:id="rId157"/>
    <p:sldId id="464" r:id="rId158"/>
    <p:sldId id="465" r:id="rId159"/>
    <p:sldId id="501" r:id="rId160"/>
    <p:sldId id="516" r:id="rId161"/>
    <p:sldId id="517" r:id="rId162"/>
    <p:sldId id="523" r:id="rId163"/>
    <p:sldId id="518" r:id="rId164"/>
    <p:sldId id="519" r:id="rId165"/>
  </p:sldIdLst>
  <p:sldSz cx="13004800" cy="9753600"/>
  <p:notesSz cx="7315200" cy="96012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026" y="-9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slide" Target="slides/slide148.xml"/><Relationship Id="rId159" Type="http://schemas.openxmlformats.org/officeDocument/2006/relationships/slide" Target="slides/slide153.xml"/><Relationship Id="rId170"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slide" Target="slides/slide154.xml"/><Relationship Id="rId165" Type="http://schemas.openxmlformats.org/officeDocument/2006/relationships/slide" Target="slides/slide15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slide" Target="slides/slide142.xml"/><Relationship Id="rId151" Type="http://schemas.openxmlformats.org/officeDocument/2006/relationships/slide" Target="slides/slide145.xml"/><Relationship Id="rId156" Type="http://schemas.openxmlformats.org/officeDocument/2006/relationships/slide" Target="slides/slide150.xml"/><Relationship Id="rId164" Type="http://schemas.openxmlformats.org/officeDocument/2006/relationships/slide" Target="slides/slide158.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A0696FA-2784-4935-A94F-0A52C7A7516F}" type="datetimeFigureOut">
              <a:rPr lang="en-US" smtClean="0"/>
              <a:pPr/>
              <a:t>5/8/2013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B18FFDF-6DFB-4392-8ED0-75D5D495FC60}" type="slidenum">
              <a:rPr lang="en-US" smtClean="0"/>
              <a:pPr/>
              <a:t>‹#›</a:t>
            </a:fld>
            <a:endParaRPr lang="en-US"/>
          </a:p>
        </p:txBody>
      </p:sp>
    </p:spTree>
    <p:extLst>
      <p:ext uri="{BB962C8B-B14F-4D97-AF65-F5344CB8AC3E}">
        <p14:creationId xmlns:p14="http://schemas.microsoft.com/office/powerpoint/2010/main" val="1993527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257300" y="720725"/>
            <a:ext cx="4800600" cy="3600450"/>
          </a:xfrm>
          <a:prstGeom prst="rect">
            <a:avLst/>
          </a:prstGeom>
          <a:noFill/>
          <a:ln w="12700" cap="rnd" cmpd="sng">
            <a:noFill/>
            <a:prstDash val="solid"/>
            <a:round/>
            <a:headEnd type="none" w="med" len="med"/>
            <a:tailEnd type="none" w="med" len="med"/>
          </a:ln>
          <a:effectLst/>
        </p:spPr>
      </p:sp>
      <p:sp>
        <p:nvSpPr>
          <p:cNvPr id="3074" name="Rectangle 2"/>
          <p:cNvSpPr>
            <a:spLocks noGrp="1"/>
          </p:cNvSpPr>
          <p:nvPr>
            <p:ph type="body" sz="quarter" idx="3"/>
          </p:nvPr>
        </p:nvSpPr>
        <p:spPr bwMode="auto">
          <a:xfrm>
            <a:off x="975360" y="4560570"/>
            <a:ext cx="5364480" cy="4320540"/>
          </a:xfrm>
          <a:prstGeom prst="rect">
            <a:avLst/>
          </a:prstGeom>
          <a:noFill/>
          <a:ln w="12700" cap="rnd" cmpd="sng">
            <a:noFill/>
            <a:prstDash val="solid"/>
            <a:round/>
            <a:headEnd type="none" w="med" len="med"/>
            <a:tailEnd type="none" w="med" len="med"/>
          </a:ln>
          <a:effectLst/>
        </p:spPr>
        <p:txBody>
          <a:bodyPr vert="horz" wrap="square" lIns="96661" tIns="48331" rIns="96661" bIns="48331" numCol="1" anchor="t" anchorCtr="0" compatLnSpc="1">
            <a:prstTxWarp prst="textNoShape">
              <a:avLst/>
            </a:prstTxWarp>
          </a:bodyPr>
          <a:lstStyle/>
          <a:p>
            <a:pPr lvl="0"/>
            <a:r>
              <a:rPr lang="en-US" smtClean="0">
                <a:sym typeface="Noteworthy Bold" charset="0"/>
              </a:rPr>
              <a:t>Click to edit Master text styles</a:t>
            </a:r>
          </a:p>
          <a:p>
            <a:pPr lvl="1"/>
            <a:r>
              <a:rPr lang="en-US" smtClean="0">
                <a:sym typeface="Noteworthy Bold" charset="0"/>
              </a:rPr>
              <a:t>Second level</a:t>
            </a:r>
          </a:p>
          <a:p>
            <a:pPr lvl="2"/>
            <a:r>
              <a:rPr lang="en-US" smtClean="0">
                <a:sym typeface="Noteworthy Bold" charset="0"/>
              </a:rPr>
              <a:t>Third level</a:t>
            </a:r>
          </a:p>
          <a:p>
            <a:pPr lvl="3"/>
            <a:r>
              <a:rPr lang="en-US" smtClean="0">
                <a:sym typeface="Noteworthy Bold" charset="0"/>
              </a:rPr>
              <a:t>Fourth level</a:t>
            </a:r>
          </a:p>
          <a:p>
            <a:pPr lvl="4"/>
            <a:r>
              <a:rPr lang="en-US" smtClean="0">
                <a:sym typeface="Noteworthy Bold" charset="0"/>
              </a:rPr>
              <a:t>Fifth level</a:t>
            </a:r>
          </a:p>
        </p:txBody>
      </p:sp>
    </p:spTree>
    <p:extLst>
      <p:ext uri="{BB962C8B-B14F-4D97-AF65-F5344CB8AC3E}">
        <p14:creationId xmlns:p14="http://schemas.microsoft.com/office/powerpoint/2010/main" val="1836768148"/>
      </p:ext>
    </p:extLst>
  </p:cSld>
  <p:clrMap bg1="lt1" tx1="dk1" bg2="lt2" tx2="dk2" accent1="accent1" accent2="accent2" accent3="accent3" accent4="accent4" accent5="accent5" accent6="accent6" hlink="hlink" folHlink="folHlink"/>
  <p:notesStyle>
    <a:lvl1pPr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xfrm>
            <a:off x="4143375" y="9120188"/>
            <a:ext cx="3170238" cy="479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DA0361-2F5E-4AE4-99D1-8F36E6664C78}" type="slidenum">
              <a:rPr lang="en-US">
                <a:solidFill>
                  <a:prstClr val="black"/>
                </a:solidFill>
              </a:rPr>
              <a:pPr eaLnBrk="1" hangingPunct="1"/>
              <a:t>36</a:t>
            </a:fld>
            <a:endParaRPr lang="en-US">
              <a:solidFill>
                <a:prstClr val="black"/>
              </a:solidFill>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8180" name="Slide Number Placeholder 3"/>
          <p:cNvSpPr>
            <a:spLocks noGrp="1"/>
          </p:cNvSpPr>
          <p:nvPr>
            <p:ph type="sldNum" sz="quarter" idx="5"/>
          </p:nvPr>
        </p:nvSpPr>
        <p:spPr>
          <a:xfrm>
            <a:off x="4143375" y="9120188"/>
            <a:ext cx="3170238" cy="479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C9355D-F98A-4A1D-8F06-EDA53A62FA14}" type="slidenum">
              <a:rPr lang="en-US">
                <a:solidFill>
                  <a:srgbClr val="000000"/>
                </a:solidFill>
              </a:rPr>
              <a:pPr eaLnBrk="1" hangingPunct="1"/>
              <a:t>98</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a:ln/>
        </p:spPr>
        <p:txBody>
          <a:bodyPr lIns="96661" tIns="48331" rIns="96661" bIns="48331"/>
          <a:lstStyle/>
          <a:p>
            <a:fld id="{66AD6D75-7A12-4502-9E66-7C2BB924235B}" type="slidenum">
              <a:rPr lang="en-US">
                <a:solidFill>
                  <a:prstClr val="black"/>
                </a:solidFill>
              </a:rPr>
              <a:pPr/>
              <a:t>133</a:t>
            </a:fld>
            <a:endParaRPr lang="en-US">
              <a:solidFill>
                <a:prstClr val="black"/>
              </a:solidFill>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sz="1500"/>
              <a:t>An assessment of the family provides valuable insights into both potential sources of support for the child as well as potential obstacles to therapeutic success. </a:t>
            </a:r>
          </a:p>
          <a:p>
            <a:endParaRPr lang="en-US" sz="1500"/>
          </a:p>
          <a:p>
            <a:endParaRPr lang="en-US" sz="1500"/>
          </a:p>
          <a:p>
            <a:endParaRPr lang="en-US" sz="1500"/>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587" y="9119474"/>
            <a:ext cx="3169920" cy="480060"/>
          </a:xfrm>
          <a:prstGeom prst="rect">
            <a:avLst/>
          </a:prstGeom>
          <a:ln/>
        </p:spPr>
        <p:txBody>
          <a:bodyPr lIns="96661" tIns="48331" rIns="96661" bIns="48331"/>
          <a:lstStyle/>
          <a:p>
            <a:fld id="{CF8C8BCC-01D2-43C7-941F-539DC49B8344}" type="slidenum">
              <a:rPr lang="en-US">
                <a:solidFill>
                  <a:prstClr val="black"/>
                </a:solidFill>
              </a:rPr>
              <a:pPr/>
              <a:t>135</a:t>
            </a:fld>
            <a:endParaRPr lang="en-US">
              <a:solidFill>
                <a:prstClr val="black"/>
              </a:solidFill>
            </a:endParaRPr>
          </a:p>
        </p:txBody>
      </p:sp>
      <p:sp>
        <p:nvSpPr>
          <p:cNvPr id="11981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p:txBody>
          <a:bodyPr lIns="96640" tIns="96640" rIns="96640" bIns="96640"/>
          <a:lstStyle/>
          <a:p>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xfrm>
            <a:off x="4143375" y="9120189"/>
            <a:ext cx="3170238" cy="479425"/>
          </a:xfrm>
          <a:prstGeom prst="rect">
            <a:avLst/>
          </a:prstGeom>
          <a:noFill/>
        </p:spPr>
        <p:txBody>
          <a:bodyPr lIns="91432" tIns="45716" rIns="91432" bIns="45716"/>
          <a:lstStyle/>
          <a:p>
            <a:fld id="{B8F133C2-3D5E-4D49-9BEA-1FD67E2A81C3}" type="slidenum">
              <a:rPr lang="en-US" smtClean="0"/>
              <a:pPr/>
              <a:t>149</a:t>
            </a:fld>
            <a:endParaRPr lang="en-US" smtClean="0"/>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xfrm>
            <a:off x="4143375" y="9120189"/>
            <a:ext cx="3170238" cy="479425"/>
          </a:xfrm>
          <a:prstGeom prst="rect">
            <a:avLst/>
          </a:prstGeom>
          <a:noFill/>
        </p:spPr>
        <p:txBody>
          <a:bodyPr lIns="91432" tIns="45716" rIns="91432" bIns="45716"/>
          <a:lstStyle/>
          <a:p>
            <a:fld id="{4FFECD92-3063-4780-9B3F-F80B0E4CCAD9}" type="slidenum">
              <a:rPr lang="en-US" smtClean="0"/>
              <a:pPr/>
              <a:t>150</a:t>
            </a:fld>
            <a:endParaRPr lang="en-US"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xfrm>
            <a:off x="4143375" y="9120189"/>
            <a:ext cx="3170238" cy="479425"/>
          </a:xfrm>
          <a:prstGeom prst="rect">
            <a:avLst/>
          </a:prstGeom>
          <a:noFill/>
        </p:spPr>
        <p:txBody>
          <a:bodyPr lIns="91432" tIns="45716" rIns="91432" bIns="45716"/>
          <a:lstStyle/>
          <a:p>
            <a:fld id="{9A385D34-91FB-4939-8956-5A4043A94162}" type="slidenum">
              <a:rPr lang="en-US" smtClean="0"/>
              <a:pPr/>
              <a:t>151</a:t>
            </a:fld>
            <a:endParaRPr lang="en-US"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xfrm>
            <a:off x="4143375" y="9120188"/>
            <a:ext cx="3170238" cy="479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A608DE-301E-44C4-A7EA-ED67A5D996EF}" type="slidenum">
              <a:rPr lang="en-US">
                <a:solidFill>
                  <a:prstClr val="black"/>
                </a:solidFill>
              </a:rPr>
              <a:pPr eaLnBrk="1" hangingPunct="1"/>
              <a:t>37</a:t>
            </a:fld>
            <a:endParaRPr lang="en-US">
              <a:solidFill>
                <a:prstClr val="black"/>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xfrm>
            <a:off x="4143375" y="9120189"/>
            <a:ext cx="3170238" cy="479425"/>
          </a:xfrm>
          <a:prstGeom prst="rect">
            <a:avLst/>
          </a:prstGeom>
          <a:noFill/>
        </p:spPr>
        <p:txBody>
          <a:bodyPr lIns="91432" tIns="45716" rIns="91432" bIns="45716"/>
          <a:lstStyle/>
          <a:p>
            <a:fld id="{FDB082E1-9FB1-4BB2-B8BB-71242DD2F7E7}" type="slidenum">
              <a:rPr lang="en-US" smtClean="0">
                <a:latin typeface="Arial" pitchFamily="34" charset="0"/>
              </a:rPr>
              <a:pPr/>
              <a:t>56</a:t>
            </a:fld>
            <a:endParaRPr lang="en-US" smtClean="0">
              <a:latin typeface="Arial" pitchFamily="34"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xfrm>
            <a:off x="4143375" y="9120189"/>
            <a:ext cx="3170238" cy="479425"/>
          </a:xfrm>
          <a:prstGeom prst="rect">
            <a:avLst/>
          </a:prstGeom>
          <a:noFill/>
        </p:spPr>
        <p:txBody>
          <a:bodyPr lIns="91432" tIns="45716" rIns="91432" bIns="45716"/>
          <a:lstStyle/>
          <a:p>
            <a:fld id="{8B2BB64D-5341-4876-BBFE-006A6175A956}" type="slidenum">
              <a:rPr lang="en-US" smtClean="0">
                <a:latin typeface="Arial" pitchFamily="34" charset="0"/>
              </a:rPr>
              <a:pPr/>
              <a:t>57</a:t>
            </a:fld>
            <a:endParaRPr lang="en-US" smtClean="0">
              <a:latin typeface="Arial" pitchFamily="34"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xfrm>
            <a:off x="4143375" y="9120189"/>
            <a:ext cx="3170238" cy="479425"/>
          </a:xfrm>
          <a:prstGeom prst="rect">
            <a:avLst/>
          </a:prstGeom>
          <a:noFill/>
        </p:spPr>
        <p:txBody>
          <a:bodyPr lIns="91432" tIns="45716" rIns="91432" bIns="45716"/>
          <a:lstStyle/>
          <a:p>
            <a:fld id="{2BCD2031-B1BD-4C84-9416-2DD44B40E0C8}" type="slidenum">
              <a:rPr lang="en-US" smtClean="0">
                <a:latin typeface="Arial" pitchFamily="34" charset="0"/>
              </a:rPr>
              <a:pPr/>
              <a:t>58</a:t>
            </a:fld>
            <a:endParaRPr lang="en-US" smtClean="0">
              <a:latin typeface="Arial" pitchFamily="34" charset="0"/>
            </a:endParaRPr>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xfrm>
            <a:off x="4143375" y="9120189"/>
            <a:ext cx="3170238" cy="479425"/>
          </a:xfrm>
          <a:prstGeom prst="rect">
            <a:avLst/>
          </a:prstGeom>
          <a:noFill/>
        </p:spPr>
        <p:txBody>
          <a:bodyPr lIns="91432" tIns="45716" rIns="91432" bIns="45716"/>
          <a:lstStyle/>
          <a:p>
            <a:fld id="{956540C5-144B-4434-A1B3-C0552565D9E0}" type="slidenum">
              <a:rPr lang="en-US" smtClean="0">
                <a:solidFill>
                  <a:srgbClr val="000000"/>
                </a:solidFill>
                <a:latin typeface="Arial" pitchFamily="34" charset="0"/>
              </a:rPr>
              <a:pPr/>
              <a:t>66</a:t>
            </a:fld>
            <a:endParaRPr lang="en-US" smtClean="0">
              <a:solidFill>
                <a:srgbClr val="000000"/>
              </a:solidFill>
              <a:latin typeface="Arial" pitchFamily="34"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xfrm>
            <a:off x="4143375" y="9120189"/>
            <a:ext cx="3170238" cy="479425"/>
          </a:xfrm>
          <a:prstGeom prst="rect">
            <a:avLst/>
          </a:prstGeom>
          <a:noFill/>
        </p:spPr>
        <p:txBody>
          <a:bodyPr lIns="91432" tIns="45716" rIns="91432" bIns="45716"/>
          <a:lstStyle/>
          <a:p>
            <a:fld id="{1159C2B4-C6FE-4960-A93F-322891F87E27}" type="slidenum">
              <a:rPr lang="en-US" smtClean="0">
                <a:solidFill>
                  <a:srgbClr val="000000"/>
                </a:solidFill>
                <a:latin typeface="Arial" pitchFamily="34" charset="0"/>
              </a:rPr>
              <a:pPr/>
              <a:t>67</a:t>
            </a:fld>
            <a:endParaRPr lang="en-US" smtClean="0">
              <a:solidFill>
                <a:srgbClr val="000000"/>
              </a:solidFill>
              <a:latin typeface="Arial" pitchFamily="34"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xfrm>
            <a:off x="4143375" y="9120189"/>
            <a:ext cx="3170238" cy="479425"/>
          </a:xfrm>
          <a:prstGeom prst="rect">
            <a:avLst/>
          </a:prstGeom>
          <a:noFill/>
        </p:spPr>
        <p:txBody>
          <a:bodyPr lIns="91432" tIns="45716" rIns="91432" bIns="45716"/>
          <a:lstStyle/>
          <a:p>
            <a:fld id="{FA40AD75-0B85-4845-BAD7-54D09AFBFC95}" type="slidenum">
              <a:rPr lang="en-US" smtClean="0">
                <a:latin typeface="Arial" pitchFamily="34" charset="0"/>
              </a:rPr>
              <a:pPr/>
              <a:t>68</a:t>
            </a:fld>
            <a:endParaRPr lang="en-US" smtClean="0">
              <a:latin typeface="Arial" pitchFamily="34"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xfrm>
            <a:off x="4143375" y="9120189"/>
            <a:ext cx="3170238" cy="479425"/>
          </a:xfrm>
          <a:prstGeom prst="rect">
            <a:avLst/>
          </a:prstGeom>
          <a:noFill/>
        </p:spPr>
        <p:txBody>
          <a:bodyPr lIns="91432" tIns="45716" rIns="91432" bIns="45716"/>
          <a:lstStyle/>
          <a:p>
            <a:fld id="{F5FAC6EB-75B8-4699-9B2E-4773711D305D}" type="slidenum">
              <a:rPr lang="en-US" smtClean="0">
                <a:latin typeface="Arial" pitchFamily="34" charset="0"/>
              </a:rPr>
              <a:pPr/>
              <a:t>69</a:t>
            </a:fld>
            <a:endParaRPr lang="en-US" smtClean="0">
              <a:latin typeface="Arial" pitchFamily="34"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8492134"/>
            <a:ext cx="13004800" cy="126146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0" name="Rectangle 9"/>
          <p:cNvSpPr/>
          <p:nvPr/>
        </p:nvSpPr>
        <p:spPr>
          <a:xfrm>
            <a:off x="-13005" y="8609178"/>
            <a:ext cx="3199181" cy="10143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1" name="Rectangle 10"/>
          <p:cNvSpPr/>
          <p:nvPr/>
        </p:nvSpPr>
        <p:spPr>
          <a:xfrm>
            <a:off x="3355238" y="8596173"/>
            <a:ext cx="9649562" cy="10143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8" name="Title 7"/>
          <p:cNvSpPr>
            <a:spLocks noGrp="1"/>
          </p:cNvSpPr>
          <p:nvPr>
            <p:ph type="ctrTitle"/>
          </p:nvPr>
        </p:nvSpPr>
        <p:spPr>
          <a:xfrm>
            <a:off x="3359574" y="5743787"/>
            <a:ext cx="9211733" cy="260096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359574" y="8604497"/>
            <a:ext cx="9536853" cy="975360"/>
          </a:xfrm>
        </p:spPr>
        <p:txBody>
          <a:bodyPr anchor="ctr">
            <a:normAutofit/>
          </a:bodyPr>
          <a:lstStyle>
            <a:lvl1pPr marL="0" indent="0" algn="l">
              <a:buNone/>
              <a:defRPr sz="3700">
                <a:solidFill>
                  <a:srgbClr val="FFFFFF"/>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8373" y="8631039"/>
            <a:ext cx="2926080" cy="975360"/>
          </a:xfrm>
        </p:spPr>
        <p:txBody>
          <a:bodyPr>
            <a:noAutofit/>
          </a:bodyPr>
          <a:lstStyle>
            <a:lvl1pPr algn="ctr">
              <a:defRPr sz="2800">
                <a:solidFill>
                  <a:srgbClr val="FFFFFF"/>
                </a:solidFill>
              </a:defRPr>
            </a:lvl1pPr>
          </a:lstStyle>
          <a:p>
            <a:pPr algn="ctr" eaLnBrk="1" latinLnBrk="0" hangingPunct="1"/>
            <a:fld id="{42B898F3-B292-435D-87AF-BF89B47C13A3}" type="datetime1">
              <a:rPr lang="en-US" smtClean="0"/>
              <a:t>5/8/2013</a:t>
            </a:fld>
            <a:endParaRPr lang="en-US" sz="2800" dirty="0">
              <a:solidFill>
                <a:srgbClr val="FFFFFF"/>
              </a:solidFill>
            </a:endParaRPr>
          </a:p>
        </p:txBody>
      </p:sp>
      <p:sp>
        <p:nvSpPr>
          <p:cNvPr id="17" name="Footer Placeholder 16"/>
          <p:cNvSpPr>
            <a:spLocks noGrp="1"/>
          </p:cNvSpPr>
          <p:nvPr>
            <p:ph type="ftr" sz="quarter" idx="11"/>
          </p:nvPr>
        </p:nvSpPr>
        <p:spPr>
          <a:xfrm>
            <a:off x="2965892" y="336410"/>
            <a:ext cx="8344747" cy="519289"/>
          </a:xfrm>
        </p:spPr>
        <p:txBody>
          <a:bodyPr/>
          <a:lstStyle>
            <a:lvl1pPr algn="r">
              <a:defRPr>
                <a:solidFill>
                  <a:schemeClr val="tx2"/>
                </a:solidFill>
              </a:defRPr>
            </a:lvl1pPr>
          </a:lstStyle>
          <a:p>
            <a:pPr algn="r" eaLnBrk="1" latinLnBrk="0" hangingPunct="1"/>
            <a:r>
              <a:rPr kumimoji="0" lang="en-US" smtClean="0">
                <a:solidFill>
                  <a:schemeClr val="tx2"/>
                </a:solidFill>
              </a:rPr>
              <a:t>Information and slide part of Dr. Allison Sampson's Trauma Presentation</a:t>
            </a:r>
            <a:endParaRPr kumimoji="0" lang="en-US" dirty="0">
              <a:solidFill>
                <a:schemeClr val="tx2"/>
              </a:solidFill>
            </a:endParaRPr>
          </a:p>
        </p:txBody>
      </p:sp>
      <p:sp>
        <p:nvSpPr>
          <p:cNvPr id="29" name="Slide Number Placeholder 28"/>
          <p:cNvSpPr>
            <a:spLocks noGrp="1"/>
          </p:cNvSpPr>
          <p:nvPr>
            <p:ph type="sldNum" sz="quarter" idx="12"/>
          </p:nvPr>
        </p:nvSpPr>
        <p:spPr>
          <a:xfrm>
            <a:off x="11379200" y="325120"/>
            <a:ext cx="1192107" cy="541867"/>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D8A0B-4961-411E-8E7D-963DDD566E93}" type="datetime1">
              <a:rPr lang="en-US" smtClean="0"/>
              <a:t>5/8/2013</a:t>
            </a:fld>
            <a:endParaRPr lang="en-US"/>
          </a:p>
        </p:txBody>
      </p:sp>
      <p:sp>
        <p:nvSpPr>
          <p:cNvPr id="5" name="Footer Placeholder 4"/>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0107" y="866988"/>
            <a:ext cx="2926080" cy="784577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50240" y="866987"/>
            <a:ext cx="7911253" cy="784578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9320107" y="8886617"/>
            <a:ext cx="3142827" cy="519289"/>
          </a:xfrm>
        </p:spPr>
        <p:txBody>
          <a:bodyPr/>
          <a:lstStyle/>
          <a:p>
            <a:fld id="{39D1A09F-C737-40CB-8EEA-8584601B1D97}" type="datetime1">
              <a:rPr lang="en-US" smtClean="0"/>
              <a:t>5/8/2013</a:t>
            </a:fld>
            <a:endParaRPr lang="en-US" dirty="0"/>
          </a:p>
        </p:txBody>
      </p:sp>
      <p:sp>
        <p:nvSpPr>
          <p:cNvPr id="5" name="Footer Placeholder 4"/>
          <p:cNvSpPr>
            <a:spLocks noGrp="1"/>
          </p:cNvSpPr>
          <p:nvPr>
            <p:ph type="ftr" sz="quarter" idx="11"/>
          </p:nvPr>
        </p:nvSpPr>
        <p:spPr>
          <a:xfrm>
            <a:off x="650242" y="8886340"/>
            <a:ext cx="7926731" cy="519289"/>
          </a:xfrm>
        </p:spPr>
        <p:txBody>
          <a:bodyPr/>
          <a:lstStyle/>
          <a:p>
            <a:r>
              <a:rPr kumimoji="0" lang="en-US" smtClean="0"/>
              <a:t>Information and slide part of Dr. Allison Sampson's Trauma Presentation</a:t>
            </a:r>
            <a:endParaRPr kumimoji="0" lang="en-US" dirty="0"/>
          </a:p>
        </p:txBody>
      </p:sp>
      <p:sp>
        <p:nvSpPr>
          <p:cNvPr id="7" name="Rectangle 6"/>
          <p:cNvSpPr/>
          <p:nvPr/>
        </p:nvSpPr>
        <p:spPr bwMode="white">
          <a:xfrm>
            <a:off x="8670319" y="0"/>
            <a:ext cx="455168" cy="97536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p:nvSpPr>
          <p:cNvPr id="8" name="Rectangle 7"/>
          <p:cNvSpPr/>
          <p:nvPr/>
        </p:nvSpPr>
        <p:spPr>
          <a:xfrm>
            <a:off x="8735343" y="866987"/>
            <a:ext cx="325120" cy="8886613"/>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p:nvSpPr>
          <p:cNvPr id="9" name="Rectangle 8"/>
          <p:cNvSpPr/>
          <p:nvPr/>
        </p:nvSpPr>
        <p:spPr>
          <a:xfrm>
            <a:off x="8735343" y="0"/>
            <a:ext cx="325120" cy="758613"/>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518596" y="205457"/>
            <a:ext cx="758613" cy="347699"/>
          </a:xfrm>
        </p:spPr>
        <p:txBody>
          <a:bodyPr/>
          <a:lstStyle/>
          <a:p>
            <a:fld id="{F0C94032-CD4C-4C25-B0C2-CEC720522D92}"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8491538"/>
            <a:ext cx="13004800" cy="126206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5" name="Rectangle 4"/>
          <p:cNvSpPr/>
          <p:nvPr/>
        </p:nvSpPr>
        <p:spPr>
          <a:xfrm>
            <a:off x="-12700" y="8609013"/>
            <a:ext cx="3198813" cy="1014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6" name="Rectangle 5"/>
          <p:cNvSpPr/>
          <p:nvPr/>
        </p:nvSpPr>
        <p:spPr>
          <a:xfrm>
            <a:off x="3355975" y="8596313"/>
            <a:ext cx="9648825" cy="101441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8" name="Title 7"/>
          <p:cNvSpPr>
            <a:spLocks noGrp="1"/>
          </p:cNvSpPr>
          <p:nvPr>
            <p:ph type="ctrTitle"/>
          </p:nvPr>
        </p:nvSpPr>
        <p:spPr>
          <a:xfrm>
            <a:off x="3359574" y="5743787"/>
            <a:ext cx="9211733" cy="260096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3359574" y="8604497"/>
            <a:ext cx="9536853" cy="975360"/>
          </a:xfrm>
        </p:spPr>
        <p:txBody>
          <a:bodyPr anchor="ctr">
            <a:normAutofit/>
          </a:bodyPr>
          <a:lstStyle>
            <a:lvl1pPr marL="0" indent="0" algn="l">
              <a:buNone/>
              <a:defRPr sz="3700">
                <a:solidFill>
                  <a:srgbClr val="FFFFFF"/>
                </a:solidFill>
              </a:defRPr>
            </a:lvl1pPr>
            <a:lvl2pPr marL="650230" indent="0" algn="ctr">
              <a:buNone/>
            </a:lvl2pPr>
            <a:lvl3pPr marL="1300460" indent="0" algn="ctr">
              <a:buNone/>
            </a:lvl3pPr>
            <a:lvl4pPr marL="1950690" indent="0" algn="ctr">
              <a:buNone/>
            </a:lvl4pPr>
            <a:lvl5pPr marL="2600919" indent="0" algn="ctr">
              <a:buNone/>
            </a:lvl5pPr>
            <a:lvl6pPr marL="3251149" indent="0" algn="ctr">
              <a:buNone/>
            </a:lvl6pPr>
            <a:lvl7pPr marL="3901379" indent="0" algn="ctr">
              <a:buNone/>
            </a:lvl7pPr>
            <a:lvl8pPr marL="4551609" indent="0" algn="ctr">
              <a:buNone/>
            </a:lvl8pPr>
            <a:lvl9pPr marL="5201839"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107950" y="8631238"/>
            <a:ext cx="2925763" cy="974725"/>
          </a:xfrm>
        </p:spPr>
        <p:txBody>
          <a:bodyPr>
            <a:noAutofit/>
          </a:bodyPr>
          <a:lstStyle>
            <a:lvl1pPr algn="ctr">
              <a:defRPr sz="2800">
                <a:solidFill>
                  <a:srgbClr val="FFFFFF"/>
                </a:solidFill>
              </a:defRPr>
            </a:lvl1pPr>
          </a:lstStyle>
          <a:p>
            <a:pPr>
              <a:defRPr/>
            </a:pPr>
            <a:fld id="{2250C516-E834-4A93-997E-BED0BC2EDB31}" type="datetime1">
              <a:rPr lang="en-US" smtClean="0"/>
              <a:t>5/8/2013</a:t>
            </a:fld>
            <a:endParaRPr lang="en-US" dirty="0"/>
          </a:p>
        </p:txBody>
      </p:sp>
      <p:sp>
        <p:nvSpPr>
          <p:cNvPr id="10" name="Footer Placeholder 16"/>
          <p:cNvSpPr>
            <a:spLocks noGrp="1"/>
          </p:cNvSpPr>
          <p:nvPr>
            <p:ph type="ftr" sz="quarter" idx="11"/>
          </p:nvPr>
        </p:nvSpPr>
        <p:spPr>
          <a:xfrm>
            <a:off x="2965450" y="336550"/>
            <a:ext cx="8345488" cy="519113"/>
          </a:xfrm>
        </p:spPr>
        <p:txBody>
          <a:bodyPr/>
          <a:lstStyle>
            <a:lvl1pPr algn="r">
              <a:defRPr>
                <a:solidFill>
                  <a:schemeClr val="tx2"/>
                </a:solidFill>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
        <p:nvSpPr>
          <p:cNvPr id="11" name="Slide Number Placeholder 28"/>
          <p:cNvSpPr>
            <a:spLocks noGrp="1"/>
          </p:cNvSpPr>
          <p:nvPr>
            <p:ph type="sldNum" sz="quarter" idx="12"/>
          </p:nvPr>
        </p:nvSpPr>
        <p:spPr>
          <a:xfrm>
            <a:off x="11379200" y="325438"/>
            <a:ext cx="1192213" cy="541337"/>
          </a:xfrm>
        </p:spPr>
        <p:txBody>
          <a:bodyPr/>
          <a:lstStyle>
            <a:lvl1pPr>
              <a:defRPr>
                <a:solidFill>
                  <a:schemeClr val="tx2"/>
                </a:solidFill>
              </a:defRPr>
            </a:lvl1pPr>
          </a:lstStyle>
          <a:p>
            <a:pPr>
              <a:defRPr/>
            </a:pPr>
            <a:fld id="{88FAA0B3-E2D7-4A3F-B63E-E9212A15A049}" type="slidenum">
              <a:rPr lang="en-US">
                <a:solidFill>
                  <a:srgbClr val="DBF5F9"/>
                </a:solidFill>
              </a:rPr>
              <a:pPr>
                <a:defRPr/>
              </a:pPr>
              <a:t>‹#›</a:t>
            </a:fld>
            <a:endParaRPr lang="en-US" dirty="0">
              <a:solidFill>
                <a:srgbClr val="DBF5F9"/>
              </a:solidFill>
            </a:endParaRPr>
          </a:p>
        </p:txBody>
      </p:sp>
    </p:spTree>
    <p:extLst>
      <p:ext uri="{BB962C8B-B14F-4D97-AF65-F5344CB8AC3E}">
        <p14:creationId xmlns:p14="http://schemas.microsoft.com/office/powerpoint/2010/main" val="3653548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321" y="325120"/>
            <a:ext cx="11595947" cy="1408853"/>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71321" y="2275840"/>
            <a:ext cx="11595947" cy="63940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E3F4880-E25B-4F3E-BAB6-66AAA3AA6010}" type="datetime1">
              <a:rPr lang="en-US" smtClean="0">
                <a:solidFill>
                  <a:srgbClr val="DBF5F9"/>
                </a:solidFill>
              </a:rPr>
              <a:t>5/8/2013</a:t>
            </a:fld>
            <a:endParaRPr lang="en-US" dirty="0">
              <a:solidFill>
                <a:srgbClr val="DBF5F9"/>
              </a:solidFill>
            </a:endParaRPr>
          </a:p>
        </p:txBody>
      </p:sp>
      <p:sp>
        <p:nvSpPr>
          <p:cNvPr id="5" name="Footer Placeholder 2"/>
          <p:cNvSpPr>
            <a:spLocks noGrp="1"/>
          </p:cNvSpPr>
          <p:nvPr>
            <p:ph type="ftr" sz="quarter" idx="11"/>
          </p:nvPr>
        </p:nvSpPr>
        <p:spPr/>
        <p:txBody>
          <a:bodyPr/>
          <a:lstStyle>
            <a:lvl1pPr>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
        <p:nvSpPr>
          <p:cNvPr id="6" name="Slide Number Placeholder 22"/>
          <p:cNvSpPr>
            <a:spLocks noGrp="1"/>
          </p:cNvSpPr>
          <p:nvPr>
            <p:ph type="sldNum" sz="quarter" idx="12"/>
          </p:nvPr>
        </p:nvSpPr>
        <p:spPr/>
        <p:txBody>
          <a:bodyPr/>
          <a:lstStyle>
            <a:lvl1pPr>
              <a:defRPr/>
            </a:lvl1pPr>
          </a:lstStyle>
          <a:p>
            <a:pPr>
              <a:defRPr/>
            </a:pPr>
            <a:fld id="{34CA43B0-14CE-4331-8669-340006B6B74D}" type="slidenum">
              <a:rPr lang="en-US"/>
              <a:pPr>
                <a:defRPr/>
              </a:pPr>
              <a:t>‹#›</a:t>
            </a:fld>
            <a:endParaRPr lang="en-US" dirty="0"/>
          </a:p>
        </p:txBody>
      </p:sp>
    </p:spTree>
    <p:extLst>
      <p:ext uri="{BB962C8B-B14F-4D97-AF65-F5344CB8AC3E}">
        <p14:creationId xmlns:p14="http://schemas.microsoft.com/office/powerpoint/2010/main" val="2800499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2166938"/>
            <a:ext cx="13004800" cy="1625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5" name="Rectangle 4"/>
          <p:cNvSpPr/>
          <p:nvPr/>
        </p:nvSpPr>
        <p:spPr>
          <a:xfrm>
            <a:off x="0" y="2276475"/>
            <a:ext cx="1843088" cy="140811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6" name="Rectangle 5"/>
          <p:cNvSpPr/>
          <p:nvPr/>
        </p:nvSpPr>
        <p:spPr>
          <a:xfrm>
            <a:off x="1951038" y="2276475"/>
            <a:ext cx="11053762" cy="140811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3" name="Text Placeholder 2"/>
          <p:cNvSpPr>
            <a:spLocks noGrp="1"/>
          </p:cNvSpPr>
          <p:nvPr>
            <p:ph type="body" idx="1"/>
          </p:nvPr>
        </p:nvSpPr>
        <p:spPr>
          <a:xfrm>
            <a:off x="1950721" y="3901441"/>
            <a:ext cx="10130650" cy="2379698"/>
          </a:xfrm>
        </p:spPr>
        <p:txBody>
          <a:bodyPr/>
          <a:lstStyle>
            <a:lvl1pPr marL="0" indent="0">
              <a:buNone/>
              <a:defRPr sz="400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950720" y="2275840"/>
            <a:ext cx="10837333" cy="1408853"/>
          </a:xfrm>
        </p:spPr>
        <p:txBody>
          <a:bodyPr/>
          <a:lstStyle>
            <a:lvl1pPr algn="l">
              <a:buNone/>
              <a:defRPr sz="63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0FE3433E-BAD7-4690-A119-C600B5714B47}" type="datetime1">
              <a:rPr lang="en-US" smtClean="0">
                <a:solidFill>
                  <a:srgbClr val="DBF5F9"/>
                </a:solidFill>
              </a:rPr>
              <a:t>5/8/2013</a:t>
            </a:fld>
            <a:endParaRPr lang="en-US">
              <a:solidFill>
                <a:srgbClr val="DBF5F9"/>
              </a:solidFill>
            </a:endParaRPr>
          </a:p>
        </p:txBody>
      </p:sp>
      <p:sp>
        <p:nvSpPr>
          <p:cNvPr id="8" name="Slide Number Placeholder 12"/>
          <p:cNvSpPr>
            <a:spLocks noGrp="1"/>
          </p:cNvSpPr>
          <p:nvPr>
            <p:ph type="sldNum" sz="quarter" idx="11"/>
          </p:nvPr>
        </p:nvSpPr>
        <p:spPr>
          <a:xfrm>
            <a:off x="0" y="2492375"/>
            <a:ext cx="1843088" cy="998538"/>
          </a:xfrm>
        </p:spPr>
        <p:txBody>
          <a:bodyPr>
            <a:noAutofit/>
          </a:bodyPr>
          <a:lstStyle>
            <a:lvl1pPr>
              <a:defRPr sz="3400">
                <a:solidFill>
                  <a:srgbClr val="FFFFFF"/>
                </a:solidFill>
              </a:defRPr>
            </a:lvl1pPr>
          </a:lstStyle>
          <a:p>
            <a:pPr>
              <a:defRPr/>
            </a:pPr>
            <a:fld id="{67BA2BD2-1C67-4C8A-B2DE-78AFEF80AA86}"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Tree>
    <p:extLst>
      <p:ext uri="{BB962C8B-B14F-4D97-AF65-F5344CB8AC3E}">
        <p14:creationId xmlns:p14="http://schemas.microsoft.com/office/powerpoint/2010/main" val="3598965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866987" y="2260718"/>
            <a:ext cx="5527040" cy="650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890526" y="2260718"/>
            <a:ext cx="5527040" cy="650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0961CBBC-05D9-4E48-998F-D0BCB57C5A14}" type="datetime1">
              <a:rPr lang="en-US" smtClean="0">
                <a:solidFill>
                  <a:srgbClr val="DBF5F9"/>
                </a:solidFill>
              </a:rPr>
              <a:t>5/8/2013</a:t>
            </a:fld>
            <a:endParaRPr lang="en-US">
              <a:solidFill>
                <a:srgbClr val="DBF5F9"/>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CDC241D6-50E8-470E-BC4D-DF04146753B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Tree>
    <p:extLst>
      <p:ext uri="{BB962C8B-B14F-4D97-AF65-F5344CB8AC3E}">
        <p14:creationId xmlns:p14="http://schemas.microsoft.com/office/powerpoint/2010/main" val="122286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8613" y="388338"/>
            <a:ext cx="11595947" cy="1237262"/>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866987" y="3467947"/>
            <a:ext cx="5527040" cy="5093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827520" y="3467947"/>
            <a:ext cx="5527040" cy="5093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866987" y="2492587"/>
            <a:ext cx="5527040" cy="910336"/>
          </a:xfrm>
          <a:solidFill>
            <a:schemeClr val="accent2"/>
          </a:solidFill>
        </p:spPr>
        <p:txBody>
          <a:bodyPr rtlCol="0" anchor="ctr"/>
          <a:lstStyle>
            <a:lvl1pPr marL="0" indent="0">
              <a:buFontTx/>
              <a:buNone/>
              <a:defRPr sz="28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827520" y="2492587"/>
            <a:ext cx="5527040" cy="910336"/>
          </a:xfrm>
          <a:solidFill>
            <a:schemeClr val="accent4"/>
          </a:solidFill>
        </p:spPr>
        <p:txBody>
          <a:bodyPr rtlCol="0" anchor="ctr"/>
          <a:lstStyle>
            <a:lvl1pPr marL="0" indent="0">
              <a:buFontTx/>
              <a:buNone/>
              <a:defRPr sz="28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948ADDF-5959-4711-A25E-64EFD6F4C2F2}" type="datetime1">
              <a:rPr lang="en-US" smtClean="0">
                <a:solidFill>
                  <a:srgbClr val="DBF5F9"/>
                </a:solidFill>
              </a:rPr>
              <a:t>5/8/2013</a:t>
            </a:fld>
            <a:endParaRPr lang="en-US">
              <a:solidFill>
                <a:srgbClr val="DBF5F9"/>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34085B13-2262-48B8-B1A9-E75903622D7E}"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Tree>
    <p:extLst>
      <p:ext uri="{BB962C8B-B14F-4D97-AF65-F5344CB8AC3E}">
        <p14:creationId xmlns:p14="http://schemas.microsoft.com/office/powerpoint/2010/main" val="1083478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3224349-A9CD-4B32-99A9-8E03A0E8C9EF}" type="datetime1">
              <a:rPr lang="en-US" smtClean="0">
                <a:solidFill>
                  <a:srgbClr val="DBF5F9"/>
                </a:solidFill>
              </a:rPr>
              <a:t>5/8/2013</a:t>
            </a:fld>
            <a:endParaRPr lang="en-US" dirty="0">
              <a:solidFill>
                <a:srgbClr val="DBF5F9"/>
              </a:solidFill>
            </a:endParaRPr>
          </a:p>
        </p:txBody>
      </p:sp>
      <p:sp>
        <p:nvSpPr>
          <p:cNvPr id="4" name="Footer Placeholder 2"/>
          <p:cNvSpPr>
            <a:spLocks noGrp="1"/>
          </p:cNvSpPr>
          <p:nvPr>
            <p:ph type="ftr" sz="quarter" idx="11"/>
          </p:nvPr>
        </p:nvSpPr>
        <p:spPr/>
        <p:txBody>
          <a:bodyPr/>
          <a:lstStyle>
            <a:lvl1pPr>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
        <p:nvSpPr>
          <p:cNvPr id="5" name="Slide Number Placeholder 22"/>
          <p:cNvSpPr>
            <a:spLocks noGrp="1"/>
          </p:cNvSpPr>
          <p:nvPr>
            <p:ph type="sldNum" sz="quarter" idx="12"/>
          </p:nvPr>
        </p:nvSpPr>
        <p:spPr/>
        <p:txBody>
          <a:bodyPr/>
          <a:lstStyle>
            <a:lvl1pPr>
              <a:defRPr/>
            </a:lvl1pPr>
          </a:lstStyle>
          <a:p>
            <a:pPr>
              <a:defRPr/>
            </a:pPr>
            <a:fld id="{76AEAA73-D1C0-4042-A0B3-D0EA220341FD}" type="slidenum">
              <a:rPr lang="en-US"/>
              <a:pPr>
                <a:defRPr/>
              </a:pPr>
              <a:t>‹#›</a:t>
            </a:fld>
            <a:endParaRPr lang="en-US" dirty="0"/>
          </a:p>
        </p:txBody>
      </p:sp>
    </p:spTree>
    <p:extLst>
      <p:ext uri="{BB962C8B-B14F-4D97-AF65-F5344CB8AC3E}">
        <p14:creationId xmlns:p14="http://schemas.microsoft.com/office/powerpoint/2010/main" val="1476924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A0291AD7-ED34-4154-B652-6D18DE0DE326}" type="datetime1">
              <a:rPr lang="en-US" smtClean="0">
                <a:solidFill>
                  <a:srgbClr val="DBF5F9"/>
                </a:solidFill>
              </a:rPr>
              <a:t>5/8/2013</a:t>
            </a:fld>
            <a:endParaRPr lang="en-US">
              <a:solidFill>
                <a:srgbClr val="DBF5F9"/>
              </a:solidFill>
            </a:endParaRPr>
          </a:p>
        </p:txBody>
      </p:sp>
      <p:sp>
        <p:nvSpPr>
          <p:cNvPr id="3" name="Footer Placeholder 2"/>
          <p:cNvSpPr>
            <a:spLocks noGrp="1"/>
          </p:cNvSpPr>
          <p:nvPr>
            <p:ph type="ftr" sz="quarter" idx="11"/>
          </p:nvPr>
        </p:nvSpPr>
        <p:spPr/>
        <p:txBody>
          <a:bodyPr/>
          <a:lstStyle>
            <a:lvl1pPr>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
        <p:nvSpPr>
          <p:cNvPr id="4" name="Slide Number Placeholder 3"/>
          <p:cNvSpPr>
            <a:spLocks noGrp="1"/>
          </p:cNvSpPr>
          <p:nvPr>
            <p:ph type="sldNum" sz="quarter" idx="12"/>
          </p:nvPr>
        </p:nvSpPr>
        <p:spPr>
          <a:xfrm>
            <a:off x="0" y="8886825"/>
            <a:ext cx="758825" cy="541338"/>
          </a:xfrm>
        </p:spPr>
        <p:txBody>
          <a:bodyPr/>
          <a:lstStyle>
            <a:lvl1pPr>
              <a:defRPr>
                <a:solidFill>
                  <a:schemeClr val="tx2"/>
                </a:solidFill>
              </a:defRPr>
            </a:lvl1pPr>
          </a:lstStyle>
          <a:p>
            <a:pPr>
              <a:defRPr/>
            </a:pPr>
            <a:fld id="{6164C9E6-E748-44D1-847C-1E06881353EC}" type="slidenum">
              <a:rPr lang="en-US">
                <a:solidFill>
                  <a:srgbClr val="DBF5F9"/>
                </a:solidFill>
              </a:rPr>
              <a:pPr>
                <a:defRPr/>
              </a:pPr>
              <a:t>‹#›</a:t>
            </a:fld>
            <a:endParaRPr lang="en-US" dirty="0">
              <a:solidFill>
                <a:srgbClr val="DBF5F9"/>
              </a:solidFill>
            </a:endParaRPr>
          </a:p>
        </p:txBody>
      </p:sp>
    </p:spTree>
    <p:extLst>
      <p:ext uri="{BB962C8B-B14F-4D97-AF65-F5344CB8AC3E}">
        <p14:creationId xmlns:p14="http://schemas.microsoft.com/office/powerpoint/2010/main" val="1623374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388338"/>
            <a:ext cx="11487573" cy="1237262"/>
          </a:xfrm>
        </p:spPr>
        <p:txBody>
          <a:bodyPr/>
          <a:lstStyle>
            <a:lvl1pPr algn="l">
              <a:buNone/>
              <a:defRPr sz="6300" b="0"/>
            </a:lvl1pPr>
          </a:lstStyle>
          <a:p>
            <a:r>
              <a:rPr lang="en-US" smtClean="0"/>
              <a:t>Click to edit Master title style</a:t>
            </a:r>
            <a:endParaRPr lang="en-US"/>
          </a:p>
        </p:txBody>
      </p:sp>
      <p:sp>
        <p:nvSpPr>
          <p:cNvPr id="3" name="Text Placeholder 2"/>
          <p:cNvSpPr>
            <a:spLocks noGrp="1"/>
          </p:cNvSpPr>
          <p:nvPr>
            <p:ph type="body" idx="2"/>
          </p:nvPr>
        </p:nvSpPr>
        <p:spPr>
          <a:xfrm>
            <a:off x="866987" y="2492587"/>
            <a:ext cx="2275840" cy="617728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95069" tIns="260092" rIns="195069" bIns="130046"/>
          <a:lstStyle>
            <a:lvl1pPr marL="0" indent="0">
              <a:spcAft>
                <a:spcPts val="1422"/>
              </a:spcAft>
              <a:buNone/>
              <a:defRPr sz="2600"/>
            </a:lvl1pPr>
            <a:lvl2pPr>
              <a:buNone/>
              <a:defRPr sz="1700"/>
            </a:lvl2pPr>
            <a:lvl3pPr>
              <a:buNone/>
              <a:defRPr sz="1400"/>
            </a:lvl3pPr>
            <a:lvl4pPr>
              <a:buNone/>
              <a:defRPr sz="1300"/>
            </a:lvl4pPr>
            <a:lvl5pPr>
              <a:buNone/>
              <a:defRPr sz="1300"/>
            </a:lvl5pPr>
          </a:lstStyle>
          <a:p>
            <a:pPr lvl="0"/>
            <a:r>
              <a:rPr lang="en-US" smtClean="0"/>
              <a:t>Click to edit Master text styles</a:t>
            </a:r>
          </a:p>
        </p:txBody>
      </p:sp>
      <p:sp>
        <p:nvSpPr>
          <p:cNvPr id="9" name="Content Placeholder 8"/>
          <p:cNvSpPr>
            <a:spLocks noGrp="1"/>
          </p:cNvSpPr>
          <p:nvPr>
            <p:ph sz="quarter" idx="1"/>
          </p:nvPr>
        </p:nvSpPr>
        <p:spPr>
          <a:xfrm>
            <a:off x="3359573" y="2492587"/>
            <a:ext cx="9103360" cy="6285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16287BD-C48B-41AF-BBD3-4A784028C8A5}" type="datetime1">
              <a:rPr lang="en-US" smtClean="0">
                <a:solidFill>
                  <a:srgbClr val="DBF5F9"/>
                </a:solidFill>
              </a:rPr>
              <a:t>5/8/2013</a:t>
            </a:fld>
            <a:endParaRPr lang="en-US" dirty="0">
              <a:solidFill>
                <a:srgbClr val="DBF5F9"/>
              </a:solidFill>
            </a:endParaRPr>
          </a:p>
        </p:txBody>
      </p:sp>
      <p:sp>
        <p:nvSpPr>
          <p:cNvPr id="6" name="Footer Placeholder 2"/>
          <p:cNvSpPr>
            <a:spLocks noGrp="1"/>
          </p:cNvSpPr>
          <p:nvPr>
            <p:ph type="ftr" sz="quarter" idx="11"/>
          </p:nvPr>
        </p:nvSpPr>
        <p:spPr/>
        <p:txBody>
          <a:bodyPr/>
          <a:lstStyle>
            <a:lvl1pPr>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
        <p:nvSpPr>
          <p:cNvPr id="7" name="Slide Number Placeholder 22"/>
          <p:cNvSpPr>
            <a:spLocks noGrp="1"/>
          </p:cNvSpPr>
          <p:nvPr>
            <p:ph type="sldNum" sz="quarter" idx="12"/>
          </p:nvPr>
        </p:nvSpPr>
        <p:spPr/>
        <p:txBody>
          <a:bodyPr/>
          <a:lstStyle>
            <a:lvl1pPr>
              <a:defRPr/>
            </a:lvl1pPr>
          </a:lstStyle>
          <a:p>
            <a:pPr>
              <a:defRPr/>
            </a:pPr>
            <a:fld id="{8099EA76-CBDC-4679-A05F-6CAEE6D7CD28}" type="slidenum">
              <a:rPr lang="en-US"/>
              <a:pPr>
                <a:defRPr/>
              </a:pPr>
              <a:t>‹#›</a:t>
            </a:fld>
            <a:endParaRPr lang="en-US" dirty="0"/>
          </a:p>
        </p:txBody>
      </p:sp>
    </p:spTree>
    <p:extLst>
      <p:ext uri="{BB962C8B-B14F-4D97-AF65-F5344CB8AC3E}">
        <p14:creationId xmlns:p14="http://schemas.microsoft.com/office/powerpoint/2010/main" val="304701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321" y="325120"/>
            <a:ext cx="11595947" cy="1408853"/>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90A88AE-FDC8-4B26-8968-CCC4C95E52DF}" type="datetime1">
              <a:rPr lang="en-US" smtClean="0"/>
              <a:t>5/8/2013</a:t>
            </a:fld>
            <a:endParaRPr lang="en-US" dirty="0"/>
          </a:p>
        </p:txBody>
      </p:sp>
      <p:sp>
        <p:nvSpPr>
          <p:cNvPr id="5" name="Footer Placeholder 4"/>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871321" y="2275840"/>
            <a:ext cx="11595947" cy="639402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12700" y="6502400"/>
            <a:ext cx="13004800" cy="126206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6" name="Rectangle 5"/>
          <p:cNvSpPr/>
          <p:nvPr/>
        </p:nvSpPr>
        <p:spPr>
          <a:xfrm>
            <a:off x="-12700" y="6632575"/>
            <a:ext cx="2081213" cy="101441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7" name="Rectangle 6"/>
          <p:cNvSpPr/>
          <p:nvPr/>
        </p:nvSpPr>
        <p:spPr>
          <a:xfrm>
            <a:off x="2197100" y="6619875"/>
            <a:ext cx="10807700" cy="101441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8" name="Rectangle 7"/>
          <p:cNvSpPr/>
          <p:nvPr/>
        </p:nvSpPr>
        <p:spPr bwMode="white">
          <a:xfrm>
            <a:off x="2058988" y="0"/>
            <a:ext cx="142875" cy="97663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4" name="Text Placeholder 3"/>
          <p:cNvSpPr>
            <a:spLocks noGrp="1"/>
          </p:cNvSpPr>
          <p:nvPr>
            <p:ph type="body" sz="half" idx="2"/>
          </p:nvPr>
        </p:nvSpPr>
        <p:spPr>
          <a:xfrm>
            <a:off x="2275840" y="7802880"/>
            <a:ext cx="10403840" cy="975360"/>
          </a:xfrm>
        </p:spPr>
        <p:txBody>
          <a:bodyPr/>
          <a:lstStyle>
            <a:lvl1pPr marL="0" indent="0">
              <a:buFontTx/>
              <a:buNone/>
              <a:defRPr sz="2400"/>
            </a:lvl1pPr>
            <a:lvl2pPr>
              <a:buFontTx/>
              <a:buNone/>
              <a:defRPr sz="1700"/>
            </a:lvl2pPr>
            <a:lvl3pPr>
              <a:buFontTx/>
              <a:buNone/>
              <a:defRPr sz="1400"/>
            </a:lvl3pPr>
            <a:lvl4pPr>
              <a:buFontTx/>
              <a:buNone/>
              <a:defRPr sz="1300"/>
            </a:lvl4pPr>
            <a:lvl5pPr>
              <a:buFontTx/>
              <a:buNone/>
              <a:defRPr sz="1300"/>
            </a:lvl5pPr>
          </a:lstStyle>
          <a:p>
            <a:pPr lvl="0"/>
            <a:r>
              <a:rPr lang="en-US" smtClean="0"/>
              <a:t>Click to edit Master text styles</a:t>
            </a:r>
          </a:p>
        </p:txBody>
      </p:sp>
      <p:sp>
        <p:nvSpPr>
          <p:cNvPr id="2" name="Title 1"/>
          <p:cNvSpPr>
            <a:spLocks noGrp="1"/>
          </p:cNvSpPr>
          <p:nvPr>
            <p:ph type="title"/>
          </p:nvPr>
        </p:nvSpPr>
        <p:spPr>
          <a:xfrm>
            <a:off x="2275840" y="6610773"/>
            <a:ext cx="10403840" cy="975360"/>
          </a:xfrm>
        </p:spPr>
        <p:txBody>
          <a:bodyPr/>
          <a:lstStyle>
            <a:lvl1pPr algn="l">
              <a:buNone/>
              <a:defRPr sz="40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219486" y="0"/>
            <a:ext cx="10785314" cy="6498065"/>
          </a:xfrm>
          <a:solidFill>
            <a:schemeClr val="accent1">
              <a:tint val="40000"/>
            </a:schemeClr>
          </a:solidFill>
          <a:ln>
            <a:noFill/>
          </a:ln>
        </p:spPr>
        <p:txBody>
          <a:bodyPr>
            <a:normAutofit/>
          </a:bodyPr>
          <a:lstStyle>
            <a:lvl1pPr marL="0" indent="0">
              <a:buNone/>
              <a:defRPr sz="46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8886825" y="8886825"/>
            <a:ext cx="3792538" cy="519113"/>
          </a:xfrm>
        </p:spPr>
        <p:txBody>
          <a:bodyPr rtlCol="0"/>
          <a:lstStyle>
            <a:lvl1pPr>
              <a:defRPr/>
            </a:lvl1pPr>
          </a:lstStyle>
          <a:p>
            <a:pPr>
              <a:defRPr/>
            </a:pPr>
            <a:fld id="{5A0D85D3-A599-4455-87E8-88231E092941}" type="datetime1">
              <a:rPr lang="en-US" smtClean="0">
                <a:solidFill>
                  <a:srgbClr val="DBF5F9"/>
                </a:solidFill>
              </a:rPr>
              <a:t>5/8/2013</a:t>
            </a:fld>
            <a:endParaRPr lang="en-US">
              <a:solidFill>
                <a:srgbClr val="DBF5F9"/>
              </a:solidFill>
            </a:endParaRPr>
          </a:p>
        </p:txBody>
      </p:sp>
      <p:sp>
        <p:nvSpPr>
          <p:cNvPr id="10" name="Slide Number Placeholder 12"/>
          <p:cNvSpPr>
            <a:spLocks noGrp="1"/>
          </p:cNvSpPr>
          <p:nvPr>
            <p:ph type="sldNum" sz="quarter" idx="11"/>
          </p:nvPr>
        </p:nvSpPr>
        <p:spPr>
          <a:xfrm>
            <a:off x="0" y="6637338"/>
            <a:ext cx="2058988" cy="944562"/>
          </a:xfrm>
        </p:spPr>
        <p:txBody>
          <a:bodyPr rtlCol="0"/>
          <a:lstStyle>
            <a:lvl1pPr>
              <a:defRPr sz="4000"/>
            </a:lvl1pPr>
          </a:lstStyle>
          <a:p>
            <a:pPr>
              <a:defRPr/>
            </a:pPr>
            <a:fld id="{1986737B-C45D-4868-B5E2-86F25D984C72}" type="slidenum">
              <a:rPr lang="en-US"/>
              <a:pPr>
                <a:defRPr/>
              </a:pPr>
              <a:t>‹#›</a:t>
            </a:fld>
            <a:endParaRPr lang="en-US" dirty="0"/>
          </a:p>
        </p:txBody>
      </p:sp>
      <p:sp>
        <p:nvSpPr>
          <p:cNvPr id="11" name="Footer Placeholder 13"/>
          <p:cNvSpPr>
            <a:spLocks noGrp="1"/>
          </p:cNvSpPr>
          <p:nvPr>
            <p:ph type="ftr" sz="quarter" idx="12"/>
          </p:nvPr>
        </p:nvSpPr>
        <p:spPr>
          <a:xfrm>
            <a:off x="2276475" y="8886825"/>
            <a:ext cx="6502400" cy="519113"/>
          </a:xfrm>
        </p:spPr>
        <p:txBody>
          <a:bodyPr rtlCol="0"/>
          <a:lstStyle>
            <a:lvl1pPr>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Tree>
    <p:extLst>
      <p:ext uri="{BB962C8B-B14F-4D97-AF65-F5344CB8AC3E}">
        <p14:creationId xmlns:p14="http://schemas.microsoft.com/office/powerpoint/2010/main" val="1938476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FF3259E-EF9C-470D-8618-F2C8C796DC44}" type="datetime1">
              <a:rPr lang="en-US" smtClean="0">
                <a:solidFill>
                  <a:srgbClr val="DBF5F9"/>
                </a:solidFill>
              </a:rPr>
              <a:t>5/8/2013</a:t>
            </a:fld>
            <a:endParaRPr lang="en-US" dirty="0">
              <a:solidFill>
                <a:srgbClr val="DBF5F9"/>
              </a:solidFill>
            </a:endParaRPr>
          </a:p>
        </p:txBody>
      </p:sp>
      <p:sp>
        <p:nvSpPr>
          <p:cNvPr id="5" name="Footer Placeholder 2"/>
          <p:cNvSpPr>
            <a:spLocks noGrp="1"/>
          </p:cNvSpPr>
          <p:nvPr>
            <p:ph type="ftr" sz="quarter" idx="11"/>
          </p:nvPr>
        </p:nvSpPr>
        <p:spPr/>
        <p:txBody>
          <a:bodyPr/>
          <a:lstStyle>
            <a:lvl1pPr>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
        <p:nvSpPr>
          <p:cNvPr id="6" name="Slide Number Placeholder 22"/>
          <p:cNvSpPr>
            <a:spLocks noGrp="1"/>
          </p:cNvSpPr>
          <p:nvPr>
            <p:ph type="sldNum" sz="quarter" idx="12"/>
          </p:nvPr>
        </p:nvSpPr>
        <p:spPr/>
        <p:txBody>
          <a:bodyPr/>
          <a:lstStyle>
            <a:lvl1pPr>
              <a:defRPr/>
            </a:lvl1pPr>
          </a:lstStyle>
          <a:p>
            <a:pPr>
              <a:defRPr/>
            </a:pPr>
            <a:fld id="{82EF2649-265E-439C-8BDF-86C99D20E3DF}" type="slidenum">
              <a:rPr lang="en-US"/>
              <a:pPr>
                <a:defRPr/>
              </a:pPr>
              <a:t>‹#›</a:t>
            </a:fld>
            <a:endParaRPr lang="en-US" dirty="0"/>
          </a:p>
        </p:txBody>
      </p:sp>
    </p:spTree>
    <p:extLst>
      <p:ext uri="{BB962C8B-B14F-4D97-AF65-F5344CB8AC3E}">
        <p14:creationId xmlns:p14="http://schemas.microsoft.com/office/powerpoint/2010/main" val="3651620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670925" y="0"/>
            <a:ext cx="454025" cy="97536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5" name="Rectangle 4"/>
          <p:cNvSpPr/>
          <p:nvPr/>
        </p:nvSpPr>
        <p:spPr>
          <a:xfrm>
            <a:off x="8736013" y="866775"/>
            <a:ext cx="323850" cy="8886825"/>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6" name="Rectangle 5"/>
          <p:cNvSpPr/>
          <p:nvPr/>
        </p:nvSpPr>
        <p:spPr>
          <a:xfrm>
            <a:off x="8736013" y="0"/>
            <a:ext cx="323850" cy="758825"/>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2" name="Vertical Title 1"/>
          <p:cNvSpPr>
            <a:spLocks noGrp="1"/>
          </p:cNvSpPr>
          <p:nvPr>
            <p:ph type="title" orient="vert"/>
          </p:nvPr>
        </p:nvSpPr>
        <p:spPr>
          <a:xfrm>
            <a:off x="9320107" y="866988"/>
            <a:ext cx="2926080" cy="78457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866987"/>
            <a:ext cx="7911253" cy="78457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320213" y="8886825"/>
            <a:ext cx="3143250" cy="519113"/>
          </a:xfrm>
        </p:spPr>
        <p:txBody>
          <a:bodyPr/>
          <a:lstStyle>
            <a:lvl1pPr>
              <a:defRPr/>
            </a:lvl1pPr>
          </a:lstStyle>
          <a:p>
            <a:pPr>
              <a:defRPr/>
            </a:pPr>
            <a:fld id="{D1F18F46-BD5E-4AF3-B304-74A8AC6B64FD}" type="datetime1">
              <a:rPr lang="en-US" smtClean="0">
                <a:solidFill>
                  <a:srgbClr val="DBF5F9"/>
                </a:solidFill>
              </a:rPr>
              <a:t>5/8/2013</a:t>
            </a:fld>
            <a:endParaRPr lang="en-US" dirty="0">
              <a:solidFill>
                <a:srgbClr val="DBF5F9"/>
              </a:solidFill>
            </a:endParaRPr>
          </a:p>
        </p:txBody>
      </p:sp>
      <p:sp>
        <p:nvSpPr>
          <p:cNvPr id="8" name="Footer Placeholder 4"/>
          <p:cNvSpPr>
            <a:spLocks noGrp="1"/>
          </p:cNvSpPr>
          <p:nvPr>
            <p:ph type="ftr" sz="quarter" idx="11"/>
          </p:nvPr>
        </p:nvSpPr>
        <p:spPr>
          <a:xfrm>
            <a:off x="650875" y="8886825"/>
            <a:ext cx="7926388" cy="519113"/>
          </a:xfrm>
        </p:spPr>
        <p:txBody>
          <a:bodyPr/>
          <a:lstStyle>
            <a:lvl1pPr>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
        <p:nvSpPr>
          <p:cNvPr id="9" name="Slide Number Placeholder 5"/>
          <p:cNvSpPr>
            <a:spLocks noGrp="1"/>
          </p:cNvSpPr>
          <p:nvPr>
            <p:ph type="sldNum" sz="quarter" idx="12"/>
          </p:nvPr>
        </p:nvSpPr>
        <p:spPr>
          <a:xfrm rot="5400000">
            <a:off x="8517731" y="205582"/>
            <a:ext cx="758825" cy="347662"/>
          </a:xfrm>
        </p:spPr>
        <p:txBody>
          <a:bodyPr/>
          <a:lstStyle>
            <a:lvl1pPr>
              <a:defRPr/>
            </a:lvl1pPr>
          </a:lstStyle>
          <a:p>
            <a:pPr>
              <a:defRPr/>
            </a:pPr>
            <a:fld id="{695E54AE-D094-4E0D-ADA7-F1988FE21452}" type="slidenum">
              <a:rPr lang="en-US"/>
              <a:pPr>
                <a:defRPr/>
              </a:pPr>
              <a:t>‹#›</a:t>
            </a:fld>
            <a:endParaRPr lang="en-US" dirty="0"/>
          </a:p>
        </p:txBody>
      </p:sp>
    </p:spTree>
    <p:extLst>
      <p:ext uri="{BB962C8B-B14F-4D97-AF65-F5344CB8AC3E}">
        <p14:creationId xmlns:p14="http://schemas.microsoft.com/office/powerpoint/2010/main" val="2604831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64" indent="0" algn="ctr">
              <a:buNone/>
              <a:defRPr>
                <a:solidFill>
                  <a:schemeClr val="tx1">
                    <a:tint val="75000"/>
                  </a:schemeClr>
                </a:solidFill>
              </a:defRPr>
            </a:lvl2pPr>
            <a:lvl3pPr marL="1300326" indent="0" algn="ctr">
              <a:buNone/>
              <a:defRPr>
                <a:solidFill>
                  <a:schemeClr val="tx1">
                    <a:tint val="75000"/>
                  </a:schemeClr>
                </a:solidFill>
              </a:defRPr>
            </a:lvl3pPr>
            <a:lvl4pPr marL="1950490" indent="0" algn="ctr">
              <a:buNone/>
              <a:defRPr>
                <a:solidFill>
                  <a:schemeClr val="tx1">
                    <a:tint val="75000"/>
                  </a:schemeClr>
                </a:solidFill>
              </a:defRPr>
            </a:lvl4pPr>
            <a:lvl5pPr marL="2600653" indent="0" algn="ctr">
              <a:buNone/>
              <a:defRPr>
                <a:solidFill>
                  <a:schemeClr val="tx1">
                    <a:tint val="75000"/>
                  </a:schemeClr>
                </a:solidFill>
              </a:defRPr>
            </a:lvl5pPr>
            <a:lvl6pPr marL="3250816" indent="0" algn="ctr">
              <a:buNone/>
              <a:defRPr>
                <a:solidFill>
                  <a:schemeClr val="tx1">
                    <a:tint val="75000"/>
                  </a:schemeClr>
                </a:solidFill>
              </a:defRPr>
            </a:lvl6pPr>
            <a:lvl7pPr marL="3900981" indent="0" algn="ctr">
              <a:buNone/>
              <a:defRPr>
                <a:solidFill>
                  <a:schemeClr val="tx1">
                    <a:tint val="75000"/>
                  </a:schemeClr>
                </a:solidFill>
              </a:defRPr>
            </a:lvl7pPr>
            <a:lvl8pPr marL="4551142" indent="0" algn="ctr">
              <a:buNone/>
              <a:defRPr>
                <a:solidFill>
                  <a:schemeClr val="tx1">
                    <a:tint val="75000"/>
                  </a:schemeClr>
                </a:solidFill>
              </a:defRPr>
            </a:lvl8pPr>
            <a:lvl9pPr marL="520130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ctr" eaLnBrk="1" latinLnBrk="0" hangingPunct="1"/>
            <a:fld id="{42B898F3-B292-435D-87AF-BF89B47C13A3}" type="datetime1">
              <a:rPr lang="en-US" smtClean="0"/>
              <a:t>5/8/2013</a:t>
            </a:fld>
            <a:endParaRPr lang="en-US" sz="2800" dirty="0">
              <a:solidFill>
                <a:srgbClr val="FFFFFF"/>
              </a:solidFill>
            </a:endParaRPr>
          </a:p>
        </p:txBody>
      </p:sp>
      <p:sp>
        <p:nvSpPr>
          <p:cNvPr id="5" name="Footer Placeholder 4"/>
          <p:cNvSpPr>
            <a:spLocks noGrp="1"/>
          </p:cNvSpPr>
          <p:nvPr>
            <p:ph type="ftr" sz="quarter" idx="11"/>
          </p:nvPr>
        </p:nvSpPr>
        <p:spPr/>
        <p:txBody>
          <a:bodyPr/>
          <a:lstStyle/>
          <a:p>
            <a:pPr algn="r" eaLnBrk="1" latinLnBrk="0" hangingPunct="1"/>
            <a:r>
              <a:rPr kumimoji="0" lang="en-US" smtClean="0">
                <a:solidFill>
                  <a:schemeClr val="tx2"/>
                </a:solidFill>
              </a:rPr>
              <a:t>Information and slide part of Dr. Allison Sampson's Trauma Presentation</a:t>
            </a:r>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extLst>
      <p:ext uri="{BB962C8B-B14F-4D97-AF65-F5344CB8AC3E}">
        <p14:creationId xmlns:p14="http://schemas.microsoft.com/office/powerpoint/2010/main" val="3462371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A88AE-FDC8-4B26-8968-CCC4C95E52DF}" type="datetime1">
              <a:rPr lang="en-US" smtClean="0"/>
              <a:t>5/8/2013</a:t>
            </a:fld>
            <a:endParaRPr lang="en-US" dirty="0"/>
          </a:p>
        </p:txBody>
      </p:sp>
      <p:sp>
        <p:nvSpPr>
          <p:cNvPr id="5" name="Footer Placeholder 4"/>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70933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5"/>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6"/>
            <a:ext cx="11054080" cy="2133599"/>
          </a:xfrm>
        </p:spPr>
        <p:txBody>
          <a:bodyPr anchor="b"/>
          <a:lstStyle>
            <a:lvl1pPr marL="0" indent="0">
              <a:buNone/>
              <a:defRPr sz="2800">
                <a:solidFill>
                  <a:schemeClr val="tx1">
                    <a:tint val="75000"/>
                  </a:schemeClr>
                </a:solidFill>
              </a:defRPr>
            </a:lvl1pPr>
            <a:lvl2pPr marL="650164" indent="0">
              <a:buNone/>
              <a:defRPr sz="2600">
                <a:solidFill>
                  <a:schemeClr val="tx1">
                    <a:tint val="75000"/>
                  </a:schemeClr>
                </a:solidFill>
              </a:defRPr>
            </a:lvl2pPr>
            <a:lvl3pPr marL="1300326" indent="0">
              <a:buNone/>
              <a:defRPr sz="2300">
                <a:solidFill>
                  <a:schemeClr val="tx1">
                    <a:tint val="75000"/>
                  </a:schemeClr>
                </a:solidFill>
              </a:defRPr>
            </a:lvl3pPr>
            <a:lvl4pPr marL="1950490" indent="0">
              <a:buNone/>
              <a:defRPr sz="2000">
                <a:solidFill>
                  <a:schemeClr val="tx1">
                    <a:tint val="75000"/>
                  </a:schemeClr>
                </a:solidFill>
              </a:defRPr>
            </a:lvl4pPr>
            <a:lvl5pPr marL="2600653" indent="0">
              <a:buNone/>
              <a:defRPr sz="2000">
                <a:solidFill>
                  <a:schemeClr val="tx1">
                    <a:tint val="75000"/>
                  </a:schemeClr>
                </a:solidFill>
              </a:defRPr>
            </a:lvl5pPr>
            <a:lvl6pPr marL="3250816" indent="0">
              <a:buNone/>
              <a:defRPr sz="2000">
                <a:solidFill>
                  <a:schemeClr val="tx1">
                    <a:tint val="75000"/>
                  </a:schemeClr>
                </a:solidFill>
              </a:defRPr>
            </a:lvl6pPr>
            <a:lvl7pPr marL="3900981" indent="0">
              <a:buNone/>
              <a:defRPr sz="2000">
                <a:solidFill>
                  <a:schemeClr val="tx1">
                    <a:tint val="75000"/>
                  </a:schemeClr>
                </a:solidFill>
              </a:defRPr>
            </a:lvl7pPr>
            <a:lvl8pPr marL="4551142" indent="0">
              <a:buNone/>
              <a:defRPr sz="2000">
                <a:solidFill>
                  <a:schemeClr val="tx1">
                    <a:tint val="75000"/>
                  </a:schemeClr>
                </a:solidFill>
              </a:defRPr>
            </a:lvl8pPr>
            <a:lvl9pPr marL="5201307"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58D4E-5AB9-4071-9E29-FBFF03585566}" type="datetime1">
              <a:rPr lang="en-US" smtClean="0"/>
              <a:t>5/8/2013</a:t>
            </a:fld>
            <a:endParaRPr lang="en-US"/>
          </a:p>
        </p:txBody>
      </p:sp>
      <p:sp>
        <p:nvSpPr>
          <p:cNvPr id="5" name="Footer Placeholder 4"/>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3400" dirty="0">
              <a:solidFill>
                <a:srgbClr val="FFFFFF"/>
              </a:solidFill>
            </a:endParaRPr>
          </a:p>
        </p:txBody>
      </p:sp>
    </p:spTree>
    <p:extLst>
      <p:ext uri="{BB962C8B-B14F-4D97-AF65-F5344CB8AC3E}">
        <p14:creationId xmlns:p14="http://schemas.microsoft.com/office/powerpoint/2010/main" val="3216187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4"/>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4"/>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92732C-DF0B-456D-B090-68F4A5348D2D}" type="datetime1">
              <a:rPr lang="en-US" smtClean="0"/>
              <a:t>5/8/2013</a:t>
            </a:fld>
            <a:endParaRPr lang="en-US"/>
          </a:p>
        </p:txBody>
      </p:sp>
      <p:sp>
        <p:nvSpPr>
          <p:cNvPr id="6" name="Footer Placeholder 5"/>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83569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64" indent="0">
              <a:buNone/>
              <a:defRPr sz="2800" b="1"/>
            </a:lvl2pPr>
            <a:lvl3pPr marL="1300326" indent="0">
              <a:buNone/>
              <a:defRPr sz="2600" b="1"/>
            </a:lvl3pPr>
            <a:lvl4pPr marL="1950490" indent="0">
              <a:buNone/>
              <a:defRPr sz="2300" b="1"/>
            </a:lvl4pPr>
            <a:lvl5pPr marL="2600653" indent="0">
              <a:buNone/>
              <a:defRPr sz="2300" b="1"/>
            </a:lvl5pPr>
            <a:lvl6pPr marL="3250816" indent="0">
              <a:buNone/>
              <a:defRPr sz="2300" b="1"/>
            </a:lvl6pPr>
            <a:lvl7pPr marL="3900981" indent="0">
              <a:buNone/>
              <a:defRPr sz="2300" b="1"/>
            </a:lvl7pPr>
            <a:lvl8pPr marL="4551142" indent="0">
              <a:buNone/>
              <a:defRPr sz="2300" b="1"/>
            </a:lvl8pPr>
            <a:lvl9pPr marL="5201307"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64" indent="0">
              <a:buNone/>
              <a:defRPr sz="2800" b="1"/>
            </a:lvl2pPr>
            <a:lvl3pPr marL="1300326" indent="0">
              <a:buNone/>
              <a:defRPr sz="2600" b="1"/>
            </a:lvl3pPr>
            <a:lvl4pPr marL="1950490" indent="0">
              <a:buNone/>
              <a:defRPr sz="2300" b="1"/>
            </a:lvl4pPr>
            <a:lvl5pPr marL="2600653" indent="0">
              <a:buNone/>
              <a:defRPr sz="2300" b="1"/>
            </a:lvl5pPr>
            <a:lvl6pPr marL="3250816" indent="0">
              <a:buNone/>
              <a:defRPr sz="2300" b="1"/>
            </a:lvl6pPr>
            <a:lvl7pPr marL="3900981" indent="0">
              <a:buNone/>
              <a:defRPr sz="2300" b="1"/>
            </a:lvl7pPr>
            <a:lvl8pPr marL="4551142" indent="0">
              <a:buNone/>
              <a:defRPr sz="2300" b="1"/>
            </a:lvl8pPr>
            <a:lvl9pPr marL="5201307"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00D207-044E-4BAF-B705-221A14909E82}" type="datetime1">
              <a:rPr lang="en-US" smtClean="0"/>
              <a:t>5/8/2013</a:t>
            </a:fld>
            <a:endParaRPr lang="en-US"/>
          </a:p>
        </p:txBody>
      </p:sp>
      <p:sp>
        <p:nvSpPr>
          <p:cNvPr id="8" name="Footer Placeholder 7"/>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9" name="Slide Number Placeholder 8"/>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1362173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33AED1-E131-4754-BAC1-615A69CFE3F9}" type="datetime1">
              <a:rPr lang="en-US" smtClean="0"/>
              <a:t>5/8/2013</a:t>
            </a:fld>
            <a:endParaRPr lang="en-US"/>
          </a:p>
        </p:txBody>
      </p:sp>
      <p:sp>
        <p:nvSpPr>
          <p:cNvPr id="4" name="Footer Placeholder 3"/>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29491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B68CB-0298-4664-BF3B-0F90B705703E}" type="datetime1">
              <a:rPr lang="en-US" smtClean="0"/>
              <a:t>5/8/2013</a:t>
            </a:fld>
            <a:endParaRPr lang="en-US"/>
          </a:p>
        </p:txBody>
      </p:sp>
      <p:sp>
        <p:nvSpPr>
          <p:cNvPr id="3" name="Footer Placeholder 2"/>
          <p:cNvSpPr>
            <a:spLocks noGrp="1"/>
          </p:cNvSpPr>
          <p:nvPr>
            <p:ph type="ftr" sz="quarter" idx="11"/>
          </p:nvPr>
        </p:nvSpPr>
        <p:spPr/>
        <p:txBody>
          <a:bodyPr/>
          <a:lstStyle/>
          <a:p>
            <a:r>
              <a:rPr kumimoji="0" lang="en-US" smtClean="0"/>
              <a:t>Information and slide part of Dr. Allison Sampson's Trauma Presentation</a:t>
            </a:r>
            <a:endParaRPr kumimoji="0"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extLst>
      <p:ext uri="{BB962C8B-B14F-4D97-AF65-F5344CB8AC3E}">
        <p14:creationId xmlns:p14="http://schemas.microsoft.com/office/powerpoint/2010/main" val="114746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50721" y="3901441"/>
            <a:ext cx="10130650" cy="2379698"/>
          </a:xfrm>
        </p:spPr>
        <p:txBody>
          <a:bodyPr anchor="t"/>
          <a:lstStyle>
            <a:lvl1pPr marL="0" indent="0">
              <a:buNone/>
              <a:defRPr sz="400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2167467"/>
            <a:ext cx="13004800" cy="1625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8" name="Rectangle 7"/>
          <p:cNvSpPr/>
          <p:nvPr/>
        </p:nvSpPr>
        <p:spPr>
          <a:xfrm>
            <a:off x="0" y="2275840"/>
            <a:ext cx="1842347" cy="140885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9" name="Rectangle 8"/>
          <p:cNvSpPr/>
          <p:nvPr/>
        </p:nvSpPr>
        <p:spPr>
          <a:xfrm>
            <a:off x="1950720" y="2275840"/>
            <a:ext cx="11054080" cy="140885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 name="Title 1"/>
          <p:cNvSpPr>
            <a:spLocks noGrp="1"/>
          </p:cNvSpPr>
          <p:nvPr>
            <p:ph type="title"/>
          </p:nvPr>
        </p:nvSpPr>
        <p:spPr>
          <a:xfrm>
            <a:off x="1950720" y="2275840"/>
            <a:ext cx="10837333" cy="1408853"/>
          </a:xfrm>
        </p:spPr>
        <p:txBody>
          <a:bodyPr/>
          <a:lstStyle>
            <a:lvl1pPr algn="l">
              <a:buNone/>
              <a:defRPr sz="63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C658D4E-5AB9-4071-9E29-FBFF03585566}" type="datetime1">
              <a:rPr lang="en-US" smtClean="0"/>
              <a:t>5/8/2013</a:t>
            </a:fld>
            <a:endParaRPr lang="en-US"/>
          </a:p>
        </p:txBody>
      </p:sp>
      <p:sp>
        <p:nvSpPr>
          <p:cNvPr id="13" name="Slide Number Placeholder 12"/>
          <p:cNvSpPr>
            <a:spLocks noGrp="1"/>
          </p:cNvSpPr>
          <p:nvPr>
            <p:ph type="sldNum" sz="quarter" idx="11"/>
          </p:nvPr>
        </p:nvSpPr>
        <p:spPr>
          <a:xfrm>
            <a:off x="0" y="2492587"/>
            <a:ext cx="1842347" cy="997939"/>
          </a:xfrm>
        </p:spPr>
        <p:txBody>
          <a:bodyPr>
            <a:noAutofit/>
          </a:bodyPr>
          <a:lstStyle>
            <a:lvl1pPr>
              <a:defRPr sz="3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3400" dirty="0">
              <a:solidFill>
                <a:srgbClr val="FFFFFF"/>
              </a:solidFill>
            </a:endParaRPr>
          </a:p>
        </p:txBody>
      </p:sp>
      <p:sp>
        <p:nvSpPr>
          <p:cNvPr id="14" name="Footer Placeholder 13"/>
          <p:cNvSpPr>
            <a:spLocks noGrp="1"/>
          </p:cNvSpPr>
          <p:nvPr>
            <p:ph type="ftr" sz="quarter" idx="12"/>
          </p:nvPr>
        </p:nvSpPr>
        <p:spPr/>
        <p:txBody>
          <a:bodyPr/>
          <a:lstStyle/>
          <a:p>
            <a:r>
              <a:rPr kumimoji="0" lang="en-US" smtClean="0"/>
              <a:t>Information and slide part of Dr. Allison Sampson's Trauma Presentation</a:t>
            </a:r>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42"/>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50164" indent="0">
              <a:buNone/>
              <a:defRPr sz="1700"/>
            </a:lvl2pPr>
            <a:lvl3pPr marL="1300326" indent="0">
              <a:buNone/>
              <a:defRPr sz="1400"/>
            </a:lvl3pPr>
            <a:lvl4pPr marL="1950490" indent="0">
              <a:buNone/>
              <a:defRPr sz="1300"/>
            </a:lvl4pPr>
            <a:lvl5pPr marL="2600653" indent="0">
              <a:buNone/>
              <a:defRPr sz="1300"/>
            </a:lvl5pPr>
            <a:lvl6pPr marL="3250816" indent="0">
              <a:buNone/>
              <a:defRPr sz="1300"/>
            </a:lvl6pPr>
            <a:lvl7pPr marL="3900981" indent="0">
              <a:buNone/>
              <a:defRPr sz="1300"/>
            </a:lvl7pPr>
            <a:lvl8pPr marL="4551142" indent="0">
              <a:buNone/>
              <a:defRPr sz="1300"/>
            </a:lvl8pPr>
            <a:lvl9pPr marL="5201307"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3B462-2BBE-4DDF-854E-A305EBEE4377}" type="datetime1">
              <a:rPr lang="en-US" smtClean="0"/>
              <a:t>5/8/2013</a:t>
            </a:fld>
            <a:endParaRPr lang="en-US"/>
          </a:p>
        </p:txBody>
      </p:sp>
      <p:sp>
        <p:nvSpPr>
          <p:cNvPr id="6" name="Footer Placeholder 5"/>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7" name="Slide Number Placeholder 6"/>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396993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64" indent="0">
              <a:buNone/>
              <a:defRPr sz="4000"/>
            </a:lvl2pPr>
            <a:lvl3pPr marL="1300326" indent="0">
              <a:buNone/>
              <a:defRPr sz="3400"/>
            </a:lvl3pPr>
            <a:lvl4pPr marL="1950490" indent="0">
              <a:buNone/>
              <a:defRPr sz="2800"/>
            </a:lvl4pPr>
            <a:lvl5pPr marL="2600653" indent="0">
              <a:buNone/>
              <a:defRPr sz="2800"/>
            </a:lvl5pPr>
            <a:lvl6pPr marL="3250816" indent="0">
              <a:buNone/>
              <a:defRPr sz="2800"/>
            </a:lvl6pPr>
            <a:lvl7pPr marL="3900981" indent="0">
              <a:buNone/>
              <a:defRPr sz="2800"/>
            </a:lvl7pPr>
            <a:lvl8pPr marL="4551142" indent="0">
              <a:buNone/>
              <a:defRPr sz="2800"/>
            </a:lvl8pPr>
            <a:lvl9pPr marL="5201307" indent="0">
              <a:buNone/>
              <a:defRPr sz="2800"/>
            </a:lvl9pPr>
          </a:lstStyle>
          <a:p>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64" indent="0">
              <a:buNone/>
              <a:defRPr sz="1700"/>
            </a:lvl2pPr>
            <a:lvl3pPr marL="1300326" indent="0">
              <a:buNone/>
              <a:defRPr sz="1400"/>
            </a:lvl3pPr>
            <a:lvl4pPr marL="1950490" indent="0">
              <a:buNone/>
              <a:defRPr sz="1300"/>
            </a:lvl4pPr>
            <a:lvl5pPr marL="2600653" indent="0">
              <a:buNone/>
              <a:defRPr sz="1300"/>
            </a:lvl5pPr>
            <a:lvl6pPr marL="3250816" indent="0">
              <a:buNone/>
              <a:defRPr sz="1300"/>
            </a:lvl6pPr>
            <a:lvl7pPr marL="3900981" indent="0">
              <a:buNone/>
              <a:defRPr sz="1300"/>
            </a:lvl7pPr>
            <a:lvl8pPr marL="4551142" indent="0">
              <a:buNone/>
              <a:defRPr sz="1300"/>
            </a:lvl8pPr>
            <a:lvl9pPr marL="5201307"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9208F-E11D-47D4-A2AB-6659190A9E6B}" type="datetime1">
              <a:rPr lang="en-US" smtClean="0"/>
              <a:t>5/8/2013</a:t>
            </a:fld>
            <a:endParaRPr lang="en-US"/>
          </a:p>
        </p:txBody>
      </p:sp>
      <p:sp>
        <p:nvSpPr>
          <p:cNvPr id="6" name="Footer Placeholder 5"/>
          <p:cNvSpPr>
            <a:spLocks noGrp="1"/>
          </p:cNvSpPr>
          <p:nvPr>
            <p:ph type="ftr" sz="quarter" idx="11"/>
          </p:nvPr>
        </p:nvSpPr>
        <p:spPr/>
        <p:txBody>
          <a:bodyPr/>
          <a:lstStyle/>
          <a:p>
            <a:r>
              <a:rPr kumimoji="0" lang="en-US" smtClean="0"/>
              <a:t>Information and slide part of Dr. Allison Sampson's Trauma Presentation</a:t>
            </a:r>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4000" dirty="0"/>
          </a:p>
        </p:txBody>
      </p:sp>
    </p:spTree>
    <p:extLst>
      <p:ext uri="{BB962C8B-B14F-4D97-AF65-F5344CB8AC3E}">
        <p14:creationId xmlns:p14="http://schemas.microsoft.com/office/powerpoint/2010/main" val="798957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4D8A0B-4961-411E-8E7D-963DDD566E93}" type="datetime1">
              <a:rPr lang="en-US" smtClean="0"/>
              <a:t>5/8/2013</a:t>
            </a:fld>
            <a:endParaRPr lang="en-US"/>
          </a:p>
        </p:txBody>
      </p:sp>
      <p:sp>
        <p:nvSpPr>
          <p:cNvPr id="5" name="Footer Placeholder 4"/>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extLst>
      <p:ext uri="{BB962C8B-B14F-4D97-AF65-F5344CB8AC3E}">
        <p14:creationId xmlns:p14="http://schemas.microsoft.com/office/powerpoint/2010/main" val="2529844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0"/>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600"/>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1A09F-C737-40CB-8EEA-8584601B1D97}" type="datetime1">
              <a:rPr lang="en-US" smtClean="0"/>
              <a:t>5/8/2013</a:t>
            </a:fld>
            <a:endParaRPr lang="en-US" dirty="0"/>
          </a:p>
        </p:txBody>
      </p:sp>
      <p:sp>
        <p:nvSpPr>
          <p:cNvPr id="5" name="Footer Placeholder 4"/>
          <p:cNvSpPr>
            <a:spLocks noGrp="1"/>
          </p:cNvSpPr>
          <p:nvPr>
            <p:ph type="ftr" sz="quarter" idx="11"/>
          </p:nvPr>
        </p:nvSpPr>
        <p:spPr/>
        <p:txBody>
          <a:bodyPr/>
          <a:lstStyle/>
          <a:p>
            <a:r>
              <a:rPr kumimoji="0" lang="en-US" smtClean="0"/>
              <a:t>Information and slide part of Dr. Allison Sampson's Trauma Presentation</a:t>
            </a:r>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p>
        </p:txBody>
      </p:sp>
    </p:spTree>
    <p:extLst>
      <p:ext uri="{BB962C8B-B14F-4D97-AF65-F5344CB8AC3E}">
        <p14:creationId xmlns:p14="http://schemas.microsoft.com/office/powerpoint/2010/main" val="468445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8491540"/>
            <a:ext cx="13004800" cy="126206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5" name="Rectangle 9"/>
          <p:cNvSpPr/>
          <p:nvPr/>
        </p:nvSpPr>
        <p:spPr>
          <a:xfrm>
            <a:off x="-12697" y="8609013"/>
            <a:ext cx="3198812" cy="101441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6" name="Rectangle 10"/>
          <p:cNvSpPr/>
          <p:nvPr/>
        </p:nvSpPr>
        <p:spPr>
          <a:xfrm>
            <a:off x="3355975" y="8596315"/>
            <a:ext cx="9648825" cy="101441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8" name="Title 7"/>
          <p:cNvSpPr>
            <a:spLocks noGrp="1"/>
          </p:cNvSpPr>
          <p:nvPr>
            <p:ph type="ctrTitle"/>
          </p:nvPr>
        </p:nvSpPr>
        <p:spPr>
          <a:xfrm>
            <a:off x="3359575" y="5743787"/>
            <a:ext cx="9211733" cy="260096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3359575" y="8604497"/>
            <a:ext cx="9536853" cy="975360"/>
          </a:xfrm>
        </p:spPr>
        <p:txBody>
          <a:bodyPr anchor="ctr">
            <a:normAutofit/>
          </a:bodyPr>
          <a:lstStyle>
            <a:lvl1pPr marL="0" indent="0" algn="l">
              <a:buNone/>
              <a:defRPr sz="3700">
                <a:solidFill>
                  <a:srgbClr val="FFFFFF"/>
                </a:solidFill>
              </a:defRPr>
            </a:lvl1pPr>
            <a:lvl2pPr marL="650062" indent="0" algn="ctr">
              <a:buNone/>
            </a:lvl2pPr>
            <a:lvl3pPr marL="1300125" indent="0" algn="ctr">
              <a:buNone/>
            </a:lvl3pPr>
            <a:lvl4pPr marL="1950192" indent="0" algn="ctr">
              <a:buNone/>
            </a:lvl4pPr>
            <a:lvl5pPr marL="2600254" indent="0" algn="ctr">
              <a:buNone/>
            </a:lvl5pPr>
            <a:lvl6pPr marL="3250317" indent="0" algn="ctr">
              <a:buNone/>
            </a:lvl6pPr>
            <a:lvl7pPr marL="3900384" indent="0" algn="ctr">
              <a:buNone/>
            </a:lvl7pPr>
            <a:lvl8pPr marL="4550443" indent="0" algn="ctr">
              <a:buNone/>
            </a:lvl8pPr>
            <a:lvl9pPr marL="5200509"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107957" y="8631238"/>
            <a:ext cx="2925763" cy="974726"/>
          </a:xfrm>
        </p:spPr>
        <p:txBody>
          <a:bodyPr>
            <a:noAutofit/>
          </a:bodyPr>
          <a:lstStyle>
            <a:lvl1pPr algn="ctr">
              <a:defRPr sz="2800" smtClean="0">
                <a:solidFill>
                  <a:srgbClr val="FFFFFF"/>
                </a:solidFill>
              </a:defRPr>
            </a:lvl1pPr>
          </a:lstStyle>
          <a:p>
            <a:pPr>
              <a:defRPr/>
            </a:pPr>
            <a:fld id="{41108BC0-08E8-4A8E-875E-490CD45B0BC9}" type="datetime1">
              <a:rPr lang="en-US"/>
              <a:pPr>
                <a:defRPr/>
              </a:pPr>
              <a:t>5/8/2013</a:t>
            </a:fld>
            <a:endParaRPr lang="en-US" dirty="0"/>
          </a:p>
        </p:txBody>
      </p:sp>
      <p:sp>
        <p:nvSpPr>
          <p:cNvPr id="10" name="Footer Placeholder 16"/>
          <p:cNvSpPr>
            <a:spLocks noGrp="1"/>
          </p:cNvSpPr>
          <p:nvPr>
            <p:ph type="ftr" sz="quarter" idx="11"/>
          </p:nvPr>
        </p:nvSpPr>
        <p:spPr>
          <a:xfrm>
            <a:off x="2965450" y="336557"/>
            <a:ext cx="8345488" cy="519113"/>
          </a:xfrm>
        </p:spPr>
        <p:txBody>
          <a:bodyPr/>
          <a:lstStyle>
            <a:lvl1pPr algn="r">
              <a:defRPr smtClean="0">
                <a:solidFill>
                  <a:schemeClr val="tx2"/>
                </a:solidFill>
              </a:defRPr>
            </a:lvl1pPr>
          </a:lstStyle>
          <a:p>
            <a:pPr>
              <a:defRPr/>
            </a:pPr>
            <a:r>
              <a:rPr lang="en-US">
                <a:solidFill>
                  <a:srgbClr val="DBF5F9"/>
                </a:solidFill>
              </a:rPr>
              <a:t>Information and slide part of Dr. Allison Sampson's Trauma Presentation</a:t>
            </a:r>
            <a:endParaRPr lang="en-US" dirty="0">
              <a:solidFill>
                <a:srgbClr val="DBF5F9"/>
              </a:solidFill>
            </a:endParaRPr>
          </a:p>
        </p:txBody>
      </p:sp>
      <p:sp>
        <p:nvSpPr>
          <p:cNvPr id="11" name="Slide Number Placeholder 28"/>
          <p:cNvSpPr>
            <a:spLocks noGrp="1"/>
          </p:cNvSpPr>
          <p:nvPr>
            <p:ph type="sldNum" sz="quarter" idx="12"/>
          </p:nvPr>
        </p:nvSpPr>
        <p:spPr>
          <a:xfrm>
            <a:off x="11379207" y="325438"/>
            <a:ext cx="1192213" cy="541338"/>
          </a:xfrm>
        </p:spPr>
        <p:txBody>
          <a:bodyPr/>
          <a:lstStyle>
            <a:lvl1pPr>
              <a:defRPr smtClean="0">
                <a:solidFill>
                  <a:schemeClr val="tx2"/>
                </a:solidFill>
              </a:defRPr>
            </a:lvl1pPr>
          </a:lstStyle>
          <a:p>
            <a:pPr>
              <a:defRPr/>
            </a:pPr>
            <a:fld id="{1D6369DE-1649-48C7-AC76-B8B36F4591FA}" type="slidenum">
              <a:rPr lang="en-US">
                <a:solidFill>
                  <a:srgbClr val="DBF5F9"/>
                </a:solidFill>
              </a:rPr>
              <a:pPr>
                <a:defRPr/>
              </a:pPr>
              <a:t>‹#›</a:t>
            </a:fld>
            <a:endParaRPr lang="en-US" dirty="0">
              <a:solidFill>
                <a:srgbClr val="DBF5F9"/>
              </a:solidFill>
            </a:endParaRPr>
          </a:p>
        </p:txBody>
      </p:sp>
    </p:spTree>
    <p:extLst>
      <p:ext uri="{BB962C8B-B14F-4D97-AF65-F5344CB8AC3E}">
        <p14:creationId xmlns:p14="http://schemas.microsoft.com/office/powerpoint/2010/main" val="2513271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321" y="325120"/>
            <a:ext cx="11595947" cy="1408853"/>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71321" y="2275840"/>
            <a:ext cx="11595947" cy="63940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4A840E2-48A0-4376-92B1-0977AD508F35}" type="datetime1">
              <a:rPr lang="en-US">
                <a:solidFill>
                  <a:srgbClr val="DBF5F9"/>
                </a:solidFill>
              </a:rPr>
              <a:pPr>
                <a:defRPr/>
              </a:pPr>
              <a:t>5/8/2013</a:t>
            </a:fld>
            <a:endParaRPr lang="en-US" dirty="0">
              <a:solidFill>
                <a:srgbClr val="DBF5F9"/>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DBF5F9"/>
                </a:solidFill>
              </a:rPr>
              <a:t>Information and slide part of Dr. Allison Sampson's Trauma Presentation</a:t>
            </a:r>
            <a:endParaRPr lang="en-US" dirty="0">
              <a:solidFill>
                <a:srgbClr val="DBF5F9"/>
              </a:solidFill>
            </a:endParaRPr>
          </a:p>
        </p:txBody>
      </p:sp>
      <p:sp>
        <p:nvSpPr>
          <p:cNvPr id="6" name="Slide Number Placeholder 22"/>
          <p:cNvSpPr>
            <a:spLocks noGrp="1"/>
          </p:cNvSpPr>
          <p:nvPr>
            <p:ph type="sldNum" sz="quarter" idx="12"/>
          </p:nvPr>
        </p:nvSpPr>
        <p:spPr/>
        <p:txBody>
          <a:bodyPr/>
          <a:lstStyle>
            <a:lvl1pPr>
              <a:defRPr/>
            </a:lvl1pPr>
          </a:lstStyle>
          <a:p>
            <a:pPr>
              <a:defRPr/>
            </a:pPr>
            <a:fld id="{83143B36-21B2-4337-A4A5-51023D1EC39B}" type="slidenum">
              <a:rPr lang="en-US"/>
              <a:pPr>
                <a:defRPr/>
              </a:pPr>
              <a:t>‹#›</a:t>
            </a:fld>
            <a:endParaRPr lang="en-US" dirty="0"/>
          </a:p>
        </p:txBody>
      </p:sp>
    </p:spTree>
    <p:extLst>
      <p:ext uri="{BB962C8B-B14F-4D97-AF65-F5344CB8AC3E}">
        <p14:creationId xmlns:p14="http://schemas.microsoft.com/office/powerpoint/2010/main" val="1891357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8613" y="388338"/>
            <a:ext cx="11595947" cy="1237262"/>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866987" y="3467948"/>
            <a:ext cx="5527040" cy="5093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827520" y="3467948"/>
            <a:ext cx="5527040" cy="5093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866987" y="2492587"/>
            <a:ext cx="5527040" cy="910336"/>
          </a:xfrm>
          <a:solidFill>
            <a:schemeClr val="accent2"/>
          </a:solidFill>
        </p:spPr>
        <p:txBody>
          <a:bodyPr rtlCol="0" anchor="ctr"/>
          <a:lstStyle>
            <a:lvl1pPr marL="0" indent="0">
              <a:buFontTx/>
              <a:buNone/>
              <a:defRPr sz="28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827520" y="2492587"/>
            <a:ext cx="5527040" cy="910336"/>
          </a:xfrm>
          <a:solidFill>
            <a:schemeClr val="accent4"/>
          </a:solidFill>
        </p:spPr>
        <p:txBody>
          <a:bodyPr rtlCol="0" anchor="ctr"/>
          <a:lstStyle>
            <a:lvl1pPr marL="0" indent="0">
              <a:buFontTx/>
              <a:buNone/>
              <a:defRPr sz="28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F71763D8-D604-44FE-95E9-B70AADCF846A}" type="datetime1">
              <a:rPr lang="en-US">
                <a:solidFill>
                  <a:srgbClr val="DBF5F9"/>
                </a:solidFill>
              </a:rPr>
              <a:pPr>
                <a:defRPr/>
              </a:pPr>
              <a:t>5/8/2013</a:t>
            </a:fld>
            <a:endParaRPr lang="en-US">
              <a:solidFill>
                <a:srgbClr val="DBF5F9"/>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BBA54EE4-DF3A-45ED-AA34-099468EC93C2}"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r>
              <a:rPr lang="en-US">
                <a:solidFill>
                  <a:srgbClr val="DBF5F9"/>
                </a:solidFill>
              </a:rPr>
              <a:t>Information and slide part of Dr. Allison Sampson's Trauma Presentation</a:t>
            </a:r>
          </a:p>
        </p:txBody>
      </p:sp>
    </p:spTree>
    <p:extLst>
      <p:ext uri="{BB962C8B-B14F-4D97-AF65-F5344CB8AC3E}">
        <p14:creationId xmlns:p14="http://schemas.microsoft.com/office/powerpoint/2010/main" val="4353262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9FF403D-3D07-449D-B248-AA8FB663F765}" type="datetime1">
              <a:rPr lang="en-US">
                <a:solidFill>
                  <a:srgbClr val="DBF5F9"/>
                </a:solidFill>
              </a:rPr>
              <a:pPr>
                <a:defRPr/>
              </a:pPr>
              <a:t>5/8/2013</a:t>
            </a:fld>
            <a:endParaRPr lang="en-US" dirty="0">
              <a:solidFill>
                <a:srgbClr val="DBF5F9"/>
              </a:solidFill>
            </a:endParaRPr>
          </a:p>
        </p:txBody>
      </p:sp>
      <p:sp>
        <p:nvSpPr>
          <p:cNvPr id="4" name="Footer Placeholder 2"/>
          <p:cNvSpPr>
            <a:spLocks noGrp="1"/>
          </p:cNvSpPr>
          <p:nvPr>
            <p:ph type="ftr" sz="quarter" idx="11"/>
          </p:nvPr>
        </p:nvSpPr>
        <p:spPr/>
        <p:txBody>
          <a:bodyPr/>
          <a:lstStyle>
            <a:lvl1pPr>
              <a:defRPr/>
            </a:lvl1pPr>
          </a:lstStyle>
          <a:p>
            <a:pPr>
              <a:defRPr/>
            </a:pPr>
            <a:r>
              <a:rPr lang="en-US">
                <a:solidFill>
                  <a:srgbClr val="DBF5F9"/>
                </a:solidFill>
              </a:rPr>
              <a:t>Information and slide part of Dr. Allison Sampson's Trauma Presentation</a:t>
            </a:r>
            <a:endParaRPr lang="en-US" dirty="0">
              <a:solidFill>
                <a:srgbClr val="DBF5F9"/>
              </a:solidFill>
            </a:endParaRPr>
          </a:p>
        </p:txBody>
      </p:sp>
      <p:sp>
        <p:nvSpPr>
          <p:cNvPr id="5" name="Slide Number Placeholder 22"/>
          <p:cNvSpPr>
            <a:spLocks noGrp="1"/>
          </p:cNvSpPr>
          <p:nvPr>
            <p:ph type="sldNum" sz="quarter" idx="12"/>
          </p:nvPr>
        </p:nvSpPr>
        <p:spPr/>
        <p:txBody>
          <a:bodyPr/>
          <a:lstStyle>
            <a:lvl1pPr>
              <a:defRPr/>
            </a:lvl1pPr>
          </a:lstStyle>
          <a:p>
            <a:pPr>
              <a:defRPr/>
            </a:pPr>
            <a:fld id="{4BCC913F-7A98-4398-B0A4-58A301389392}" type="slidenum">
              <a:rPr lang="en-US"/>
              <a:pPr>
                <a:defRPr/>
              </a:pPr>
              <a:t>‹#›</a:t>
            </a:fld>
            <a:endParaRPr lang="en-US" dirty="0"/>
          </a:p>
        </p:txBody>
      </p:sp>
    </p:spTree>
    <p:extLst>
      <p:ext uri="{BB962C8B-B14F-4D97-AF65-F5344CB8AC3E}">
        <p14:creationId xmlns:p14="http://schemas.microsoft.com/office/powerpoint/2010/main" val="35274074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0E398E3-2B5C-47A2-9379-A0005B2FED9D}" type="datetime1">
              <a:rPr lang="en-US">
                <a:solidFill>
                  <a:srgbClr val="DBF5F9"/>
                </a:solidFill>
              </a:rPr>
              <a:pPr>
                <a:defRPr/>
              </a:pPr>
              <a:t>5/8/2013</a:t>
            </a:fld>
            <a:endParaRPr lang="en-US">
              <a:solidFill>
                <a:srgbClr val="DBF5F9"/>
              </a:solidFill>
            </a:endParaRPr>
          </a:p>
        </p:txBody>
      </p:sp>
      <p:sp>
        <p:nvSpPr>
          <p:cNvPr id="3" name="Footer Placeholder 2"/>
          <p:cNvSpPr>
            <a:spLocks noGrp="1"/>
          </p:cNvSpPr>
          <p:nvPr>
            <p:ph type="ftr" sz="quarter" idx="11"/>
          </p:nvPr>
        </p:nvSpPr>
        <p:spPr/>
        <p:txBody>
          <a:bodyPr/>
          <a:lstStyle>
            <a:lvl1pPr>
              <a:defRPr/>
            </a:lvl1pPr>
          </a:lstStyle>
          <a:p>
            <a:pPr>
              <a:defRPr/>
            </a:pPr>
            <a:r>
              <a:rPr lang="en-US">
                <a:solidFill>
                  <a:srgbClr val="DBF5F9"/>
                </a:solidFill>
              </a:rPr>
              <a:t>Information and slide part of Dr. Allison Sampson's Trauma Presentation</a:t>
            </a:r>
            <a:endParaRPr lang="en-US" dirty="0">
              <a:solidFill>
                <a:srgbClr val="DBF5F9"/>
              </a:solidFill>
            </a:endParaRPr>
          </a:p>
        </p:txBody>
      </p:sp>
      <p:sp>
        <p:nvSpPr>
          <p:cNvPr id="4" name="Slide Number Placeholder 3"/>
          <p:cNvSpPr>
            <a:spLocks noGrp="1"/>
          </p:cNvSpPr>
          <p:nvPr>
            <p:ph type="sldNum" sz="quarter" idx="12"/>
          </p:nvPr>
        </p:nvSpPr>
        <p:spPr>
          <a:xfrm>
            <a:off x="7" y="8886825"/>
            <a:ext cx="758825" cy="541338"/>
          </a:xfrm>
        </p:spPr>
        <p:txBody>
          <a:bodyPr/>
          <a:lstStyle>
            <a:lvl1pPr>
              <a:defRPr smtClean="0">
                <a:solidFill>
                  <a:schemeClr val="tx2"/>
                </a:solidFill>
              </a:defRPr>
            </a:lvl1pPr>
          </a:lstStyle>
          <a:p>
            <a:pPr>
              <a:defRPr/>
            </a:pPr>
            <a:fld id="{53E43936-338F-4748-BF04-76458695EBB4}" type="slidenum">
              <a:rPr lang="en-US">
                <a:solidFill>
                  <a:srgbClr val="DBF5F9"/>
                </a:solidFill>
              </a:rPr>
              <a:pPr>
                <a:defRPr/>
              </a:pPr>
              <a:t>‹#›</a:t>
            </a:fld>
            <a:endParaRPr lang="en-US" dirty="0">
              <a:solidFill>
                <a:srgbClr val="DBF5F9"/>
              </a:solidFill>
            </a:endParaRPr>
          </a:p>
        </p:txBody>
      </p:sp>
    </p:spTree>
    <p:extLst>
      <p:ext uri="{BB962C8B-B14F-4D97-AF65-F5344CB8AC3E}">
        <p14:creationId xmlns:p14="http://schemas.microsoft.com/office/powerpoint/2010/main" val="858097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388338"/>
            <a:ext cx="11487573" cy="1237262"/>
          </a:xfrm>
        </p:spPr>
        <p:txBody>
          <a:bodyPr/>
          <a:lstStyle>
            <a:lvl1pPr algn="l">
              <a:buNone/>
              <a:defRPr sz="6300" b="0"/>
            </a:lvl1pPr>
          </a:lstStyle>
          <a:p>
            <a:r>
              <a:rPr lang="en-US" smtClean="0"/>
              <a:t>Click to edit Master title style</a:t>
            </a:r>
            <a:endParaRPr lang="en-US"/>
          </a:p>
        </p:txBody>
      </p:sp>
      <p:sp>
        <p:nvSpPr>
          <p:cNvPr id="3" name="Text Placeholder 2"/>
          <p:cNvSpPr>
            <a:spLocks noGrp="1"/>
          </p:cNvSpPr>
          <p:nvPr>
            <p:ph type="body" idx="2"/>
          </p:nvPr>
        </p:nvSpPr>
        <p:spPr>
          <a:xfrm>
            <a:off x="866987" y="2492587"/>
            <a:ext cx="2275840" cy="617728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95019" tIns="260025" rIns="195019" bIns="130012"/>
          <a:lstStyle>
            <a:lvl1pPr marL="0" indent="0">
              <a:spcAft>
                <a:spcPts val="1422"/>
              </a:spcAft>
              <a:buNone/>
              <a:defRPr sz="2600"/>
            </a:lvl1pPr>
            <a:lvl2pPr>
              <a:buNone/>
              <a:defRPr sz="1700"/>
            </a:lvl2pPr>
            <a:lvl3pPr>
              <a:buNone/>
              <a:defRPr sz="1400"/>
            </a:lvl3pPr>
            <a:lvl4pPr>
              <a:buNone/>
              <a:defRPr sz="1300"/>
            </a:lvl4pPr>
            <a:lvl5pPr>
              <a:buNone/>
              <a:defRPr sz="1300"/>
            </a:lvl5pPr>
          </a:lstStyle>
          <a:p>
            <a:pPr lvl="0"/>
            <a:r>
              <a:rPr lang="en-US" smtClean="0"/>
              <a:t>Click to edit Master text styles</a:t>
            </a:r>
          </a:p>
        </p:txBody>
      </p:sp>
      <p:sp>
        <p:nvSpPr>
          <p:cNvPr id="9" name="Content Placeholder 8"/>
          <p:cNvSpPr>
            <a:spLocks noGrp="1"/>
          </p:cNvSpPr>
          <p:nvPr>
            <p:ph sz="quarter" idx="1"/>
          </p:nvPr>
        </p:nvSpPr>
        <p:spPr>
          <a:xfrm>
            <a:off x="3359573" y="2492587"/>
            <a:ext cx="9103360" cy="6285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319716D-5E46-410F-8CE7-1EDBC66A37B1}" type="datetime1">
              <a:rPr lang="en-US">
                <a:solidFill>
                  <a:srgbClr val="DBF5F9"/>
                </a:solidFill>
              </a:rPr>
              <a:pPr>
                <a:defRPr/>
              </a:pPr>
              <a:t>5/8/2013</a:t>
            </a:fld>
            <a:endParaRPr lang="en-US" dirty="0">
              <a:solidFill>
                <a:srgbClr val="DBF5F9"/>
              </a:solidFill>
            </a:endParaRPr>
          </a:p>
        </p:txBody>
      </p:sp>
      <p:sp>
        <p:nvSpPr>
          <p:cNvPr id="6" name="Footer Placeholder 2"/>
          <p:cNvSpPr>
            <a:spLocks noGrp="1"/>
          </p:cNvSpPr>
          <p:nvPr>
            <p:ph type="ftr" sz="quarter" idx="11"/>
          </p:nvPr>
        </p:nvSpPr>
        <p:spPr/>
        <p:txBody>
          <a:bodyPr/>
          <a:lstStyle>
            <a:lvl1pPr>
              <a:defRPr/>
            </a:lvl1pPr>
          </a:lstStyle>
          <a:p>
            <a:pPr>
              <a:defRPr/>
            </a:pPr>
            <a:r>
              <a:rPr lang="en-US">
                <a:solidFill>
                  <a:srgbClr val="DBF5F9"/>
                </a:solidFill>
              </a:rPr>
              <a:t>Information and slide part of Dr. Allison Sampson's Trauma Presentation</a:t>
            </a:r>
            <a:endParaRPr lang="en-US" dirty="0">
              <a:solidFill>
                <a:srgbClr val="DBF5F9"/>
              </a:solidFill>
            </a:endParaRPr>
          </a:p>
        </p:txBody>
      </p:sp>
      <p:sp>
        <p:nvSpPr>
          <p:cNvPr id="7" name="Slide Number Placeholder 22"/>
          <p:cNvSpPr>
            <a:spLocks noGrp="1"/>
          </p:cNvSpPr>
          <p:nvPr>
            <p:ph type="sldNum" sz="quarter" idx="12"/>
          </p:nvPr>
        </p:nvSpPr>
        <p:spPr/>
        <p:txBody>
          <a:bodyPr/>
          <a:lstStyle>
            <a:lvl1pPr>
              <a:defRPr/>
            </a:lvl1pPr>
          </a:lstStyle>
          <a:p>
            <a:pPr>
              <a:defRPr/>
            </a:pPr>
            <a:fld id="{5BCB545F-6378-4B11-BD7F-D01C6B4EC72C}" type="slidenum">
              <a:rPr lang="en-US"/>
              <a:pPr>
                <a:defRPr/>
              </a:pPr>
              <a:t>‹#›</a:t>
            </a:fld>
            <a:endParaRPr lang="en-US" dirty="0"/>
          </a:p>
        </p:txBody>
      </p:sp>
    </p:spTree>
    <p:extLst>
      <p:ext uri="{BB962C8B-B14F-4D97-AF65-F5344CB8AC3E}">
        <p14:creationId xmlns:p14="http://schemas.microsoft.com/office/powerpoint/2010/main" val="1084679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66987" y="2260718"/>
            <a:ext cx="5527040"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890526" y="2260718"/>
            <a:ext cx="5527040"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F92732C-DF0B-456D-B090-68F4A5348D2D}" type="datetime1">
              <a:rPr lang="en-US" smtClean="0"/>
              <a:t>5/8/2013</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r>
              <a:rPr kumimoji="0" lang="en-US" smtClean="0"/>
              <a:t>Information and slide part of Dr. Allison Sampson's Trauma Presentation</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12700" y="6502400"/>
            <a:ext cx="13004800" cy="126206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6" name="Rectangle 8"/>
          <p:cNvSpPr/>
          <p:nvPr/>
        </p:nvSpPr>
        <p:spPr>
          <a:xfrm>
            <a:off x="-12693" y="6632582"/>
            <a:ext cx="2081213" cy="101441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7" name="Rectangle 9"/>
          <p:cNvSpPr/>
          <p:nvPr/>
        </p:nvSpPr>
        <p:spPr>
          <a:xfrm>
            <a:off x="2197100" y="6619882"/>
            <a:ext cx="10807700" cy="101441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8" name="Rectangle 10"/>
          <p:cNvSpPr/>
          <p:nvPr/>
        </p:nvSpPr>
        <p:spPr bwMode="white">
          <a:xfrm>
            <a:off x="2058995" y="0"/>
            <a:ext cx="142875" cy="97663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4" name="Text Placeholder 3"/>
          <p:cNvSpPr>
            <a:spLocks noGrp="1"/>
          </p:cNvSpPr>
          <p:nvPr>
            <p:ph type="body" sz="half" idx="2"/>
          </p:nvPr>
        </p:nvSpPr>
        <p:spPr>
          <a:xfrm>
            <a:off x="2275840" y="7802880"/>
            <a:ext cx="10403840" cy="975360"/>
          </a:xfrm>
        </p:spPr>
        <p:txBody>
          <a:bodyPr/>
          <a:lstStyle>
            <a:lvl1pPr marL="0" indent="0">
              <a:buFontTx/>
              <a:buNone/>
              <a:defRPr sz="2400"/>
            </a:lvl1pPr>
            <a:lvl2pPr>
              <a:buFontTx/>
              <a:buNone/>
              <a:defRPr sz="1700"/>
            </a:lvl2pPr>
            <a:lvl3pPr>
              <a:buFontTx/>
              <a:buNone/>
              <a:defRPr sz="1400"/>
            </a:lvl3pPr>
            <a:lvl4pPr>
              <a:buFontTx/>
              <a:buNone/>
              <a:defRPr sz="1300"/>
            </a:lvl4pPr>
            <a:lvl5pPr>
              <a:buFontTx/>
              <a:buNone/>
              <a:defRPr sz="1300"/>
            </a:lvl5pPr>
          </a:lstStyle>
          <a:p>
            <a:pPr lvl="0"/>
            <a:r>
              <a:rPr lang="en-US" smtClean="0"/>
              <a:t>Click to edit Master text styles</a:t>
            </a:r>
          </a:p>
        </p:txBody>
      </p:sp>
      <p:sp>
        <p:nvSpPr>
          <p:cNvPr id="2" name="Title 1"/>
          <p:cNvSpPr>
            <a:spLocks noGrp="1"/>
          </p:cNvSpPr>
          <p:nvPr>
            <p:ph type="title"/>
          </p:nvPr>
        </p:nvSpPr>
        <p:spPr>
          <a:xfrm>
            <a:off x="2275840" y="6610773"/>
            <a:ext cx="10403840" cy="975360"/>
          </a:xfrm>
        </p:spPr>
        <p:txBody>
          <a:bodyPr/>
          <a:lstStyle>
            <a:lvl1pPr algn="l">
              <a:buNone/>
              <a:defRPr sz="40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219486" y="0"/>
            <a:ext cx="10785314" cy="6498065"/>
          </a:xfrm>
          <a:solidFill>
            <a:schemeClr val="accent1">
              <a:tint val="40000"/>
            </a:schemeClr>
          </a:solidFill>
          <a:ln>
            <a:noFill/>
          </a:ln>
        </p:spPr>
        <p:txBody>
          <a:bodyPr>
            <a:normAutofit/>
          </a:bodyPr>
          <a:lstStyle>
            <a:lvl1pPr marL="0" indent="0">
              <a:buNone/>
              <a:defRPr sz="46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8886825" y="8886831"/>
            <a:ext cx="3792538" cy="519113"/>
          </a:xfrm>
        </p:spPr>
        <p:txBody>
          <a:bodyPr rtlCol="0"/>
          <a:lstStyle>
            <a:lvl1pPr>
              <a:defRPr/>
            </a:lvl1pPr>
          </a:lstStyle>
          <a:p>
            <a:pPr>
              <a:defRPr/>
            </a:pPr>
            <a:fld id="{21733B70-A519-48F5-AF68-760F75C4B0ED}" type="datetime1">
              <a:rPr lang="en-US">
                <a:solidFill>
                  <a:srgbClr val="DBF5F9"/>
                </a:solidFill>
              </a:rPr>
              <a:pPr>
                <a:defRPr/>
              </a:pPr>
              <a:t>5/8/2013</a:t>
            </a:fld>
            <a:endParaRPr lang="en-US">
              <a:solidFill>
                <a:srgbClr val="DBF5F9"/>
              </a:solidFill>
            </a:endParaRPr>
          </a:p>
        </p:txBody>
      </p:sp>
      <p:sp>
        <p:nvSpPr>
          <p:cNvPr id="10" name="Slide Number Placeholder 12"/>
          <p:cNvSpPr>
            <a:spLocks noGrp="1"/>
          </p:cNvSpPr>
          <p:nvPr>
            <p:ph type="sldNum" sz="quarter" idx="11"/>
          </p:nvPr>
        </p:nvSpPr>
        <p:spPr>
          <a:xfrm>
            <a:off x="0" y="6637338"/>
            <a:ext cx="2058988" cy="944562"/>
          </a:xfrm>
        </p:spPr>
        <p:txBody>
          <a:bodyPr rtlCol="0"/>
          <a:lstStyle>
            <a:lvl1pPr>
              <a:defRPr sz="4000" smtClean="0"/>
            </a:lvl1pPr>
          </a:lstStyle>
          <a:p>
            <a:pPr>
              <a:defRPr/>
            </a:pPr>
            <a:fld id="{1DD9A16B-4900-41C4-81C9-245D0F8AE4AA}" type="slidenum">
              <a:rPr lang="en-US"/>
              <a:pPr>
                <a:defRPr/>
              </a:pPr>
              <a:t>‹#›</a:t>
            </a:fld>
            <a:endParaRPr lang="en-US" dirty="0"/>
          </a:p>
        </p:txBody>
      </p:sp>
      <p:sp>
        <p:nvSpPr>
          <p:cNvPr id="11" name="Footer Placeholder 13"/>
          <p:cNvSpPr>
            <a:spLocks noGrp="1"/>
          </p:cNvSpPr>
          <p:nvPr>
            <p:ph type="ftr" sz="quarter" idx="12"/>
          </p:nvPr>
        </p:nvSpPr>
        <p:spPr>
          <a:xfrm>
            <a:off x="2276474" y="8886831"/>
            <a:ext cx="6502400" cy="519113"/>
          </a:xfrm>
        </p:spPr>
        <p:txBody>
          <a:bodyPr rtlCol="0"/>
          <a:lstStyle>
            <a:lvl1pPr>
              <a:defRPr/>
            </a:lvl1pPr>
          </a:lstStyle>
          <a:p>
            <a:pPr>
              <a:defRPr/>
            </a:pPr>
            <a:r>
              <a:rPr lang="en-US">
                <a:solidFill>
                  <a:srgbClr val="DBF5F9"/>
                </a:solidFill>
              </a:rPr>
              <a:t>Information and slide part of Dr. Allison Sampson's Trauma Presentation</a:t>
            </a:r>
            <a:endParaRPr lang="en-US" dirty="0">
              <a:solidFill>
                <a:srgbClr val="DBF5F9"/>
              </a:solidFill>
            </a:endParaRPr>
          </a:p>
        </p:txBody>
      </p:sp>
    </p:spTree>
    <p:extLst>
      <p:ext uri="{BB962C8B-B14F-4D97-AF65-F5344CB8AC3E}">
        <p14:creationId xmlns:p14="http://schemas.microsoft.com/office/powerpoint/2010/main" val="3794004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B729E8D-48BA-496A-AAF2-C6D4BEE8FAEE}" type="datetime1">
              <a:rPr lang="en-US">
                <a:solidFill>
                  <a:srgbClr val="DBF5F9"/>
                </a:solidFill>
              </a:rPr>
              <a:pPr>
                <a:defRPr/>
              </a:pPr>
              <a:t>5/8/2013</a:t>
            </a:fld>
            <a:endParaRPr lang="en-US" dirty="0">
              <a:solidFill>
                <a:srgbClr val="DBF5F9"/>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DBF5F9"/>
                </a:solidFill>
              </a:rPr>
              <a:t>Information and slide part of Dr. Allison Sampson's Trauma Presentation</a:t>
            </a:r>
            <a:endParaRPr lang="en-US" dirty="0">
              <a:solidFill>
                <a:srgbClr val="DBF5F9"/>
              </a:solidFill>
            </a:endParaRPr>
          </a:p>
        </p:txBody>
      </p:sp>
      <p:sp>
        <p:nvSpPr>
          <p:cNvPr id="6" name="Slide Number Placeholder 22"/>
          <p:cNvSpPr>
            <a:spLocks noGrp="1"/>
          </p:cNvSpPr>
          <p:nvPr>
            <p:ph type="sldNum" sz="quarter" idx="12"/>
          </p:nvPr>
        </p:nvSpPr>
        <p:spPr/>
        <p:txBody>
          <a:bodyPr/>
          <a:lstStyle>
            <a:lvl1pPr>
              <a:defRPr/>
            </a:lvl1pPr>
          </a:lstStyle>
          <a:p>
            <a:pPr>
              <a:defRPr/>
            </a:pPr>
            <a:fld id="{36A6CA3D-6018-42A3-8702-EF5149B5300C}" type="slidenum">
              <a:rPr lang="en-US"/>
              <a:pPr>
                <a:defRPr/>
              </a:pPr>
              <a:t>‹#›</a:t>
            </a:fld>
            <a:endParaRPr lang="en-US" dirty="0"/>
          </a:p>
        </p:txBody>
      </p:sp>
    </p:spTree>
    <p:extLst>
      <p:ext uri="{BB962C8B-B14F-4D97-AF65-F5344CB8AC3E}">
        <p14:creationId xmlns:p14="http://schemas.microsoft.com/office/powerpoint/2010/main" val="57643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8670926" y="0"/>
            <a:ext cx="454025" cy="97536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5" name="Rectangle 7"/>
          <p:cNvSpPr/>
          <p:nvPr/>
        </p:nvSpPr>
        <p:spPr>
          <a:xfrm>
            <a:off x="8736013" y="866781"/>
            <a:ext cx="323850" cy="8886825"/>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6" name="Rectangle 8"/>
          <p:cNvSpPr/>
          <p:nvPr/>
        </p:nvSpPr>
        <p:spPr>
          <a:xfrm>
            <a:off x="8736013" y="7"/>
            <a:ext cx="323850" cy="758825"/>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2" name="Vertical Title 1"/>
          <p:cNvSpPr>
            <a:spLocks noGrp="1"/>
          </p:cNvSpPr>
          <p:nvPr>
            <p:ph type="title" orient="vert"/>
          </p:nvPr>
        </p:nvSpPr>
        <p:spPr>
          <a:xfrm>
            <a:off x="9320107" y="866989"/>
            <a:ext cx="2926080" cy="784577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866987"/>
            <a:ext cx="7911253" cy="78457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320214" y="8886831"/>
            <a:ext cx="3143250" cy="519113"/>
          </a:xfrm>
        </p:spPr>
        <p:txBody>
          <a:bodyPr/>
          <a:lstStyle>
            <a:lvl1pPr>
              <a:defRPr/>
            </a:lvl1pPr>
          </a:lstStyle>
          <a:p>
            <a:pPr>
              <a:defRPr/>
            </a:pPr>
            <a:fld id="{EDED5D1C-AAE8-4D57-AA6F-B834E192E34C}" type="datetime1">
              <a:rPr lang="en-US">
                <a:solidFill>
                  <a:srgbClr val="DBF5F9"/>
                </a:solidFill>
              </a:rPr>
              <a:pPr>
                <a:defRPr/>
              </a:pPr>
              <a:t>5/8/2013</a:t>
            </a:fld>
            <a:endParaRPr lang="en-US" dirty="0">
              <a:solidFill>
                <a:srgbClr val="DBF5F9"/>
              </a:solidFill>
            </a:endParaRPr>
          </a:p>
        </p:txBody>
      </p:sp>
      <p:sp>
        <p:nvSpPr>
          <p:cNvPr id="8" name="Footer Placeholder 4"/>
          <p:cNvSpPr>
            <a:spLocks noGrp="1"/>
          </p:cNvSpPr>
          <p:nvPr>
            <p:ph type="ftr" sz="quarter" idx="11"/>
          </p:nvPr>
        </p:nvSpPr>
        <p:spPr>
          <a:xfrm>
            <a:off x="650874" y="8886831"/>
            <a:ext cx="7926389" cy="519113"/>
          </a:xfrm>
        </p:spPr>
        <p:txBody>
          <a:bodyPr/>
          <a:lstStyle>
            <a:lvl1pPr>
              <a:defRPr/>
            </a:lvl1pPr>
          </a:lstStyle>
          <a:p>
            <a:pPr>
              <a:defRPr/>
            </a:pPr>
            <a:r>
              <a:rPr lang="en-US">
                <a:solidFill>
                  <a:srgbClr val="DBF5F9"/>
                </a:solidFill>
              </a:rPr>
              <a:t>Information and slide part of Dr. Allison Sampson's Trauma Presentation</a:t>
            </a:r>
            <a:endParaRPr lang="en-US" dirty="0">
              <a:solidFill>
                <a:srgbClr val="DBF5F9"/>
              </a:solidFill>
            </a:endParaRPr>
          </a:p>
        </p:txBody>
      </p:sp>
      <p:sp>
        <p:nvSpPr>
          <p:cNvPr id="9" name="Slide Number Placeholder 5"/>
          <p:cNvSpPr>
            <a:spLocks noGrp="1"/>
          </p:cNvSpPr>
          <p:nvPr>
            <p:ph type="sldNum" sz="quarter" idx="12"/>
          </p:nvPr>
        </p:nvSpPr>
        <p:spPr>
          <a:xfrm rot="5400000">
            <a:off x="8517738" y="205582"/>
            <a:ext cx="758825" cy="347662"/>
          </a:xfrm>
        </p:spPr>
        <p:txBody>
          <a:bodyPr/>
          <a:lstStyle>
            <a:lvl1pPr>
              <a:defRPr/>
            </a:lvl1pPr>
          </a:lstStyle>
          <a:p>
            <a:pPr>
              <a:defRPr/>
            </a:pPr>
            <a:fld id="{612B4A47-984F-47AA-A40F-290160D49D11}" type="slidenum">
              <a:rPr lang="en-US"/>
              <a:pPr>
                <a:defRPr/>
              </a:pPr>
              <a:t>‹#›</a:t>
            </a:fld>
            <a:endParaRPr lang="en-US" dirty="0"/>
          </a:p>
        </p:txBody>
      </p:sp>
    </p:spTree>
    <p:extLst>
      <p:ext uri="{BB962C8B-B14F-4D97-AF65-F5344CB8AC3E}">
        <p14:creationId xmlns:p14="http://schemas.microsoft.com/office/powerpoint/2010/main" val="28338022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8492134"/>
            <a:ext cx="13004800" cy="126146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10" name="Rectangle 9"/>
          <p:cNvSpPr/>
          <p:nvPr/>
        </p:nvSpPr>
        <p:spPr>
          <a:xfrm>
            <a:off x="-13005" y="8609178"/>
            <a:ext cx="3199181" cy="10143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11" name="Rectangle 10"/>
          <p:cNvSpPr/>
          <p:nvPr/>
        </p:nvSpPr>
        <p:spPr>
          <a:xfrm>
            <a:off x="3355238" y="8596173"/>
            <a:ext cx="9649562" cy="10143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8" name="Title 7"/>
          <p:cNvSpPr>
            <a:spLocks noGrp="1"/>
          </p:cNvSpPr>
          <p:nvPr>
            <p:ph type="ctrTitle"/>
          </p:nvPr>
        </p:nvSpPr>
        <p:spPr>
          <a:xfrm>
            <a:off x="3359575" y="5743787"/>
            <a:ext cx="9211733" cy="260096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359575" y="8604497"/>
            <a:ext cx="9536853" cy="975360"/>
          </a:xfrm>
        </p:spPr>
        <p:txBody>
          <a:bodyPr anchor="ctr">
            <a:normAutofit/>
          </a:bodyPr>
          <a:lstStyle>
            <a:lvl1pPr marL="0" indent="0" algn="l">
              <a:buNone/>
              <a:defRPr sz="3700">
                <a:solidFill>
                  <a:srgbClr val="FFFFFF"/>
                </a:solidFill>
              </a:defRPr>
            </a:lvl1pPr>
            <a:lvl2pPr marL="650062" indent="0" algn="ctr">
              <a:buNone/>
            </a:lvl2pPr>
            <a:lvl3pPr marL="1300125" indent="0" algn="ctr">
              <a:buNone/>
            </a:lvl3pPr>
            <a:lvl4pPr marL="1950192" indent="0" algn="ctr">
              <a:buNone/>
            </a:lvl4pPr>
            <a:lvl5pPr marL="2600254" indent="0" algn="ctr">
              <a:buNone/>
            </a:lvl5pPr>
            <a:lvl6pPr marL="3250317" indent="0" algn="ctr">
              <a:buNone/>
            </a:lvl6pPr>
            <a:lvl7pPr marL="3900384" indent="0" algn="ctr">
              <a:buNone/>
            </a:lvl7pPr>
            <a:lvl8pPr marL="4550443" indent="0" algn="ctr">
              <a:buNone/>
            </a:lvl8pPr>
            <a:lvl9pPr marL="5200509"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8373" y="8631039"/>
            <a:ext cx="2926080" cy="975360"/>
          </a:xfrm>
        </p:spPr>
        <p:txBody>
          <a:bodyPr>
            <a:noAutofit/>
          </a:bodyPr>
          <a:lstStyle>
            <a:lvl1pPr algn="ctr">
              <a:defRPr sz="2800">
                <a:solidFill>
                  <a:srgbClr val="FFFFFF"/>
                </a:solidFill>
              </a:defRPr>
            </a:lvl1pPr>
          </a:lstStyle>
          <a:p>
            <a:fld id="{42B898F3-B292-435D-87AF-BF89B47C13A3}" type="datetime1">
              <a:rPr lang="en-US" smtClean="0"/>
              <a:pPr/>
              <a:t>5/8/2013</a:t>
            </a:fld>
            <a:endParaRPr lang="en-US" dirty="0"/>
          </a:p>
        </p:txBody>
      </p:sp>
      <p:sp>
        <p:nvSpPr>
          <p:cNvPr id="17" name="Footer Placeholder 16"/>
          <p:cNvSpPr>
            <a:spLocks noGrp="1"/>
          </p:cNvSpPr>
          <p:nvPr>
            <p:ph type="ftr" sz="quarter" idx="11"/>
          </p:nvPr>
        </p:nvSpPr>
        <p:spPr>
          <a:xfrm>
            <a:off x="2965892" y="336417"/>
            <a:ext cx="8344747" cy="519289"/>
          </a:xfrm>
        </p:spPr>
        <p:txBody>
          <a:bodyPr/>
          <a:lstStyle>
            <a:lvl1pPr algn="r">
              <a:defRPr>
                <a:solidFill>
                  <a:schemeClr val="tx2"/>
                </a:solidFill>
              </a:defRPr>
            </a:lvl1pPr>
          </a:lstStyle>
          <a:p>
            <a:r>
              <a:rPr lang="en-US" smtClean="0">
                <a:solidFill>
                  <a:srgbClr val="DBF5F9"/>
                </a:solidFill>
              </a:rPr>
              <a:t>Information and slide part of Dr. Allison Sampson's Trauma Presentation</a:t>
            </a:r>
            <a:endParaRPr lang="en-US" dirty="0">
              <a:solidFill>
                <a:srgbClr val="DBF5F9"/>
              </a:solidFill>
            </a:endParaRPr>
          </a:p>
        </p:txBody>
      </p:sp>
      <p:sp>
        <p:nvSpPr>
          <p:cNvPr id="29" name="Slide Number Placeholder 28"/>
          <p:cNvSpPr>
            <a:spLocks noGrp="1"/>
          </p:cNvSpPr>
          <p:nvPr>
            <p:ph type="sldNum" sz="quarter" idx="12"/>
          </p:nvPr>
        </p:nvSpPr>
        <p:spPr>
          <a:xfrm>
            <a:off x="11379200" y="325120"/>
            <a:ext cx="1192107" cy="541867"/>
          </a:xfrm>
        </p:spPr>
        <p:txBody>
          <a:bodyPr/>
          <a:lstStyle>
            <a:lvl1pPr>
              <a:defRPr>
                <a:solidFill>
                  <a:schemeClr val="tx2"/>
                </a:solidFill>
              </a:defRPr>
            </a:lvl1pPr>
          </a:lstStyle>
          <a:p>
            <a:fld id="{F0C94032-CD4C-4C25-B0C2-CEC720522D92}" type="slidenum">
              <a:rPr lang="en-US" smtClean="0">
                <a:solidFill>
                  <a:srgbClr val="DBF5F9"/>
                </a:solidFill>
              </a:rPr>
              <a:pPr/>
              <a:t>‹#›</a:t>
            </a:fld>
            <a:endParaRPr lang="en-US" dirty="0">
              <a:solidFill>
                <a:srgbClr val="DBF5F9"/>
              </a:solidFill>
            </a:endParaRPr>
          </a:p>
        </p:txBody>
      </p:sp>
    </p:spTree>
    <p:extLst>
      <p:ext uri="{BB962C8B-B14F-4D97-AF65-F5344CB8AC3E}">
        <p14:creationId xmlns:p14="http://schemas.microsoft.com/office/powerpoint/2010/main" val="3070402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321" y="325120"/>
            <a:ext cx="11595947" cy="1408853"/>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90A88AE-FDC8-4B26-8968-CCC4C95E52DF}" type="datetime1">
              <a:rPr lang="en-US" smtClean="0">
                <a:solidFill>
                  <a:srgbClr val="DBF5F9"/>
                </a:solidFill>
              </a:rPr>
              <a:pPr/>
              <a:t>5/8/2013</a:t>
            </a:fld>
            <a:endParaRPr lang="en-US" dirty="0">
              <a:solidFill>
                <a:srgbClr val="DBF5F9"/>
              </a:solidFill>
            </a:endParaRPr>
          </a:p>
        </p:txBody>
      </p:sp>
      <p:sp>
        <p:nvSpPr>
          <p:cNvPr id="5" name="Footer Placeholder 4"/>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871321" y="2275840"/>
            <a:ext cx="11595947" cy="639402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944353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50723" y="3901442"/>
            <a:ext cx="10130650" cy="2379698"/>
          </a:xfrm>
        </p:spPr>
        <p:txBody>
          <a:bodyPr anchor="t"/>
          <a:lstStyle>
            <a:lvl1pPr marL="0" indent="0">
              <a:buNone/>
              <a:defRPr sz="400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2167467"/>
            <a:ext cx="13004800" cy="1625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8" name="Rectangle 7"/>
          <p:cNvSpPr/>
          <p:nvPr/>
        </p:nvSpPr>
        <p:spPr>
          <a:xfrm>
            <a:off x="0" y="2275840"/>
            <a:ext cx="1842347" cy="140885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9" name="Rectangle 8"/>
          <p:cNvSpPr/>
          <p:nvPr/>
        </p:nvSpPr>
        <p:spPr>
          <a:xfrm>
            <a:off x="1950720" y="2275840"/>
            <a:ext cx="11054080" cy="140885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2" name="Title 1"/>
          <p:cNvSpPr>
            <a:spLocks noGrp="1"/>
          </p:cNvSpPr>
          <p:nvPr>
            <p:ph type="title"/>
          </p:nvPr>
        </p:nvSpPr>
        <p:spPr>
          <a:xfrm>
            <a:off x="1950720" y="2275840"/>
            <a:ext cx="10837333" cy="1408853"/>
          </a:xfrm>
        </p:spPr>
        <p:txBody>
          <a:bodyPr/>
          <a:lstStyle>
            <a:lvl1pPr algn="l">
              <a:buNone/>
              <a:defRPr sz="63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C658D4E-5AB9-4071-9E29-FBFF03585566}" type="datetime1">
              <a:rPr lang="en-US" smtClean="0">
                <a:solidFill>
                  <a:srgbClr val="DBF5F9"/>
                </a:solidFill>
              </a:rPr>
              <a:pPr/>
              <a:t>5/8/2013</a:t>
            </a:fld>
            <a:endParaRPr lang="en-US">
              <a:solidFill>
                <a:srgbClr val="DBF5F9"/>
              </a:solidFill>
            </a:endParaRPr>
          </a:p>
        </p:txBody>
      </p:sp>
      <p:sp>
        <p:nvSpPr>
          <p:cNvPr id="13" name="Slide Number Placeholder 12"/>
          <p:cNvSpPr>
            <a:spLocks noGrp="1"/>
          </p:cNvSpPr>
          <p:nvPr>
            <p:ph type="sldNum" sz="quarter" idx="11"/>
          </p:nvPr>
        </p:nvSpPr>
        <p:spPr>
          <a:xfrm>
            <a:off x="0" y="2492588"/>
            <a:ext cx="1842347" cy="997939"/>
          </a:xfrm>
        </p:spPr>
        <p:txBody>
          <a:bodyPr>
            <a:noAutofit/>
          </a:bodyPr>
          <a:lstStyle>
            <a:lvl1pPr>
              <a:defRPr sz="3400">
                <a:solidFill>
                  <a:srgbClr val="FFFFFF"/>
                </a:solidFill>
              </a:defRPr>
            </a:lvl1pPr>
          </a:lstStyle>
          <a:p>
            <a:fld id="{F0C94032-CD4C-4C25-B0C2-CEC720522D92}"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Tree>
    <p:extLst>
      <p:ext uri="{BB962C8B-B14F-4D97-AF65-F5344CB8AC3E}">
        <p14:creationId xmlns:p14="http://schemas.microsoft.com/office/powerpoint/2010/main" val="2183935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66987" y="2260718"/>
            <a:ext cx="5527040"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890526" y="2260718"/>
            <a:ext cx="5527040"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F92732C-DF0B-456D-B090-68F4A5348D2D}" type="datetime1">
              <a:rPr lang="en-US" smtClean="0">
                <a:solidFill>
                  <a:srgbClr val="DBF5F9"/>
                </a:solidFill>
              </a:rPr>
              <a:pPr/>
              <a:t>5/8/2013</a:t>
            </a:fld>
            <a:endParaRPr lang="en-US">
              <a:solidFill>
                <a:srgbClr val="DBF5F9"/>
              </a:solidFill>
            </a:endParaRPr>
          </a:p>
        </p:txBody>
      </p:sp>
      <p:sp>
        <p:nvSpPr>
          <p:cNvPr id="10" name="Slide Number Placeholder 9"/>
          <p:cNvSpPr>
            <a:spLocks noGrp="1"/>
          </p:cNvSpPr>
          <p:nvPr>
            <p:ph type="sldNum" sz="quarter" idx="16"/>
          </p:nvPr>
        </p:nvSpPr>
        <p:spPr/>
        <p:txBody>
          <a:bodyPr rtlCol="0"/>
          <a:lstStyle/>
          <a:p>
            <a:fld id="{F0C94032-CD4C-4C25-B0C2-CEC720522D92}"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solidFill>
                  <a:srgbClr val="DBF5F9"/>
                </a:solidFill>
              </a:rPr>
              <a:t>Information and slide part of Dr. Allison Sampson's Trauma Presentation</a:t>
            </a:r>
            <a:endParaRPr lang="en-US">
              <a:solidFill>
                <a:srgbClr val="DBF5F9"/>
              </a:solidFill>
            </a:endParaRPr>
          </a:p>
        </p:txBody>
      </p:sp>
    </p:spTree>
    <p:extLst>
      <p:ext uri="{BB962C8B-B14F-4D97-AF65-F5344CB8AC3E}">
        <p14:creationId xmlns:p14="http://schemas.microsoft.com/office/powerpoint/2010/main" val="3187529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8613" y="388338"/>
            <a:ext cx="11595947" cy="1237262"/>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66987" y="3467948"/>
            <a:ext cx="5527040" cy="509354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827520" y="3467948"/>
            <a:ext cx="5527040" cy="509354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000D207-044E-4BAF-B705-221A14909E82}" type="datetime1">
              <a:rPr lang="en-US" smtClean="0">
                <a:solidFill>
                  <a:srgbClr val="DBF5F9"/>
                </a:solidFill>
              </a:rPr>
              <a:pPr/>
              <a:t>5/8/2013</a:t>
            </a:fld>
            <a:endParaRPr lang="en-US">
              <a:solidFill>
                <a:srgbClr val="DBF5F9"/>
              </a:solidFill>
            </a:endParaRPr>
          </a:p>
        </p:txBody>
      </p:sp>
      <p:sp>
        <p:nvSpPr>
          <p:cNvPr id="12" name="Slide Number Placeholder 11"/>
          <p:cNvSpPr>
            <a:spLocks noGrp="1"/>
          </p:cNvSpPr>
          <p:nvPr>
            <p:ph type="sldNum" sz="quarter" idx="16"/>
          </p:nvPr>
        </p:nvSpPr>
        <p:spPr/>
        <p:txBody>
          <a:bodyPr rtlCol="0"/>
          <a:lstStyle/>
          <a:p>
            <a:fld id="{F0C94032-CD4C-4C25-B0C2-CEC720522D92}"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solidFill>
                  <a:srgbClr val="DBF5F9"/>
                </a:solidFill>
              </a:rPr>
              <a:t>Information and slide part of Dr. Allison Sampson's Trauma Presentation</a:t>
            </a:r>
            <a:endParaRPr lang="en-US">
              <a:solidFill>
                <a:srgbClr val="DBF5F9"/>
              </a:solidFill>
            </a:endParaRPr>
          </a:p>
        </p:txBody>
      </p:sp>
      <p:sp>
        <p:nvSpPr>
          <p:cNvPr id="16" name="Text Placeholder 15"/>
          <p:cNvSpPr>
            <a:spLocks noGrp="1"/>
          </p:cNvSpPr>
          <p:nvPr>
            <p:ph type="body" sz="quarter" idx="1"/>
          </p:nvPr>
        </p:nvSpPr>
        <p:spPr>
          <a:xfrm>
            <a:off x="866987" y="2492587"/>
            <a:ext cx="5527040" cy="910336"/>
          </a:xfrm>
          <a:solidFill>
            <a:schemeClr val="accent2"/>
          </a:solidFill>
        </p:spPr>
        <p:txBody>
          <a:bodyPr rtlCol="0" anchor="ctr"/>
          <a:lstStyle>
            <a:lvl1pPr marL="0" indent="0">
              <a:buFontTx/>
              <a:buNone/>
              <a:defRPr sz="28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827520" y="2492587"/>
            <a:ext cx="5527040" cy="910336"/>
          </a:xfrm>
          <a:solidFill>
            <a:schemeClr val="accent4"/>
          </a:solidFill>
        </p:spPr>
        <p:txBody>
          <a:bodyPr rtlCol="0" anchor="ctr"/>
          <a:lstStyle>
            <a:lvl1pPr marL="0" indent="0">
              <a:buFontTx/>
              <a:buNone/>
              <a:defRPr sz="28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1447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33AED1-E131-4754-BAC1-615A69CFE3F9}" type="datetime1">
              <a:rPr lang="en-US" smtClean="0">
                <a:solidFill>
                  <a:srgbClr val="DBF5F9"/>
                </a:solidFill>
              </a:rPr>
              <a:pPr/>
              <a:t>5/8/2013</a:t>
            </a:fld>
            <a:endParaRPr lang="en-US">
              <a:solidFill>
                <a:srgbClr val="DBF5F9"/>
              </a:solidFill>
            </a:endParaRPr>
          </a:p>
        </p:txBody>
      </p:sp>
      <p:sp>
        <p:nvSpPr>
          <p:cNvPr id="4" name="Footer Placeholder 3"/>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Tree>
    <p:extLst>
      <p:ext uri="{BB962C8B-B14F-4D97-AF65-F5344CB8AC3E}">
        <p14:creationId xmlns:p14="http://schemas.microsoft.com/office/powerpoint/2010/main" val="11304020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B68CB-0298-4664-BF3B-0F90B705703E}" type="datetime1">
              <a:rPr lang="en-US" smtClean="0">
                <a:solidFill>
                  <a:srgbClr val="DBF5F9"/>
                </a:solidFill>
              </a:rPr>
              <a:pPr/>
              <a:t>5/8/2013</a:t>
            </a:fld>
            <a:endParaRPr lang="en-US">
              <a:solidFill>
                <a:srgbClr val="DBF5F9"/>
              </a:solidFill>
            </a:endParaRPr>
          </a:p>
        </p:txBody>
      </p:sp>
      <p:sp>
        <p:nvSpPr>
          <p:cNvPr id="3" name="Footer Placeholder 2"/>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dirty="0">
              <a:solidFill>
                <a:srgbClr val="DBF5F9"/>
              </a:solidFill>
            </a:endParaRPr>
          </a:p>
        </p:txBody>
      </p:sp>
      <p:sp>
        <p:nvSpPr>
          <p:cNvPr id="4" name="Slide Number Placeholder 3"/>
          <p:cNvSpPr>
            <a:spLocks noGrp="1"/>
          </p:cNvSpPr>
          <p:nvPr>
            <p:ph type="sldNum" sz="quarter" idx="12"/>
          </p:nvPr>
        </p:nvSpPr>
        <p:spPr>
          <a:xfrm>
            <a:off x="0" y="8886613"/>
            <a:ext cx="758613" cy="541867"/>
          </a:xfrm>
        </p:spPr>
        <p:txBody>
          <a:bodyPr/>
          <a:lstStyle>
            <a:lvl1pPr>
              <a:defRPr>
                <a:solidFill>
                  <a:schemeClr val="tx2"/>
                </a:solidFill>
              </a:defRPr>
            </a:lvl1pPr>
          </a:lstStyle>
          <a:p>
            <a:fld id="{F0C94032-CD4C-4C25-B0C2-CEC720522D92}" type="slidenum">
              <a:rPr lang="en-US" smtClean="0">
                <a:solidFill>
                  <a:srgbClr val="DBF5F9"/>
                </a:solidFill>
              </a:rPr>
              <a:pPr/>
              <a:t>‹#›</a:t>
            </a:fld>
            <a:endParaRPr lang="en-US" dirty="0">
              <a:solidFill>
                <a:srgbClr val="DBF5F9"/>
              </a:solidFill>
            </a:endParaRPr>
          </a:p>
        </p:txBody>
      </p:sp>
    </p:spTree>
    <p:extLst>
      <p:ext uri="{BB962C8B-B14F-4D97-AF65-F5344CB8AC3E}">
        <p14:creationId xmlns:p14="http://schemas.microsoft.com/office/powerpoint/2010/main" val="122239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8613" y="388338"/>
            <a:ext cx="11595947" cy="1237262"/>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66987" y="3467947"/>
            <a:ext cx="5527040" cy="509354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827520" y="3467947"/>
            <a:ext cx="5527040" cy="509354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000D207-044E-4BAF-B705-221A14909E82}" type="datetime1">
              <a:rPr lang="en-US" smtClean="0"/>
              <a:t>5/8/2013</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r>
              <a:rPr kumimoji="0" lang="en-US" smtClean="0"/>
              <a:t>Information and slide part of Dr. Allison Sampson's Trauma Presentation</a:t>
            </a:r>
            <a:endParaRPr kumimoji="0" lang="en-US"/>
          </a:p>
        </p:txBody>
      </p:sp>
      <p:sp>
        <p:nvSpPr>
          <p:cNvPr id="16" name="Text Placeholder 15"/>
          <p:cNvSpPr>
            <a:spLocks noGrp="1"/>
          </p:cNvSpPr>
          <p:nvPr>
            <p:ph type="body" sz="quarter" idx="1"/>
          </p:nvPr>
        </p:nvSpPr>
        <p:spPr>
          <a:xfrm>
            <a:off x="866987" y="2492587"/>
            <a:ext cx="5527040" cy="910336"/>
          </a:xfrm>
          <a:solidFill>
            <a:schemeClr val="accent2"/>
          </a:solidFill>
        </p:spPr>
        <p:txBody>
          <a:bodyPr rtlCol="0" anchor="ctr"/>
          <a:lstStyle>
            <a:lvl1pPr marL="0" indent="0">
              <a:buFontTx/>
              <a:buNone/>
              <a:defRPr sz="28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827520" y="2492587"/>
            <a:ext cx="5527040" cy="910336"/>
          </a:xfrm>
          <a:solidFill>
            <a:schemeClr val="accent4"/>
          </a:solidFill>
        </p:spPr>
        <p:txBody>
          <a:bodyPr rtlCol="0" anchor="ctr"/>
          <a:lstStyle>
            <a:lvl1pPr marL="0" indent="0">
              <a:buFontTx/>
              <a:buNone/>
              <a:defRPr sz="28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388338"/>
            <a:ext cx="11487573" cy="1237262"/>
          </a:xfrm>
        </p:spPr>
        <p:txBody>
          <a:bodyPr anchor="ctr"/>
          <a:lstStyle>
            <a:lvl1pPr algn="l">
              <a:buNone/>
              <a:defRPr sz="63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783B462-2BBE-4DDF-854E-A305EBEE4377}" type="datetime1">
              <a:rPr lang="en-US" smtClean="0">
                <a:solidFill>
                  <a:srgbClr val="DBF5F9"/>
                </a:solidFill>
              </a:rPr>
              <a:pPr/>
              <a:t>5/8/2013</a:t>
            </a:fld>
            <a:endParaRPr lang="en-US">
              <a:solidFill>
                <a:srgbClr val="DBF5F9"/>
              </a:solidFill>
            </a:endParaRPr>
          </a:p>
        </p:txBody>
      </p:sp>
      <p:sp>
        <p:nvSpPr>
          <p:cNvPr id="6" name="Footer Placeholder 5"/>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3" name="Text Placeholder 2"/>
          <p:cNvSpPr>
            <a:spLocks noGrp="1"/>
          </p:cNvSpPr>
          <p:nvPr>
            <p:ph type="body" idx="2"/>
          </p:nvPr>
        </p:nvSpPr>
        <p:spPr>
          <a:xfrm>
            <a:off x="866987" y="2492587"/>
            <a:ext cx="2275840" cy="617728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95019" tIns="260025" rIns="195019" bIns="130012"/>
          <a:lstStyle>
            <a:lvl1pPr marL="0" indent="0">
              <a:spcAft>
                <a:spcPts val="1422"/>
              </a:spcAft>
              <a:buNone/>
              <a:defRPr sz="26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359573" y="2492587"/>
            <a:ext cx="9103360" cy="628565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966591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75840" y="7802880"/>
            <a:ext cx="10403840" cy="975360"/>
          </a:xfrm>
        </p:spPr>
        <p:txBody>
          <a:bodyPr/>
          <a:lstStyle>
            <a:lvl1pPr marL="0" indent="0">
              <a:buFontTx/>
              <a:buNone/>
              <a:defRPr sz="2400"/>
            </a:lvl1pPr>
            <a:lvl2pPr>
              <a:buFontTx/>
              <a:buNone/>
              <a:defRPr sz="1700"/>
            </a:lvl2pPr>
            <a:lvl3pPr>
              <a:buFontTx/>
              <a:buNone/>
              <a:defRPr sz="1400"/>
            </a:lvl3pPr>
            <a:lvl4pPr>
              <a:buFontTx/>
              <a:buNone/>
              <a:defRPr sz="1300"/>
            </a:lvl4pPr>
            <a:lvl5pPr>
              <a:buFontTx/>
              <a:buNone/>
              <a:defRPr sz="1300"/>
            </a:lvl5pPr>
          </a:lstStyle>
          <a:p>
            <a:pPr lvl="0" eaLnBrk="1" latinLnBrk="0" hangingPunct="1"/>
            <a:r>
              <a:rPr kumimoji="0" lang="en-US" smtClean="0"/>
              <a:t>Click to edit Master text styles</a:t>
            </a:r>
          </a:p>
        </p:txBody>
      </p:sp>
      <p:sp>
        <p:nvSpPr>
          <p:cNvPr id="8" name="Rectangle 7"/>
          <p:cNvSpPr/>
          <p:nvPr/>
        </p:nvSpPr>
        <p:spPr bwMode="white">
          <a:xfrm>
            <a:off x="-13005" y="6502400"/>
            <a:ext cx="13004800" cy="126146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9" name="Rectangle 8"/>
          <p:cNvSpPr/>
          <p:nvPr/>
        </p:nvSpPr>
        <p:spPr>
          <a:xfrm>
            <a:off x="-13005" y="6632448"/>
            <a:ext cx="2080768" cy="10143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10" name="Rectangle 9"/>
          <p:cNvSpPr/>
          <p:nvPr/>
        </p:nvSpPr>
        <p:spPr>
          <a:xfrm>
            <a:off x="2197811" y="6619443"/>
            <a:ext cx="10806989" cy="10143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2" name="Title 1"/>
          <p:cNvSpPr>
            <a:spLocks noGrp="1"/>
          </p:cNvSpPr>
          <p:nvPr>
            <p:ph type="title"/>
          </p:nvPr>
        </p:nvSpPr>
        <p:spPr>
          <a:xfrm>
            <a:off x="2275840" y="6610773"/>
            <a:ext cx="10403840" cy="975360"/>
          </a:xfrm>
        </p:spPr>
        <p:txBody>
          <a:bodyPr anchor="ctr"/>
          <a:lstStyle>
            <a:lvl1pPr algn="l">
              <a:buNone/>
              <a:defRPr sz="40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2059093" y="0"/>
            <a:ext cx="143053" cy="976660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12" name="Date Placeholder 11"/>
          <p:cNvSpPr>
            <a:spLocks noGrp="1"/>
          </p:cNvSpPr>
          <p:nvPr>
            <p:ph type="dt" sz="half" idx="10"/>
          </p:nvPr>
        </p:nvSpPr>
        <p:spPr>
          <a:xfrm>
            <a:off x="8886613" y="8886621"/>
            <a:ext cx="3793067" cy="519289"/>
          </a:xfrm>
        </p:spPr>
        <p:txBody>
          <a:bodyPr rtlCol="0"/>
          <a:lstStyle/>
          <a:p>
            <a:fld id="{9CD9208F-E11D-47D4-A2AB-6659190A9E6B}" type="datetime1">
              <a:rPr lang="en-US" smtClean="0">
                <a:solidFill>
                  <a:srgbClr val="DBF5F9"/>
                </a:solidFill>
              </a:rPr>
              <a:pPr/>
              <a:t>5/8/2013</a:t>
            </a:fld>
            <a:endParaRPr lang="en-US">
              <a:solidFill>
                <a:srgbClr val="DBF5F9"/>
              </a:solidFill>
            </a:endParaRPr>
          </a:p>
        </p:txBody>
      </p:sp>
      <p:sp>
        <p:nvSpPr>
          <p:cNvPr id="13" name="Slide Number Placeholder 12"/>
          <p:cNvSpPr>
            <a:spLocks noGrp="1"/>
          </p:cNvSpPr>
          <p:nvPr>
            <p:ph type="sldNum" sz="quarter" idx="11"/>
          </p:nvPr>
        </p:nvSpPr>
        <p:spPr>
          <a:xfrm>
            <a:off x="0" y="6637865"/>
            <a:ext cx="2059093" cy="943755"/>
          </a:xfrm>
        </p:spPr>
        <p:txBody>
          <a:bodyPr rtlCol="0"/>
          <a:lstStyle>
            <a:lvl1pPr>
              <a:defRPr sz="4000"/>
            </a:lvl1pPr>
          </a:lstStyle>
          <a:p>
            <a:fld id="{F0C94032-CD4C-4C25-B0C2-CEC720522D92}" type="slidenum">
              <a:rPr lang="en-US" smtClean="0"/>
              <a:pPr/>
              <a:t>‹#›</a:t>
            </a:fld>
            <a:endParaRPr lang="en-US" dirty="0"/>
          </a:p>
        </p:txBody>
      </p:sp>
      <p:sp>
        <p:nvSpPr>
          <p:cNvPr id="14" name="Footer Placeholder 13"/>
          <p:cNvSpPr>
            <a:spLocks noGrp="1"/>
          </p:cNvSpPr>
          <p:nvPr>
            <p:ph type="ftr" sz="quarter" idx="12"/>
          </p:nvPr>
        </p:nvSpPr>
        <p:spPr>
          <a:xfrm>
            <a:off x="2275840" y="8886345"/>
            <a:ext cx="6502400" cy="519289"/>
          </a:xfrm>
        </p:spPr>
        <p:txBody>
          <a:bodyPr rtlCol="0"/>
          <a:lstStyle/>
          <a:p>
            <a:r>
              <a:rPr lang="en-US" smtClean="0">
                <a:solidFill>
                  <a:srgbClr val="DBF5F9"/>
                </a:solidFill>
              </a:rPr>
              <a:t>Information and slide part of Dr. Allison Sampson's Trauma Presentation</a:t>
            </a:r>
            <a:endParaRPr lang="en-US" dirty="0">
              <a:solidFill>
                <a:srgbClr val="DBF5F9"/>
              </a:solidFill>
            </a:endParaRPr>
          </a:p>
        </p:txBody>
      </p:sp>
      <p:sp>
        <p:nvSpPr>
          <p:cNvPr id="3" name="Picture Placeholder 2"/>
          <p:cNvSpPr>
            <a:spLocks noGrp="1"/>
          </p:cNvSpPr>
          <p:nvPr>
            <p:ph type="pic" idx="1"/>
          </p:nvPr>
        </p:nvSpPr>
        <p:spPr>
          <a:xfrm>
            <a:off x="2219486" y="0"/>
            <a:ext cx="10785314" cy="6498065"/>
          </a:xfrm>
          <a:solidFill>
            <a:schemeClr val="accent1">
              <a:tint val="40000"/>
            </a:schemeClr>
          </a:solidFill>
          <a:ln>
            <a:noFill/>
          </a:ln>
        </p:spPr>
        <p:txBody>
          <a:bodyPr/>
          <a:lstStyle>
            <a:lvl1pPr marL="0" indent="0">
              <a:buNone/>
              <a:defRPr sz="4600"/>
            </a:lvl1pPr>
          </a:lstStyle>
          <a:p>
            <a:r>
              <a:rPr kumimoji="0" lang="en-US" smtClean="0"/>
              <a:t>Click icon to add picture</a:t>
            </a:r>
            <a:endParaRPr kumimoji="0" lang="en-US" dirty="0"/>
          </a:p>
        </p:txBody>
      </p:sp>
    </p:spTree>
    <p:extLst>
      <p:ext uri="{BB962C8B-B14F-4D97-AF65-F5344CB8AC3E}">
        <p14:creationId xmlns:p14="http://schemas.microsoft.com/office/powerpoint/2010/main" val="29010557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D8A0B-4961-411E-8E7D-963DDD566E93}" type="datetime1">
              <a:rPr lang="en-US" smtClean="0">
                <a:solidFill>
                  <a:srgbClr val="DBF5F9"/>
                </a:solidFill>
              </a:rPr>
              <a:pPr/>
              <a:t>5/8/2013</a:t>
            </a:fld>
            <a:endParaRPr lang="en-US">
              <a:solidFill>
                <a:srgbClr val="DBF5F9"/>
              </a:solidFill>
            </a:endParaRPr>
          </a:p>
        </p:txBody>
      </p:sp>
      <p:sp>
        <p:nvSpPr>
          <p:cNvPr id="5" name="Footer Placeholder 4"/>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6" name="Slide Number Placeholder 5"/>
          <p:cNvSpPr>
            <a:spLocks noGrp="1"/>
          </p:cNvSpPr>
          <p:nvPr>
            <p:ph type="sldNum" sz="quarter" idx="12"/>
          </p:nvPr>
        </p:nvSpPr>
        <p:spPr/>
        <p:txBody>
          <a:bodyPr/>
          <a:lstStyle/>
          <a:p>
            <a:fld id="{F0C94032-CD4C-4C25-B0C2-CEC720522D92}" type="slidenum">
              <a:rPr lang="en-US" smtClean="0"/>
              <a:pPr/>
              <a:t>‹#›</a:t>
            </a:fld>
            <a:endParaRPr lang="en-US"/>
          </a:p>
        </p:txBody>
      </p:sp>
    </p:spTree>
    <p:extLst>
      <p:ext uri="{BB962C8B-B14F-4D97-AF65-F5344CB8AC3E}">
        <p14:creationId xmlns:p14="http://schemas.microsoft.com/office/powerpoint/2010/main" val="3629757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0107" y="866989"/>
            <a:ext cx="2926080" cy="784577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50240" y="866987"/>
            <a:ext cx="7911253" cy="784578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9320108" y="8886624"/>
            <a:ext cx="3142827" cy="519289"/>
          </a:xfrm>
        </p:spPr>
        <p:txBody>
          <a:bodyPr/>
          <a:lstStyle/>
          <a:p>
            <a:fld id="{39D1A09F-C737-40CB-8EEA-8584601B1D97}" type="datetime1">
              <a:rPr lang="en-US" smtClean="0">
                <a:solidFill>
                  <a:srgbClr val="DBF5F9"/>
                </a:solidFill>
              </a:rPr>
              <a:pPr/>
              <a:t>5/8/2013</a:t>
            </a:fld>
            <a:endParaRPr lang="en-US" dirty="0">
              <a:solidFill>
                <a:srgbClr val="DBF5F9"/>
              </a:solidFill>
            </a:endParaRPr>
          </a:p>
        </p:txBody>
      </p:sp>
      <p:sp>
        <p:nvSpPr>
          <p:cNvPr id="5" name="Footer Placeholder 4"/>
          <p:cNvSpPr>
            <a:spLocks noGrp="1"/>
          </p:cNvSpPr>
          <p:nvPr>
            <p:ph type="ftr" sz="quarter" idx="11"/>
          </p:nvPr>
        </p:nvSpPr>
        <p:spPr>
          <a:xfrm>
            <a:off x="650249" y="8886347"/>
            <a:ext cx="7926731" cy="519289"/>
          </a:xfrm>
        </p:spPr>
        <p:txBody>
          <a:bodyPr/>
          <a:lstStyle/>
          <a:p>
            <a:r>
              <a:rPr lang="en-US" smtClean="0">
                <a:solidFill>
                  <a:srgbClr val="DBF5F9"/>
                </a:solidFill>
              </a:rPr>
              <a:t>Information and slide part of Dr. Allison Sampson's Trauma Presentation</a:t>
            </a:r>
            <a:endParaRPr lang="en-US" dirty="0">
              <a:solidFill>
                <a:srgbClr val="DBF5F9"/>
              </a:solidFill>
            </a:endParaRPr>
          </a:p>
        </p:txBody>
      </p:sp>
      <p:sp>
        <p:nvSpPr>
          <p:cNvPr id="7" name="Rectangle 6"/>
          <p:cNvSpPr/>
          <p:nvPr/>
        </p:nvSpPr>
        <p:spPr bwMode="white">
          <a:xfrm>
            <a:off x="8670319" y="0"/>
            <a:ext cx="455168" cy="97536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12" tIns="65007" rIns="130012" bIns="65007" rtlCol="0" anchor="ctr"/>
          <a:lstStyle/>
          <a:p>
            <a:pPr defTabSz="584051" hangingPunct="1"/>
            <a:endParaRPr lang="en-US">
              <a:solidFill>
                <a:prstClr val="white"/>
              </a:solidFill>
            </a:endParaRPr>
          </a:p>
        </p:txBody>
      </p:sp>
      <p:sp>
        <p:nvSpPr>
          <p:cNvPr id="8" name="Rectangle 7"/>
          <p:cNvSpPr/>
          <p:nvPr/>
        </p:nvSpPr>
        <p:spPr>
          <a:xfrm>
            <a:off x="8735343" y="866987"/>
            <a:ext cx="325120" cy="8886613"/>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12" tIns="65007" rIns="130012" bIns="65007" rtlCol="0" anchor="ctr"/>
          <a:lstStyle/>
          <a:p>
            <a:pPr defTabSz="584051" hangingPunct="1"/>
            <a:endParaRPr lang="en-US">
              <a:solidFill>
                <a:prstClr val="white"/>
              </a:solidFill>
            </a:endParaRPr>
          </a:p>
        </p:txBody>
      </p:sp>
      <p:sp>
        <p:nvSpPr>
          <p:cNvPr id="9" name="Rectangle 8"/>
          <p:cNvSpPr/>
          <p:nvPr/>
        </p:nvSpPr>
        <p:spPr>
          <a:xfrm>
            <a:off x="8735343" y="0"/>
            <a:ext cx="325120" cy="758613"/>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12" tIns="65007" rIns="130012" bIns="65007" rtlCol="0" anchor="ctr"/>
          <a:lstStyle/>
          <a:p>
            <a:pPr defTabSz="584051" hangingPunct="1"/>
            <a:endParaRPr lang="en-US">
              <a:solidFill>
                <a:prstClr val="white"/>
              </a:solidFill>
            </a:endParaRPr>
          </a:p>
        </p:txBody>
      </p:sp>
      <p:sp>
        <p:nvSpPr>
          <p:cNvPr id="6" name="Slide Number Placeholder 5"/>
          <p:cNvSpPr>
            <a:spLocks noGrp="1"/>
          </p:cNvSpPr>
          <p:nvPr>
            <p:ph type="sldNum" sz="quarter" idx="12"/>
          </p:nvPr>
        </p:nvSpPr>
        <p:spPr>
          <a:xfrm rot="5400000">
            <a:off x="8518596" y="205457"/>
            <a:ext cx="758613" cy="347699"/>
          </a:xfrm>
        </p:spPr>
        <p:txBody>
          <a:bodyPr/>
          <a:lstStyle/>
          <a:p>
            <a:fld id="{F0C94032-CD4C-4C25-B0C2-CEC720522D92}" type="slidenum">
              <a:rPr lang="en-US" smtClean="0"/>
              <a:pPr/>
              <a:t>‹#›</a:t>
            </a:fld>
            <a:endParaRPr lang="en-US" dirty="0"/>
          </a:p>
        </p:txBody>
      </p:sp>
    </p:spTree>
    <p:extLst>
      <p:ext uri="{BB962C8B-B14F-4D97-AF65-F5344CB8AC3E}">
        <p14:creationId xmlns:p14="http://schemas.microsoft.com/office/powerpoint/2010/main" val="3478365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8492134"/>
            <a:ext cx="13004800" cy="126146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10" name="Rectangle 9"/>
          <p:cNvSpPr/>
          <p:nvPr/>
        </p:nvSpPr>
        <p:spPr>
          <a:xfrm>
            <a:off x="-13005" y="8609178"/>
            <a:ext cx="3199181" cy="10143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11" name="Rectangle 10"/>
          <p:cNvSpPr/>
          <p:nvPr/>
        </p:nvSpPr>
        <p:spPr>
          <a:xfrm>
            <a:off x="3355238" y="8596173"/>
            <a:ext cx="9649562" cy="10143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8" name="Title 7"/>
          <p:cNvSpPr>
            <a:spLocks noGrp="1"/>
          </p:cNvSpPr>
          <p:nvPr>
            <p:ph type="ctrTitle"/>
          </p:nvPr>
        </p:nvSpPr>
        <p:spPr>
          <a:xfrm>
            <a:off x="3359575" y="5743787"/>
            <a:ext cx="9211733" cy="260096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359575" y="8604497"/>
            <a:ext cx="9536853" cy="975360"/>
          </a:xfrm>
        </p:spPr>
        <p:txBody>
          <a:bodyPr anchor="ctr">
            <a:normAutofit/>
          </a:bodyPr>
          <a:lstStyle>
            <a:lvl1pPr marL="0" indent="0" algn="l">
              <a:buNone/>
              <a:defRPr sz="3700">
                <a:solidFill>
                  <a:srgbClr val="FFFFFF"/>
                </a:solidFill>
              </a:defRPr>
            </a:lvl1pPr>
            <a:lvl2pPr marL="650062" indent="0" algn="ctr">
              <a:buNone/>
            </a:lvl2pPr>
            <a:lvl3pPr marL="1300125" indent="0" algn="ctr">
              <a:buNone/>
            </a:lvl3pPr>
            <a:lvl4pPr marL="1950192" indent="0" algn="ctr">
              <a:buNone/>
            </a:lvl4pPr>
            <a:lvl5pPr marL="2600254" indent="0" algn="ctr">
              <a:buNone/>
            </a:lvl5pPr>
            <a:lvl6pPr marL="3250317" indent="0" algn="ctr">
              <a:buNone/>
            </a:lvl6pPr>
            <a:lvl7pPr marL="3900384" indent="0" algn="ctr">
              <a:buNone/>
            </a:lvl7pPr>
            <a:lvl8pPr marL="4550443" indent="0" algn="ctr">
              <a:buNone/>
            </a:lvl8pPr>
            <a:lvl9pPr marL="5200509"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8373" y="8631039"/>
            <a:ext cx="2926080" cy="975360"/>
          </a:xfrm>
        </p:spPr>
        <p:txBody>
          <a:bodyPr>
            <a:noAutofit/>
          </a:bodyPr>
          <a:lstStyle>
            <a:lvl1pPr algn="ctr">
              <a:defRPr sz="2800">
                <a:solidFill>
                  <a:srgbClr val="FFFFFF"/>
                </a:solidFill>
              </a:defRPr>
            </a:lvl1pPr>
          </a:lstStyle>
          <a:p>
            <a:fld id="{42B898F3-B292-435D-87AF-BF89B47C13A3}" type="datetime1">
              <a:rPr lang="en-US" smtClean="0"/>
              <a:pPr/>
              <a:t>5/8/2013</a:t>
            </a:fld>
            <a:endParaRPr lang="en-US" dirty="0"/>
          </a:p>
        </p:txBody>
      </p:sp>
      <p:sp>
        <p:nvSpPr>
          <p:cNvPr id="17" name="Footer Placeholder 16"/>
          <p:cNvSpPr>
            <a:spLocks noGrp="1"/>
          </p:cNvSpPr>
          <p:nvPr>
            <p:ph type="ftr" sz="quarter" idx="11"/>
          </p:nvPr>
        </p:nvSpPr>
        <p:spPr>
          <a:xfrm>
            <a:off x="2965892" y="336417"/>
            <a:ext cx="8344747" cy="519289"/>
          </a:xfrm>
        </p:spPr>
        <p:txBody>
          <a:bodyPr/>
          <a:lstStyle>
            <a:lvl1pPr algn="r">
              <a:defRPr>
                <a:solidFill>
                  <a:schemeClr val="tx2"/>
                </a:solidFill>
              </a:defRPr>
            </a:lvl1pPr>
          </a:lstStyle>
          <a:p>
            <a:r>
              <a:rPr lang="en-US" smtClean="0">
                <a:solidFill>
                  <a:srgbClr val="DBF5F9"/>
                </a:solidFill>
              </a:rPr>
              <a:t>Information and slide part of Dr. Allison Sampson's Trauma Presentation</a:t>
            </a:r>
            <a:endParaRPr lang="en-US" dirty="0">
              <a:solidFill>
                <a:srgbClr val="DBF5F9"/>
              </a:solidFill>
            </a:endParaRPr>
          </a:p>
        </p:txBody>
      </p:sp>
      <p:sp>
        <p:nvSpPr>
          <p:cNvPr id="29" name="Slide Number Placeholder 28"/>
          <p:cNvSpPr>
            <a:spLocks noGrp="1"/>
          </p:cNvSpPr>
          <p:nvPr>
            <p:ph type="sldNum" sz="quarter" idx="12"/>
          </p:nvPr>
        </p:nvSpPr>
        <p:spPr>
          <a:xfrm>
            <a:off x="11379200" y="325120"/>
            <a:ext cx="1192107" cy="541867"/>
          </a:xfrm>
        </p:spPr>
        <p:txBody>
          <a:bodyPr/>
          <a:lstStyle>
            <a:lvl1pPr>
              <a:defRPr>
                <a:solidFill>
                  <a:schemeClr val="tx2"/>
                </a:solidFill>
              </a:defRPr>
            </a:lvl1pPr>
          </a:lstStyle>
          <a:p>
            <a:fld id="{F0C94032-CD4C-4C25-B0C2-CEC720522D92}" type="slidenum">
              <a:rPr lang="en-US" smtClean="0">
                <a:solidFill>
                  <a:srgbClr val="DBF5F9"/>
                </a:solidFill>
              </a:rPr>
              <a:pPr/>
              <a:t>‹#›</a:t>
            </a:fld>
            <a:endParaRPr lang="en-US" dirty="0">
              <a:solidFill>
                <a:srgbClr val="DBF5F9"/>
              </a:solidFill>
            </a:endParaRPr>
          </a:p>
        </p:txBody>
      </p:sp>
    </p:spTree>
    <p:extLst>
      <p:ext uri="{BB962C8B-B14F-4D97-AF65-F5344CB8AC3E}">
        <p14:creationId xmlns:p14="http://schemas.microsoft.com/office/powerpoint/2010/main" val="290076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321" y="325120"/>
            <a:ext cx="11595947" cy="1408853"/>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90A88AE-FDC8-4B26-8968-CCC4C95E52DF}" type="datetime1">
              <a:rPr lang="en-US" smtClean="0">
                <a:solidFill>
                  <a:srgbClr val="DBF5F9"/>
                </a:solidFill>
              </a:rPr>
              <a:pPr/>
              <a:t>5/8/2013</a:t>
            </a:fld>
            <a:endParaRPr lang="en-US" dirty="0">
              <a:solidFill>
                <a:srgbClr val="DBF5F9"/>
              </a:solidFill>
            </a:endParaRPr>
          </a:p>
        </p:txBody>
      </p:sp>
      <p:sp>
        <p:nvSpPr>
          <p:cNvPr id="5" name="Footer Placeholder 4"/>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871321" y="2275840"/>
            <a:ext cx="11595947" cy="639402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187337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50723" y="3901442"/>
            <a:ext cx="10130650" cy="2379698"/>
          </a:xfrm>
        </p:spPr>
        <p:txBody>
          <a:bodyPr anchor="t"/>
          <a:lstStyle>
            <a:lvl1pPr marL="0" indent="0">
              <a:buNone/>
              <a:defRPr sz="400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2167467"/>
            <a:ext cx="13004800" cy="1625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8" name="Rectangle 7"/>
          <p:cNvSpPr/>
          <p:nvPr/>
        </p:nvSpPr>
        <p:spPr>
          <a:xfrm>
            <a:off x="0" y="2275840"/>
            <a:ext cx="1842347" cy="140885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9" name="Rectangle 8"/>
          <p:cNvSpPr/>
          <p:nvPr/>
        </p:nvSpPr>
        <p:spPr>
          <a:xfrm>
            <a:off x="1950720" y="2275840"/>
            <a:ext cx="11054080" cy="140885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2" name="Title 1"/>
          <p:cNvSpPr>
            <a:spLocks noGrp="1"/>
          </p:cNvSpPr>
          <p:nvPr>
            <p:ph type="title"/>
          </p:nvPr>
        </p:nvSpPr>
        <p:spPr>
          <a:xfrm>
            <a:off x="1950720" y="2275840"/>
            <a:ext cx="10837333" cy="1408853"/>
          </a:xfrm>
        </p:spPr>
        <p:txBody>
          <a:bodyPr/>
          <a:lstStyle>
            <a:lvl1pPr algn="l">
              <a:buNone/>
              <a:defRPr sz="63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C658D4E-5AB9-4071-9E29-FBFF03585566}" type="datetime1">
              <a:rPr lang="en-US" smtClean="0">
                <a:solidFill>
                  <a:srgbClr val="DBF5F9"/>
                </a:solidFill>
              </a:rPr>
              <a:pPr/>
              <a:t>5/8/2013</a:t>
            </a:fld>
            <a:endParaRPr lang="en-US">
              <a:solidFill>
                <a:srgbClr val="DBF5F9"/>
              </a:solidFill>
            </a:endParaRPr>
          </a:p>
        </p:txBody>
      </p:sp>
      <p:sp>
        <p:nvSpPr>
          <p:cNvPr id="13" name="Slide Number Placeholder 12"/>
          <p:cNvSpPr>
            <a:spLocks noGrp="1"/>
          </p:cNvSpPr>
          <p:nvPr>
            <p:ph type="sldNum" sz="quarter" idx="11"/>
          </p:nvPr>
        </p:nvSpPr>
        <p:spPr>
          <a:xfrm>
            <a:off x="0" y="2492588"/>
            <a:ext cx="1842347" cy="997939"/>
          </a:xfrm>
        </p:spPr>
        <p:txBody>
          <a:bodyPr>
            <a:noAutofit/>
          </a:bodyPr>
          <a:lstStyle>
            <a:lvl1pPr>
              <a:defRPr sz="3400">
                <a:solidFill>
                  <a:srgbClr val="FFFFFF"/>
                </a:solidFill>
              </a:defRPr>
            </a:lvl1pPr>
          </a:lstStyle>
          <a:p>
            <a:fld id="{F0C94032-CD4C-4C25-B0C2-CEC720522D92}"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Tree>
    <p:extLst>
      <p:ext uri="{BB962C8B-B14F-4D97-AF65-F5344CB8AC3E}">
        <p14:creationId xmlns:p14="http://schemas.microsoft.com/office/powerpoint/2010/main" val="35421767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66987" y="2260718"/>
            <a:ext cx="5527040"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890526" y="2260718"/>
            <a:ext cx="5527040" cy="6502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F92732C-DF0B-456D-B090-68F4A5348D2D}" type="datetime1">
              <a:rPr lang="en-US" smtClean="0">
                <a:solidFill>
                  <a:srgbClr val="DBF5F9"/>
                </a:solidFill>
              </a:rPr>
              <a:pPr/>
              <a:t>5/8/2013</a:t>
            </a:fld>
            <a:endParaRPr lang="en-US">
              <a:solidFill>
                <a:srgbClr val="DBF5F9"/>
              </a:solidFill>
            </a:endParaRPr>
          </a:p>
        </p:txBody>
      </p:sp>
      <p:sp>
        <p:nvSpPr>
          <p:cNvPr id="10" name="Slide Number Placeholder 9"/>
          <p:cNvSpPr>
            <a:spLocks noGrp="1"/>
          </p:cNvSpPr>
          <p:nvPr>
            <p:ph type="sldNum" sz="quarter" idx="16"/>
          </p:nvPr>
        </p:nvSpPr>
        <p:spPr/>
        <p:txBody>
          <a:bodyPr rtlCol="0"/>
          <a:lstStyle/>
          <a:p>
            <a:fld id="{F0C94032-CD4C-4C25-B0C2-CEC720522D92}"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solidFill>
                  <a:srgbClr val="DBF5F9"/>
                </a:solidFill>
              </a:rPr>
              <a:t>Information and slide part of Dr. Allison Sampson's Trauma Presentation</a:t>
            </a:r>
            <a:endParaRPr lang="en-US">
              <a:solidFill>
                <a:srgbClr val="DBF5F9"/>
              </a:solidFill>
            </a:endParaRPr>
          </a:p>
        </p:txBody>
      </p:sp>
    </p:spTree>
    <p:extLst>
      <p:ext uri="{BB962C8B-B14F-4D97-AF65-F5344CB8AC3E}">
        <p14:creationId xmlns:p14="http://schemas.microsoft.com/office/powerpoint/2010/main" val="1931644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8613" y="388338"/>
            <a:ext cx="11595947" cy="1237262"/>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66987" y="3467948"/>
            <a:ext cx="5527040" cy="509354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827520" y="3467948"/>
            <a:ext cx="5527040" cy="5093547"/>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000D207-044E-4BAF-B705-221A14909E82}" type="datetime1">
              <a:rPr lang="en-US" smtClean="0">
                <a:solidFill>
                  <a:srgbClr val="DBF5F9"/>
                </a:solidFill>
              </a:rPr>
              <a:pPr/>
              <a:t>5/8/2013</a:t>
            </a:fld>
            <a:endParaRPr lang="en-US">
              <a:solidFill>
                <a:srgbClr val="DBF5F9"/>
              </a:solidFill>
            </a:endParaRPr>
          </a:p>
        </p:txBody>
      </p:sp>
      <p:sp>
        <p:nvSpPr>
          <p:cNvPr id="12" name="Slide Number Placeholder 11"/>
          <p:cNvSpPr>
            <a:spLocks noGrp="1"/>
          </p:cNvSpPr>
          <p:nvPr>
            <p:ph type="sldNum" sz="quarter" idx="16"/>
          </p:nvPr>
        </p:nvSpPr>
        <p:spPr/>
        <p:txBody>
          <a:bodyPr rtlCol="0"/>
          <a:lstStyle/>
          <a:p>
            <a:fld id="{F0C94032-CD4C-4C25-B0C2-CEC720522D92}"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solidFill>
                  <a:srgbClr val="DBF5F9"/>
                </a:solidFill>
              </a:rPr>
              <a:t>Information and slide part of Dr. Allison Sampson's Trauma Presentation</a:t>
            </a:r>
            <a:endParaRPr lang="en-US">
              <a:solidFill>
                <a:srgbClr val="DBF5F9"/>
              </a:solidFill>
            </a:endParaRPr>
          </a:p>
        </p:txBody>
      </p:sp>
      <p:sp>
        <p:nvSpPr>
          <p:cNvPr id="16" name="Text Placeholder 15"/>
          <p:cNvSpPr>
            <a:spLocks noGrp="1"/>
          </p:cNvSpPr>
          <p:nvPr>
            <p:ph type="body" sz="quarter" idx="1"/>
          </p:nvPr>
        </p:nvSpPr>
        <p:spPr>
          <a:xfrm>
            <a:off x="866987" y="2492587"/>
            <a:ext cx="5527040" cy="910336"/>
          </a:xfrm>
          <a:solidFill>
            <a:schemeClr val="accent2"/>
          </a:solidFill>
        </p:spPr>
        <p:txBody>
          <a:bodyPr rtlCol="0" anchor="ctr"/>
          <a:lstStyle>
            <a:lvl1pPr marL="0" indent="0">
              <a:buFontTx/>
              <a:buNone/>
              <a:defRPr sz="28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827520" y="2492587"/>
            <a:ext cx="5527040" cy="910336"/>
          </a:xfrm>
          <a:solidFill>
            <a:schemeClr val="accent4"/>
          </a:solidFill>
        </p:spPr>
        <p:txBody>
          <a:bodyPr rtlCol="0" anchor="ctr"/>
          <a:lstStyle>
            <a:lvl1pPr marL="0" indent="0">
              <a:buFontTx/>
              <a:buNone/>
              <a:defRPr sz="28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474878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33AED1-E131-4754-BAC1-615A69CFE3F9}" type="datetime1">
              <a:rPr lang="en-US" smtClean="0">
                <a:solidFill>
                  <a:srgbClr val="DBF5F9"/>
                </a:solidFill>
              </a:rPr>
              <a:pPr/>
              <a:t>5/8/2013</a:t>
            </a:fld>
            <a:endParaRPr lang="en-US">
              <a:solidFill>
                <a:srgbClr val="DBF5F9"/>
              </a:solidFill>
            </a:endParaRPr>
          </a:p>
        </p:txBody>
      </p:sp>
      <p:sp>
        <p:nvSpPr>
          <p:cNvPr id="4" name="Footer Placeholder 3"/>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Tree>
    <p:extLst>
      <p:ext uri="{BB962C8B-B14F-4D97-AF65-F5344CB8AC3E}">
        <p14:creationId xmlns:p14="http://schemas.microsoft.com/office/powerpoint/2010/main" val="845358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33AED1-E131-4754-BAC1-615A69CFE3F9}" type="datetime1">
              <a:rPr lang="en-US" smtClean="0"/>
              <a:t>5/8/2013</a:t>
            </a:fld>
            <a:endParaRPr lang="en-US"/>
          </a:p>
        </p:txBody>
      </p:sp>
      <p:sp>
        <p:nvSpPr>
          <p:cNvPr id="4" name="Footer Placeholder 3"/>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B68CB-0298-4664-BF3B-0F90B705703E}" type="datetime1">
              <a:rPr lang="en-US" smtClean="0">
                <a:solidFill>
                  <a:srgbClr val="DBF5F9"/>
                </a:solidFill>
              </a:rPr>
              <a:pPr/>
              <a:t>5/8/2013</a:t>
            </a:fld>
            <a:endParaRPr lang="en-US">
              <a:solidFill>
                <a:srgbClr val="DBF5F9"/>
              </a:solidFill>
            </a:endParaRPr>
          </a:p>
        </p:txBody>
      </p:sp>
      <p:sp>
        <p:nvSpPr>
          <p:cNvPr id="3" name="Footer Placeholder 2"/>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dirty="0">
              <a:solidFill>
                <a:srgbClr val="DBF5F9"/>
              </a:solidFill>
            </a:endParaRPr>
          </a:p>
        </p:txBody>
      </p:sp>
      <p:sp>
        <p:nvSpPr>
          <p:cNvPr id="4" name="Slide Number Placeholder 3"/>
          <p:cNvSpPr>
            <a:spLocks noGrp="1"/>
          </p:cNvSpPr>
          <p:nvPr>
            <p:ph type="sldNum" sz="quarter" idx="12"/>
          </p:nvPr>
        </p:nvSpPr>
        <p:spPr>
          <a:xfrm>
            <a:off x="0" y="8886613"/>
            <a:ext cx="758613" cy="541867"/>
          </a:xfrm>
        </p:spPr>
        <p:txBody>
          <a:bodyPr/>
          <a:lstStyle>
            <a:lvl1pPr>
              <a:defRPr>
                <a:solidFill>
                  <a:schemeClr val="tx2"/>
                </a:solidFill>
              </a:defRPr>
            </a:lvl1pPr>
          </a:lstStyle>
          <a:p>
            <a:fld id="{F0C94032-CD4C-4C25-B0C2-CEC720522D92}" type="slidenum">
              <a:rPr lang="en-US" smtClean="0">
                <a:solidFill>
                  <a:srgbClr val="DBF5F9"/>
                </a:solidFill>
              </a:rPr>
              <a:pPr/>
              <a:t>‹#›</a:t>
            </a:fld>
            <a:endParaRPr lang="en-US" dirty="0">
              <a:solidFill>
                <a:srgbClr val="DBF5F9"/>
              </a:solidFill>
            </a:endParaRPr>
          </a:p>
        </p:txBody>
      </p:sp>
    </p:spTree>
    <p:extLst>
      <p:ext uri="{BB962C8B-B14F-4D97-AF65-F5344CB8AC3E}">
        <p14:creationId xmlns:p14="http://schemas.microsoft.com/office/powerpoint/2010/main" val="31744221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388338"/>
            <a:ext cx="11487573" cy="1237262"/>
          </a:xfrm>
        </p:spPr>
        <p:txBody>
          <a:bodyPr anchor="ctr"/>
          <a:lstStyle>
            <a:lvl1pPr algn="l">
              <a:buNone/>
              <a:defRPr sz="63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783B462-2BBE-4DDF-854E-A305EBEE4377}" type="datetime1">
              <a:rPr lang="en-US" smtClean="0">
                <a:solidFill>
                  <a:srgbClr val="DBF5F9"/>
                </a:solidFill>
              </a:rPr>
              <a:pPr/>
              <a:t>5/8/2013</a:t>
            </a:fld>
            <a:endParaRPr lang="en-US">
              <a:solidFill>
                <a:srgbClr val="DBF5F9"/>
              </a:solidFill>
            </a:endParaRPr>
          </a:p>
        </p:txBody>
      </p:sp>
      <p:sp>
        <p:nvSpPr>
          <p:cNvPr id="6" name="Footer Placeholder 5"/>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3" name="Text Placeholder 2"/>
          <p:cNvSpPr>
            <a:spLocks noGrp="1"/>
          </p:cNvSpPr>
          <p:nvPr>
            <p:ph type="body" idx="2"/>
          </p:nvPr>
        </p:nvSpPr>
        <p:spPr>
          <a:xfrm>
            <a:off x="866987" y="2492587"/>
            <a:ext cx="2275840" cy="617728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95019" tIns="260025" rIns="195019" bIns="130012"/>
          <a:lstStyle>
            <a:lvl1pPr marL="0" indent="0">
              <a:spcAft>
                <a:spcPts val="1422"/>
              </a:spcAft>
              <a:buNone/>
              <a:defRPr sz="26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359573" y="2492587"/>
            <a:ext cx="9103360" cy="628565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977806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75840" y="7802880"/>
            <a:ext cx="10403840" cy="975360"/>
          </a:xfrm>
        </p:spPr>
        <p:txBody>
          <a:bodyPr/>
          <a:lstStyle>
            <a:lvl1pPr marL="0" indent="0">
              <a:buFontTx/>
              <a:buNone/>
              <a:defRPr sz="2400"/>
            </a:lvl1pPr>
            <a:lvl2pPr>
              <a:buFontTx/>
              <a:buNone/>
              <a:defRPr sz="1700"/>
            </a:lvl2pPr>
            <a:lvl3pPr>
              <a:buFontTx/>
              <a:buNone/>
              <a:defRPr sz="1400"/>
            </a:lvl3pPr>
            <a:lvl4pPr>
              <a:buFontTx/>
              <a:buNone/>
              <a:defRPr sz="1300"/>
            </a:lvl4pPr>
            <a:lvl5pPr>
              <a:buFontTx/>
              <a:buNone/>
              <a:defRPr sz="1300"/>
            </a:lvl5pPr>
          </a:lstStyle>
          <a:p>
            <a:pPr lvl="0" eaLnBrk="1" latinLnBrk="0" hangingPunct="1"/>
            <a:r>
              <a:rPr kumimoji="0" lang="en-US" smtClean="0"/>
              <a:t>Click to edit Master text styles</a:t>
            </a:r>
          </a:p>
        </p:txBody>
      </p:sp>
      <p:sp>
        <p:nvSpPr>
          <p:cNvPr id="8" name="Rectangle 7"/>
          <p:cNvSpPr/>
          <p:nvPr/>
        </p:nvSpPr>
        <p:spPr bwMode="white">
          <a:xfrm>
            <a:off x="-13005" y="6502400"/>
            <a:ext cx="13004800" cy="126146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9" name="Rectangle 8"/>
          <p:cNvSpPr/>
          <p:nvPr/>
        </p:nvSpPr>
        <p:spPr>
          <a:xfrm>
            <a:off x="-13005" y="6632448"/>
            <a:ext cx="2080768" cy="10143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10" name="Rectangle 9"/>
          <p:cNvSpPr/>
          <p:nvPr/>
        </p:nvSpPr>
        <p:spPr>
          <a:xfrm>
            <a:off x="2197811" y="6619443"/>
            <a:ext cx="10806989" cy="10143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2" name="Title 1"/>
          <p:cNvSpPr>
            <a:spLocks noGrp="1"/>
          </p:cNvSpPr>
          <p:nvPr>
            <p:ph type="title"/>
          </p:nvPr>
        </p:nvSpPr>
        <p:spPr>
          <a:xfrm>
            <a:off x="2275840" y="6610773"/>
            <a:ext cx="10403840" cy="975360"/>
          </a:xfrm>
        </p:spPr>
        <p:txBody>
          <a:bodyPr anchor="ctr"/>
          <a:lstStyle>
            <a:lvl1pPr algn="l">
              <a:buNone/>
              <a:defRPr sz="40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2059093" y="0"/>
            <a:ext cx="143053" cy="976660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12" name="Date Placeholder 11"/>
          <p:cNvSpPr>
            <a:spLocks noGrp="1"/>
          </p:cNvSpPr>
          <p:nvPr>
            <p:ph type="dt" sz="half" idx="10"/>
          </p:nvPr>
        </p:nvSpPr>
        <p:spPr>
          <a:xfrm>
            <a:off x="8886613" y="8886621"/>
            <a:ext cx="3793067" cy="519289"/>
          </a:xfrm>
        </p:spPr>
        <p:txBody>
          <a:bodyPr rtlCol="0"/>
          <a:lstStyle/>
          <a:p>
            <a:fld id="{9CD9208F-E11D-47D4-A2AB-6659190A9E6B}" type="datetime1">
              <a:rPr lang="en-US" smtClean="0">
                <a:solidFill>
                  <a:srgbClr val="DBF5F9"/>
                </a:solidFill>
              </a:rPr>
              <a:pPr/>
              <a:t>5/8/2013</a:t>
            </a:fld>
            <a:endParaRPr lang="en-US">
              <a:solidFill>
                <a:srgbClr val="DBF5F9"/>
              </a:solidFill>
            </a:endParaRPr>
          </a:p>
        </p:txBody>
      </p:sp>
      <p:sp>
        <p:nvSpPr>
          <p:cNvPr id="13" name="Slide Number Placeholder 12"/>
          <p:cNvSpPr>
            <a:spLocks noGrp="1"/>
          </p:cNvSpPr>
          <p:nvPr>
            <p:ph type="sldNum" sz="quarter" idx="11"/>
          </p:nvPr>
        </p:nvSpPr>
        <p:spPr>
          <a:xfrm>
            <a:off x="0" y="6637865"/>
            <a:ext cx="2059093" cy="943755"/>
          </a:xfrm>
        </p:spPr>
        <p:txBody>
          <a:bodyPr rtlCol="0"/>
          <a:lstStyle>
            <a:lvl1pPr>
              <a:defRPr sz="4000"/>
            </a:lvl1pPr>
          </a:lstStyle>
          <a:p>
            <a:fld id="{F0C94032-CD4C-4C25-B0C2-CEC720522D92}" type="slidenum">
              <a:rPr lang="en-US" smtClean="0"/>
              <a:pPr/>
              <a:t>‹#›</a:t>
            </a:fld>
            <a:endParaRPr lang="en-US" dirty="0"/>
          </a:p>
        </p:txBody>
      </p:sp>
      <p:sp>
        <p:nvSpPr>
          <p:cNvPr id="14" name="Footer Placeholder 13"/>
          <p:cNvSpPr>
            <a:spLocks noGrp="1"/>
          </p:cNvSpPr>
          <p:nvPr>
            <p:ph type="ftr" sz="quarter" idx="12"/>
          </p:nvPr>
        </p:nvSpPr>
        <p:spPr>
          <a:xfrm>
            <a:off x="2275840" y="8886345"/>
            <a:ext cx="6502400" cy="519289"/>
          </a:xfrm>
        </p:spPr>
        <p:txBody>
          <a:bodyPr rtlCol="0"/>
          <a:lstStyle/>
          <a:p>
            <a:r>
              <a:rPr lang="en-US" smtClean="0">
                <a:solidFill>
                  <a:srgbClr val="DBF5F9"/>
                </a:solidFill>
              </a:rPr>
              <a:t>Information and slide part of Dr. Allison Sampson's Trauma Presentation</a:t>
            </a:r>
            <a:endParaRPr lang="en-US" dirty="0">
              <a:solidFill>
                <a:srgbClr val="DBF5F9"/>
              </a:solidFill>
            </a:endParaRPr>
          </a:p>
        </p:txBody>
      </p:sp>
      <p:sp>
        <p:nvSpPr>
          <p:cNvPr id="3" name="Picture Placeholder 2"/>
          <p:cNvSpPr>
            <a:spLocks noGrp="1"/>
          </p:cNvSpPr>
          <p:nvPr>
            <p:ph type="pic" idx="1"/>
          </p:nvPr>
        </p:nvSpPr>
        <p:spPr>
          <a:xfrm>
            <a:off x="2219486" y="0"/>
            <a:ext cx="10785314" cy="6498065"/>
          </a:xfrm>
          <a:solidFill>
            <a:schemeClr val="accent1">
              <a:tint val="40000"/>
            </a:schemeClr>
          </a:solidFill>
          <a:ln>
            <a:noFill/>
          </a:ln>
        </p:spPr>
        <p:txBody>
          <a:bodyPr/>
          <a:lstStyle>
            <a:lvl1pPr marL="0" indent="0">
              <a:buNone/>
              <a:defRPr sz="4600"/>
            </a:lvl1pPr>
          </a:lstStyle>
          <a:p>
            <a:r>
              <a:rPr kumimoji="0" lang="en-US" smtClean="0"/>
              <a:t>Click icon to add picture</a:t>
            </a:r>
            <a:endParaRPr kumimoji="0" lang="en-US" dirty="0"/>
          </a:p>
        </p:txBody>
      </p:sp>
    </p:spTree>
    <p:extLst>
      <p:ext uri="{BB962C8B-B14F-4D97-AF65-F5344CB8AC3E}">
        <p14:creationId xmlns:p14="http://schemas.microsoft.com/office/powerpoint/2010/main" val="2841327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4D8A0B-4961-411E-8E7D-963DDD566E93}" type="datetime1">
              <a:rPr lang="en-US" smtClean="0">
                <a:solidFill>
                  <a:srgbClr val="DBF5F9"/>
                </a:solidFill>
              </a:rPr>
              <a:pPr/>
              <a:t>5/8/2013</a:t>
            </a:fld>
            <a:endParaRPr lang="en-US">
              <a:solidFill>
                <a:srgbClr val="DBF5F9"/>
              </a:solidFill>
            </a:endParaRPr>
          </a:p>
        </p:txBody>
      </p:sp>
      <p:sp>
        <p:nvSpPr>
          <p:cNvPr id="5" name="Footer Placeholder 4"/>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6" name="Slide Number Placeholder 5"/>
          <p:cNvSpPr>
            <a:spLocks noGrp="1"/>
          </p:cNvSpPr>
          <p:nvPr>
            <p:ph type="sldNum" sz="quarter" idx="12"/>
          </p:nvPr>
        </p:nvSpPr>
        <p:spPr/>
        <p:txBody>
          <a:bodyPr/>
          <a:lstStyle/>
          <a:p>
            <a:fld id="{F0C94032-CD4C-4C25-B0C2-CEC720522D92}" type="slidenum">
              <a:rPr lang="en-US" smtClean="0"/>
              <a:pPr/>
              <a:t>‹#›</a:t>
            </a:fld>
            <a:endParaRPr lang="en-US"/>
          </a:p>
        </p:txBody>
      </p:sp>
    </p:spTree>
    <p:extLst>
      <p:ext uri="{BB962C8B-B14F-4D97-AF65-F5344CB8AC3E}">
        <p14:creationId xmlns:p14="http://schemas.microsoft.com/office/powerpoint/2010/main" val="242194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0107" y="866989"/>
            <a:ext cx="2926080" cy="784577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50240" y="866987"/>
            <a:ext cx="7911253" cy="784578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9320108" y="8886624"/>
            <a:ext cx="3142827" cy="519289"/>
          </a:xfrm>
        </p:spPr>
        <p:txBody>
          <a:bodyPr/>
          <a:lstStyle/>
          <a:p>
            <a:fld id="{39D1A09F-C737-40CB-8EEA-8584601B1D97}" type="datetime1">
              <a:rPr lang="en-US" smtClean="0">
                <a:solidFill>
                  <a:srgbClr val="DBF5F9"/>
                </a:solidFill>
              </a:rPr>
              <a:pPr/>
              <a:t>5/8/2013</a:t>
            </a:fld>
            <a:endParaRPr lang="en-US" dirty="0">
              <a:solidFill>
                <a:srgbClr val="DBF5F9"/>
              </a:solidFill>
            </a:endParaRPr>
          </a:p>
        </p:txBody>
      </p:sp>
      <p:sp>
        <p:nvSpPr>
          <p:cNvPr id="5" name="Footer Placeholder 4"/>
          <p:cNvSpPr>
            <a:spLocks noGrp="1"/>
          </p:cNvSpPr>
          <p:nvPr>
            <p:ph type="ftr" sz="quarter" idx="11"/>
          </p:nvPr>
        </p:nvSpPr>
        <p:spPr>
          <a:xfrm>
            <a:off x="650249" y="8886347"/>
            <a:ext cx="7926731" cy="519289"/>
          </a:xfrm>
        </p:spPr>
        <p:txBody>
          <a:bodyPr/>
          <a:lstStyle/>
          <a:p>
            <a:r>
              <a:rPr lang="en-US" smtClean="0">
                <a:solidFill>
                  <a:srgbClr val="DBF5F9"/>
                </a:solidFill>
              </a:rPr>
              <a:t>Information and slide part of Dr. Allison Sampson's Trauma Presentation</a:t>
            </a:r>
            <a:endParaRPr lang="en-US" dirty="0">
              <a:solidFill>
                <a:srgbClr val="DBF5F9"/>
              </a:solidFill>
            </a:endParaRPr>
          </a:p>
        </p:txBody>
      </p:sp>
      <p:sp>
        <p:nvSpPr>
          <p:cNvPr id="7" name="Rectangle 6"/>
          <p:cNvSpPr/>
          <p:nvPr/>
        </p:nvSpPr>
        <p:spPr bwMode="white">
          <a:xfrm>
            <a:off x="8670319" y="0"/>
            <a:ext cx="455168" cy="97536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12" tIns="65007" rIns="130012" bIns="65007" rtlCol="0" anchor="ctr"/>
          <a:lstStyle/>
          <a:p>
            <a:pPr defTabSz="584051" hangingPunct="1"/>
            <a:endParaRPr lang="en-US">
              <a:solidFill>
                <a:prstClr val="white"/>
              </a:solidFill>
            </a:endParaRPr>
          </a:p>
        </p:txBody>
      </p:sp>
      <p:sp>
        <p:nvSpPr>
          <p:cNvPr id="8" name="Rectangle 7"/>
          <p:cNvSpPr/>
          <p:nvPr/>
        </p:nvSpPr>
        <p:spPr>
          <a:xfrm>
            <a:off x="8735343" y="866987"/>
            <a:ext cx="325120" cy="8886613"/>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12" tIns="65007" rIns="130012" bIns="65007" rtlCol="0" anchor="ctr"/>
          <a:lstStyle/>
          <a:p>
            <a:pPr defTabSz="584051" hangingPunct="1"/>
            <a:endParaRPr lang="en-US">
              <a:solidFill>
                <a:prstClr val="white"/>
              </a:solidFill>
            </a:endParaRPr>
          </a:p>
        </p:txBody>
      </p:sp>
      <p:sp>
        <p:nvSpPr>
          <p:cNvPr id="9" name="Rectangle 8"/>
          <p:cNvSpPr/>
          <p:nvPr/>
        </p:nvSpPr>
        <p:spPr>
          <a:xfrm>
            <a:off x="8735343" y="0"/>
            <a:ext cx="325120" cy="758613"/>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30012" tIns="65007" rIns="130012" bIns="65007" rtlCol="0" anchor="ctr"/>
          <a:lstStyle/>
          <a:p>
            <a:pPr defTabSz="584051" hangingPunct="1"/>
            <a:endParaRPr lang="en-US">
              <a:solidFill>
                <a:prstClr val="white"/>
              </a:solidFill>
            </a:endParaRPr>
          </a:p>
        </p:txBody>
      </p:sp>
      <p:sp>
        <p:nvSpPr>
          <p:cNvPr id="6" name="Slide Number Placeholder 5"/>
          <p:cNvSpPr>
            <a:spLocks noGrp="1"/>
          </p:cNvSpPr>
          <p:nvPr>
            <p:ph type="sldNum" sz="quarter" idx="12"/>
          </p:nvPr>
        </p:nvSpPr>
        <p:spPr>
          <a:xfrm rot="5400000">
            <a:off x="8518596" y="205457"/>
            <a:ext cx="758613" cy="347699"/>
          </a:xfrm>
        </p:spPr>
        <p:txBody>
          <a:bodyPr/>
          <a:lstStyle/>
          <a:p>
            <a:fld id="{F0C94032-CD4C-4C25-B0C2-CEC720522D92}" type="slidenum">
              <a:rPr lang="en-US" smtClean="0"/>
              <a:pPr/>
              <a:t>‹#›</a:t>
            </a:fld>
            <a:endParaRPr lang="en-US" dirty="0"/>
          </a:p>
        </p:txBody>
      </p:sp>
    </p:spTree>
    <p:extLst>
      <p:ext uri="{BB962C8B-B14F-4D97-AF65-F5344CB8AC3E}">
        <p14:creationId xmlns:p14="http://schemas.microsoft.com/office/powerpoint/2010/main" val="187777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B68CB-0298-4664-BF3B-0F90B705703E}" type="datetime1">
              <a:rPr lang="en-US" smtClean="0"/>
              <a:t>5/8/2013</a:t>
            </a:fld>
            <a:endParaRPr lang="en-US"/>
          </a:p>
        </p:txBody>
      </p:sp>
      <p:sp>
        <p:nvSpPr>
          <p:cNvPr id="3" name="Footer Placeholder 2"/>
          <p:cNvSpPr>
            <a:spLocks noGrp="1"/>
          </p:cNvSpPr>
          <p:nvPr>
            <p:ph type="ftr" sz="quarter" idx="11"/>
          </p:nvPr>
        </p:nvSpPr>
        <p:spPr/>
        <p:txBody>
          <a:bodyPr/>
          <a:lstStyle/>
          <a:p>
            <a:r>
              <a:rPr kumimoji="0" lang="en-US" smtClean="0"/>
              <a:t>Information and slide part of Dr. Allison Sampson's Trauma Presentation</a:t>
            </a:r>
            <a:endParaRPr kumimoji="0" lang="en-US" dirty="0"/>
          </a:p>
        </p:txBody>
      </p:sp>
      <p:sp>
        <p:nvSpPr>
          <p:cNvPr id="4" name="Slide Number Placeholder 3"/>
          <p:cNvSpPr>
            <a:spLocks noGrp="1"/>
          </p:cNvSpPr>
          <p:nvPr>
            <p:ph type="sldNum" sz="quarter" idx="12"/>
          </p:nvPr>
        </p:nvSpPr>
        <p:spPr>
          <a:xfrm>
            <a:off x="0" y="8886613"/>
            <a:ext cx="758613" cy="541867"/>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388338"/>
            <a:ext cx="11487573" cy="1237262"/>
          </a:xfrm>
        </p:spPr>
        <p:txBody>
          <a:bodyPr anchor="ctr"/>
          <a:lstStyle>
            <a:lvl1pPr algn="l">
              <a:buNone/>
              <a:defRPr sz="63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783B462-2BBE-4DDF-854E-A305EBEE4377}" type="datetime1">
              <a:rPr lang="en-US" smtClean="0"/>
              <a:t>5/8/2013</a:t>
            </a:fld>
            <a:endParaRPr lang="en-US"/>
          </a:p>
        </p:txBody>
      </p:sp>
      <p:sp>
        <p:nvSpPr>
          <p:cNvPr id="6" name="Footer Placeholder 5"/>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866987" y="2492587"/>
            <a:ext cx="2275840" cy="617728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95069" tIns="260092" rIns="195069" bIns="130046"/>
          <a:lstStyle>
            <a:lvl1pPr marL="0" indent="0">
              <a:spcAft>
                <a:spcPts val="1422"/>
              </a:spcAft>
              <a:buNone/>
              <a:defRPr sz="26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359573" y="2492587"/>
            <a:ext cx="9103360" cy="628565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75840" y="7802880"/>
            <a:ext cx="10403840" cy="975360"/>
          </a:xfrm>
        </p:spPr>
        <p:txBody>
          <a:bodyPr/>
          <a:lstStyle>
            <a:lvl1pPr marL="0" indent="0">
              <a:buFontTx/>
              <a:buNone/>
              <a:defRPr sz="2400"/>
            </a:lvl1pPr>
            <a:lvl2pPr>
              <a:buFontTx/>
              <a:buNone/>
              <a:defRPr sz="1700"/>
            </a:lvl2pPr>
            <a:lvl3pPr>
              <a:buFontTx/>
              <a:buNone/>
              <a:defRPr sz="1400"/>
            </a:lvl3pPr>
            <a:lvl4pPr>
              <a:buFontTx/>
              <a:buNone/>
              <a:defRPr sz="1300"/>
            </a:lvl4pPr>
            <a:lvl5pPr>
              <a:buFontTx/>
              <a:buNone/>
              <a:defRPr sz="1300"/>
            </a:lvl5pPr>
          </a:lstStyle>
          <a:p>
            <a:pPr lvl="0" eaLnBrk="1" latinLnBrk="0" hangingPunct="1"/>
            <a:r>
              <a:rPr kumimoji="0" lang="en-US" smtClean="0"/>
              <a:t>Click to edit Master text styles</a:t>
            </a:r>
          </a:p>
        </p:txBody>
      </p:sp>
      <p:sp>
        <p:nvSpPr>
          <p:cNvPr id="8" name="Rectangle 7"/>
          <p:cNvSpPr/>
          <p:nvPr/>
        </p:nvSpPr>
        <p:spPr bwMode="white">
          <a:xfrm>
            <a:off x="-13005" y="6502400"/>
            <a:ext cx="13004800" cy="126146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9" name="Rectangle 8"/>
          <p:cNvSpPr/>
          <p:nvPr/>
        </p:nvSpPr>
        <p:spPr>
          <a:xfrm>
            <a:off x="-13005" y="6632448"/>
            <a:ext cx="2080768" cy="10143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0" name="Rectangle 9"/>
          <p:cNvSpPr/>
          <p:nvPr/>
        </p:nvSpPr>
        <p:spPr>
          <a:xfrm>
            <a:off x="2197811" y="6619443"/>
            <a:ext cx="10806989" cy="10143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 name="Title 1"/>
          <p:cNvSpPr>
            <a:spLocks noGrp="1"/>
          </p:cNvSpPr>
          <p:nvPr>
            <p:ph type="title"/>
          </p:nvPr>
        </p:nvSpPr>
        <p:spPr>
          <a:xfrm>
            <a:off x="2275840" y="6610773"/>
            <a:ext cx="10403840" cy="975360"/>
          </a:xfrm>
        </p:spPr>
        <p:txBody>
          <a:bodyPr anchor="ctr"/>
          <a:lstStyle>
            <a:lvl1pPr algn="l">
              <a:buNone/>
              <a:defRPr sz="40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2059093" y="0"/>
            <a:ext cx="143053" cy="976660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12" name="Date Placeholder 11"/>
          <p:cNvSpPr>
            <a:spLocks noGrp="1"/>
          </p:cNvSpPr>
          <p:nvPr>
            <p:ph type="dt" sz="half" idx="10"/>
          </p:nvPr>
        </p:nvSpPr>
        <p:spPr>
          <a:xfrm>
            <a:off x="8886613" y="8886614"/>
            <a:ext cx="3793067" cy="519289"/>
          </a:xfrm>
        </p:spPr>
        <p:txBody>
          <a:bodyPr rtlCol="0"/>
          <a:lstStyle/>
          <a:p>
            <a:fld id="{9CD9208F-E11D-47D4-A2AB-6659190A9E6B}" type="datetime1">
              <a:rPr lang="en-US" smtClean="0"/>
              <a:t>5/8/2013</a:t>
            </a:fld>
            <a:endParaRPr lang="en-US"/>
          </a:p>
        </p:txBody>
      </p:sp>
      <p:sp>
        <p:nvSpPr>
          <p:cNvPr id="13" name="Slide Number Placeholder 12"/>
          <p:cNvSpPr>
            <a:spLocks noGrp="1"/>
          </p:cNvSpPr>
          <p:nvPr>
            <p:ph type="sldNum" sz="quarter" idx="11"/>
          </p:nvPr>
        </p:nvSpPr>
        <p:spPr>
          <a:xfrm>
            <a:off x="0" y="6637865"/>
            <a:ext cx="2059093" cy="943755"/>
          </a:xfrm>
        </p:spPr>
        <p:txBody>
          <a:bodyPr rtlCol="0"/>
          <a:lstStyle>
            <a:lvl1pPr>
              <a:defRPr sz="4000"/>
            </a:lvl1pPr>
          </a:lstStyle>
          <a:p>
            <a:pPr algn="ctr" eaLnBrk="1" latinLnBrk="0" hangingPunct="1"/>
            <a:fld id="{F0C94032-CD4C-4C25-B0C2-CEC720522D92}" type="slidenum">
              <a:rPr kumimoji="0" lang="en-US" smtClean="0"/>
              <a:pPr algn="ctr" eaLnBrk="1" latinLnBrk="0" hangingPunct="1"/>
              <a:t>‹#›</a:t>
            </a:fld>
            <a:endParaRPr kumimoji="0" lang="en-US" sz="4000" dirty="0"/>
          </a:p>
        </p:txBody>
      </p:sp>
      <p:sp>
        <p:nvSpPr>
          <p:cNvPr id="14" name="Footer Placeholder 13"/>
          <p:cNvSpPr>
            <a:spLocks noGrp="1"/>
          </p:cNvSpPr>
          <p:nvPr>
            <p:ph type="ftr" sz="quarter" idx="12"/>
          </p:nvPr>
        </p:nvSpPr>
        <p:spPr>
          <a:xfrm>
            <a:off x="2275840" y="8886338"/>
            <a:ext cx="6502400" cy="519289"/>
          </a:xfrm>
        </p:spPr>
        <p:txBody>
          <a:bodyPr rtlCol="0"/>
          <a:lstStyle/>
          <a:p>
            <a:r>
              <a:rPr kumimoji="0" lang="en-US" smtClean="0"/>
              <a:t>Information and slide part of Dr. Allison Sampson's Trauma Presentation</a:t>
            </a:r>
            <a:endParaRPr kumimoji="0" lang="en-US" dirty="0"/>
          </a:p>
        </p:txBody>
      </p:sp>
      <p:sp>
        <p:nvSpPr>
          <p:cNvPr id="3" name="Picture Placeholder 2"/>
          <p:cNvSpPr>
            <a:spLocks noGrp="1"/>
          </p:cNvSpPr>
          <p:nvPr>
            <p:ph type="pic" idx="1"/>
          </p:nvPr>
        </p:nvSpPr>
        <p:spPr>
          <a:xfrm>
            <a:off x="2219486" y="0"/>
            <a:ext cx="10785314" cy="6498065"/>
          </a:xfrm>
          <a:solidFill>
            <a:schemeClr val="accent1">
              <a:tint val="40000"/>
            </a:schemeClr>
          </a:solidFill>
          <a:ln>
            <a:noFill/>
          </a:ln>
        </p:spPr>
        <p:txBody>
          <a:bodyPr/>
          <a:lstStyle>
            <a:lvl1pPr marL="0" indent="0">
              <a:buNone/>
              <a:defRPr sz="46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66986" y="325120"/>
            <a:ext cx="11595947" cy="1408853"/>
          </a:xfrm>
          <a:prstGeom prst="rect">
            <a:avLst/>
          </a:prstGeom>
        </p:spPr>
        <p:txBody>
          <a:bodyPr vert="horz" lIns="130046" tIns="65023" rIns="130046" bIns="65023"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71321" y="2275840"/>
            <a:ext cx="11595947" cy="6437376"/>
          </a:xfrm>
          <a:prstGeom prst="rect">
            <a:avLst/>
          </a:prstGeom>
        </p:spPr>
        <p:txBody>
          <a:bodyPr vert="horz" lIns="130046" tIns="65023" rIns="130046" bIns="6502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669867" y="8886614"/>
            <a:ext cx="3793067" cy="519289"/>
          </a:xfrm>
          <a:prstGeom prst="rect">
            <a:avLst/>
          </a:prstGeom>
        </p:spPr>
        <p:txBody>
          <a:bodyPr vert="horz" lIns="130046" tIns="65023" rIns="130046" bIns="65023" anchor="ctr" anchorCtr="0"/>
          <a:lstStyle>
            <a:lvl1pPr algn="l" eaLnBrk="1" latinLnBrk="0" hangingPunct="1">
              <a:defRPr kumimoji="0" sz="2000">
                <a:solidFill>
                  <a:schemeClr val="tx2"/>
                </a:solidFill>
              </a:defRPr>
            </a:lvl1pPr>
          </a:lstStyle>
          <a:p>
            <a:fld id="{0EDDA7AE-241D-4271-8CAB-EC643F94AD0D}" type="datetime1">
              <a:rPr lang="en-US" smtClean="0"/>
              <a:t>5/8/2013</a:t>
            </a:fld>
            <a:endParaRPr lang="en-US" sz="2000" dirty="0">
              <a:solidFill>
                <a:schemeClr val="tx2"/>
              </a:solidFill>
            </a:endParaRPr>
          </a:p>
        </p:txBody>
      </p:sp>
      <p:sp>
        <p:nvSpPr>
          <p:cNvPr id="3" name="Footer Placeholder 2"/>
          <p:cNvSpPr>
            <a:spLocks noGrp="1"/>
          </p:cNvSpPr>
          <p:nvPr>
            <p:ph type="ftr" sz="quarter" idx="3"/>
          </p:nvPr>
        </p:nvSpPr>
        <p:spPr>
          <a:xfrm>
            <a:off x="866987" y="8886338"/>
            <a:ext cx="7709985" cy="519289"/>
          </a:xfrm>
          <a:prstGeom prst="rect">
            <a:avLst/>
          </a:prstGeom>
        </p:spPr>
        <p:txBody>
          <a:bodyPr vert="horz" lIns="130046" tIns="65023" rIns="130046" bIns="65023" anchor="ctr"/>
          <a:lstStyle>
            <a:lvl1pPr algn="r" eaLnBrk="1" latinLnBrk="0" hangingPunct="1">
              <a:defRPr kumimoji="0" sz="2000">
                <a:solidFill>
                  <a:schemeClr val="tx2"/>
                </a:solidFill>
              </a:defRPr>
            </a:lvl1pPr>
          </a:lstStyle>
          <a:p>
            <a:pPr algn="r" eaLnBrk="1" latinLnBrk="0" hangingPunct="1"/>
            <a:r>
              <a:rPr kumimoji="0" lang="en-US" sz="2000" smtClean="0">
                <a:solidFill>
                  <a:schemeClr val="tx2"/>
                </a:solidFill>
              </a:rPr>
              <a:t>Information and slide part of Dr. Allison Sampson's Trauma Presentation</a:t>
            </a:r>
            <a:endParaRPr kumimoji="0" lang="en-US" sz="2000" dirty="0">
              <a:solidFill>
                <a:schemeClr val="tx2"/>
              </a:solidFill>
            </a:endParaRPr>
          </a:p>
        </p:txBody>
      </p:sp>
      <p:sp>
        <p:nvSpPr>
          <p:cNvPr id="7" name="Rectangle 6"/>
          <p:cNvSpPr/>
          <p:nvPr/>
        </p:nvSpPr>
        <p:spPr bwMode="white">
          <a:xfrm>
            <a:off x="0" y="1755648"/>
            <a:ext cx="13004800" cy="4551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8" name="Rectangle 7"/>
          <p:cNvSpPr/>
          <p:nvPr/>
        </p:nvSpPr>
        <p:spPr>
          <a:xfrm>
            <a:off x="0" y="1820672"/>
            <a:ext cx="758613" cy="32512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9" name="Rectangle 8"/>
          <p:cNvSpPr/>
          <p:nvPr/>
        </p:nvSpPr>
        <p:spPr>
          <a:xfrm>
            <a:off x="839893" y="1820672"/>
            <a:ext cx="12164907" cy="32512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809383"/>
            <a:ext cx="758613" cy="347699"/>
          </a:xfrm>
          <a:prstGeom prst="rect">
            <a:avLst/>
          </a:prstGeom>
        </p:spPr>
        <p:txBody>
          <a:bodyPr vert="horz" lIns="130046" tIns="65023" rIns="130046" bIns="65023" anchor="ctr" anchorCtr="0">
            <a:normAutofit/>
          </a:bodyPr>
          <a:lstStyle>
            <a:lvl1pPr algn="ctr" eaLnBrk="1" latinLnBrk="0" hangingPunct="1">
              <a:defRPr kumimoji="0" sz="20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0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6300" kern="1200">
          <a:solidFill>
            <a:schemeClr val="tx2"/>
          </a:solidFill>
          <a:latin typeface="+mj-lt"/>
          <a:ea typeface="+mj-ea"/>
          <a:cs typeface="+mj-cs"/>
        </a:defRPr>
      </a:lvl1pPr>
    </p:titleStyle>
    <p:bodyStyle>
      <a:lvl1pPr marL="455161" indent="-455161" algn="l" rtl="0" eaLnBrk="1" latinLnBrk="0" hangingPunct="1">
        <a:spcBef>
          <a:spcPts val="996"/>
        </a:spcBef>
        <a:buClr>
          <a:schemeClr val="accent2"/>
        </a:buClr>
        <a:buSzPct val="60000"/>
        <a:buFont typeface="Wingdings"/>
        <a:buChar char=""/>
        <a:defRPr kumimoji="0" sz="4100" kern="1200">
          <a:solidFill>
            <a:schemeClr val="tx1"/>
          </a:solidFill>
          <a:latin typeface="+mn-lt"/>
          <a:ea typeface="+mn-ea"/>
          <a:cs typeface="+mn-cs"/>
        </a:defRPr>
      </a:lvl1pPr>
      <a:lvl2pPr marL="910322" indent="-390138" algn="l" rtl="0" eaLnBrk="1" latinLnBrk="0" hangingPunct="1">
        <a:spcBef>
          <a:spcPts val="782"/>
        </a:spcBef>
        <a:buClr>
          <a:schemeClr val="accent1"/>
        </a:buClr>
        <a:buSzPct val="70000"/>
        <a:buFont typeface="Wingdings 2"/>
        <a:buChar char=""/>
        <a:defRPr kumimoji="0" sz="3700" kern="1200">
          <a:solidFill>
            <a:schemeClr val="tx1"/>
          </a:solidFill>
          <a:latin typeface="+mn-lt"/>
          <a:ea typeface="+mn-ea"/>
          <a:cs typeface="+mn-cs"/>
        </a:defRPr>
      </a:lvl2pPr>
      <a:lvl3pPr marL="1300460" indent="-325115" algn="l" rtl="0" eaLnBrk="1" latinLnBrk="0" hangingPunct="1">
        <a:spcBef>
          <a:spcPts val="711"/>
        </a:spcBef>
        <a:buClr>
          <a:schemeClr val="accent2"/>
        </a:buClr>
        <a:buSzPct val="75000"/>
        <a:buFont typeface="Wingdings"/>
        <a:buChar char=""/>
        <a:defRPr kumimoji="0" sz="3300" kern="1200">
          <a:solidFill>
            <a:schemeClr val="tx1"/>
          </a:solidFill>
          <a:latin typeface="+mn-lt"/>
          <a:ea typeface="+mn-ea"/>
          <a:cs typeface="+mn-cs"/>
        </a:defRPr>
      </a:lvl3pPr>
      <a:lvl4pPr marL="1950690" indent="-325115" algn="l" rtl="0" eaLnBrk="1" latinLnBrk="0" hangingPunct="1">
        <a:spcBef>
          <a:spcPts val="569"/>
        </a:spcBef>
        <a:buClr>
          <a:schemeClr val="accent3"/>
        </a:buClr>
        <a:buSzPct val="75000"/>
        <a:buFont typeface="Wingdings"/>
        <a:buChar char=""/>
        <a:defRPr kumimoji="0" sz="2800" kern="1200">
          <a:solidFill>
            <a:schemeClr val="tx1"/>
          </a:solidFill>
          <a:latin typeface="+mn-lt"/>
          <a:ea typeface="+mn-ea"/>
          <a:cs typeface="+mn-cs"/>
        </a:defRPr>
      </a:lvl4pPr>
      <a:lvl5pPr marL="2600919" indent="-325115" algn="l" rtl="0" eaLnBrk="1" latinLnBrk="0" hangingPunct="1">
        <a:spcBef>
          <a:spcPts val="569"/>
        </a:spcBef>
        <a:buClr>
          <a:schemeClr val="accent4"/>
        </a:buClr>
        <a:buSzPct val="65000"/>
        <a:buFont typeface="Wingdings"/>
        <a:buChar char=""/>
        <a:defRPr kumimoji="0" sz="2800" kern="1200">
          <a:solidFill>
            <a:schemeClr val="tx1"/>
          </a:solidFill>
          <a:latin typeface="+mn-lt"/>
          <a:ea typeface="+mn-ea"/>
          <a:cs typeface="+mn-cs"/>
        </a:defRPr>
      </a:lvl5pPr>
      <a:lvl6pPr marL="2991057" indent="-325115" algn="l" rtl="0" eaLnBrk="1" latinLnBrk="0" hangingPunct="1">
        <a:spcBef>
          <a:spcPct val="20000"/>
        </a:spcBef>
        <a:buClr>
          <a:schemeClr val="accent1"/>
        </a:buClr>
        <a:buFont typeface="Wingdings"/>
        <a:buChar char="§"/>
        <a:defRPr kumimoji="0" sz="2600" kern="1200" baseline="0">
          <a:solidFill>
            <a:schemeClr val="tx1"/>
          </a:solidFill>
          <a:latin typeface="+mn-lt"/>
          <a:ea typeface="+mn-ea"/>
          <a:cs typeface="+mn-cs"/>
        </a:defRPr>
      </a:lvl6pPr>
      <a:lvl7pPr marL="3381195" indent="-325115" algn="l" rtl="0" eaLnBrk="1" latinLnBrk="0" hangingPunct="1">
        <a:spcBef>
          <a:spcPct val="20000"/>
        </a:spcBef>
        <a:buClr>
          <a:schemeClr val="accent2"/>
        </a:buClr>
        <a:buFont typeface="Wingdings"/>
        <a:buChar char="§"/>
        <a:defRPr kumimoji="0" sz="2600" kern="1200" baseline="0">
          <a:solidFill>
            <a:schemeClr val="tx1"/>
          </a:solidFill>
          <a:latin typeface="+mn-lt"/>
          <a:ea typeface="+mn-ea"/>
          <a:cs typeface="+mn-cs"/>
        </a:defRPr>
      </a:lvl7pPr>
      <a:lvl8pPr marL="3771333" indent="-325115" algn="l" rtl="0" eaLnBrk="1" latinLnBrk="0" hangingPunct="1">
        <a:spcBef>
          <a:spcPct val="20000"/>
        </a:spcBef>
        <a:buClr>
          <a:schemeClr val="accent3"/>
        </a:buClr>
        <a:buFont typeface="Wingdings"/>
        <a:buChar char="§"/>
        <a:defRPr kumimoji="0" sz="2600" kern="1200" baseline="0">
          <a:solidFill>
            <a:schemeClr val="tx1"/>
          </a:solidFill>
          <a:latin typeface="+mn-lt"/>
          <a:ea typeface="+mn-ea"/>
          <a:cs typeface="+mn-cs"/>
        </a:defRPr>
      </a:lvl8pPr>
      <a:lvl9pPr marL="4161471" indent="-325115" algn="l" rtl="0" eaLnBrk="1" latinLnBrk="0" hangingPunct="1">
        <a:spcBef>
          <a:spcPct val="20000"/>
        </a:spcBef>
        <a:buClr>
          <a:schemeClr val="accent4"/>
        </a:buClr>
        <a:buFont typeface="Wingdings"/>
        <a:buChar char="§"/>
        <a:defRPr kumimoji="0" sz="2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866775" y="325438"/>
            <a:ext cx="11596688" cy="1408112"/>
          </a:xfrm>
          <a:prstGeom prst="rect">
            <a:avLst/>
          </a:prstGeom>
          <a:noFill/>
          <a:ln w="9525">
            <a:noFill/>
            <a:miter lim="800000"/>
            <a:headEnd/>
            <a:tailEnd/>
          </a:ln>
        </p:spPr>
        <p:txBody>
          <a:bodyPr vert="horz" wrap="square" lIns="130046" tIns="65023" rIns="130046" bIns="65023" numCol="1" anchor="ctr" anchorCtr="0" compatLnSpc="1">
            <a:prstTxWarp prst="textNoShape">
              <a:avLst/>
            </a:prstTxWarp>
          </a:bodyPr>
          <a:lstStyle/>
          <a:p>
            <a:pPr lvl="0"/>
            <a:r>
              <a:rPr lang="en-US" smtClean="0"/>
              <a:t>Click to edit Master title style</a:t>
            </a:r>
          </a:p>
        </p:txBody>
      </p:sp>
      <p:sp>
        <p:nvSpPr>
          <p:cNvPr id="3075" name="Text Placeholder 12"/>
          <p:cNvSpPr>
            <a:spLocks noGrp="1"/>
          </p:cNvSpPr>
          <p:nvPr>
            <p:ph type="body" idx="1"/>
          </p:nvPr>
        </p:nvSpPr>
        <p:spPr bwMode="auto">
          <a:xfrm>
            <a:off x="871538" y="2276475"/>
            <a:ext cx="11595100" cy="6437313"/>
          </a:xfrm>
          <a:prstGeom prst="rect">
            <a:avLst/>
          </a:prstGeom>
          <a:noFill/>
          <a:ln w="9525">
            <a:noFill/>
            <a:miter lim="800000"/>
            <a:headEnd/>
            <a:tailEnd/>
          </a:ln>
        </p:spPr>
        <p:txBody>
          <a:bodyPr vert="horz" wrap="square" lIns="130046" tIns="65023" rIns="130046" bIns="6502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669338" y="8886825"/>
            <a:ext cx="3794125" cy="519113"/>
          </a:xfrm>
          <a:prstGeom prst="rect">
            <a:avLst/>
          </a:prstGeom>
        </p:spPr>
        <p:txBody>
          <a:bodyPr vert="horz" lIns="130046" tIns="65023" rIns="130046" bIns="65023" anchor="ctr" anchorCtr="0"/>
          <a:lstStyle>
            <a:lvl1pPr algn="l" eaLnBrk="1" latinLnBrk="0" hangingPunct="1">
              <a:defRPr kumimoji="0" sz="2000">
                <a:solidFill>
                  <a:schemeClr val="tx2"/>
                </a:solidFill>
              </a:defRPr>
            </a:lvl1pPr>
          </a:lstStyle>
          <a:p>
            <a:pPr>
              <a:defRPr/>
            </a:pPr>
            <a:fld id="{F139A09F-ECCD-4528-B74F-4D595BDF2A46}" type="datetime1">
              <a:rPr lang="en-US" smtClean="0">
                <a:solidFill>
                  <a:srgbClr val="DBF5F9"/>
                </a:solidFill>
              </a:rPr>
              <a:t>5/8/2013</a:t>
            </a:fld>
            <a:endParaRPr lang="en-US" dirty="0">
              <a:solidFill>
                <a:srgbClr val="DBF5F9"/>
              </a:solidFill>
            </a:endParaRPr>
          </a:p>
        </p:txBody>
      </p:sp>
      <p:sp>
        <p:nvSpPr>
          <p:cNvPr id="3" name="Footer Placeholder 2"/>
          <p:cNvSpPr>
            <a:spLocks noGrp="1"/>
          </p:cNvSpPr>
          <p:nvPr>
            <p:ph type="ftr" sz="quarter" idx="3"/>
          </p:nvPr>
        </p:nvSpPr>
        <p:spPr>
          <a:xfrm>
            <a:off x="866775" y="8886825"/>
            <a:ext cx="7710488" cy="519113"/>
          </a:xfrm>
          <a:prstGeom prst="rect">
            <a:avLst/>
          </a:prstGeom>
        </p:spPr>
        <p:txBody>
          <a:bodyPr vert="horz" lIns="130046" tIns="65023" rIns="130046" bIns="65023" anchor="ctr"/>
          <a:lstStyle>
            <a:lvl1pPr algn="r" eaLnBrk="1" latinLnBrk="0" hangingPunct="1">
              <a:defRPr kumimoji="0" sz="2000">
                <a:solidFill>
                  <a:schemeClr val="tx2"/>
                </a:solidFill>
              </a:defRPr>
            </a:lvl1pPr>
          </a:lstStyle>
          <a:p>
            <a:pPr>
              <a:defRPr/>
            </a:pPr>
            <a:r>
              <a:rPr lang="en-US" smtClean="0">
                <a:solidFill>
                  <a:srgbClr val="DBF5F9"/>
                </a:solidFill>
              </a:rPr>
              <a:t>Information and slide part of Dr. Allison Sampson's Trauma Presentation</a:t>
            </a:r>
            <a:endParaRPr lang="en-US">
              <a:solidFill>
                <a:srgbClr val="DBF5F9"/>
              </a:solidFill>
            </a:endParaRPr>
          </a:p>
        </p:txBody>
      </p:sp>
      <p:sp>
        <p:nvSpPr>
          <p:cNvPr id="7" name="Rectangle 6"/>
          <p:cNvSpPr/>
          <p:nvPr/>
        </p:nvSpPr>
        <p:spPr bwMode="white">
          <a:xfrm>
            <a:off x="0" y="1755775"/>
            <a:ext cx="13004800" cy="4556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8" name="Rectangle 7"/>
          <p:cNvSpPr/>
          <p:nvPr/>
        </p:nvSpPr>
        <p:spPr>
          <a:xfrm>
            <a:off x="0" y="1820863"/>
            <a:ext cx="758825" cy="32543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9" name="Rectangle 8"/>
          <p:cNvSpPr/>
          <p:nvPr/>
        </p:nvSpPr>
        <p:spPr>
          <a:xfrm>
            <a:off x="839788" y="1820863"/>
            <a:ext cx="12165012" cy="32543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46" tIns="65023" rIns="130046" bIns="65023" anchor="ctr"/>
          <a:lstStyle/>
          <a:p>
            <a:pPr hangingPunct="1">
              <a:defRPr/>
            </a:pPr>
            <a:endParaRPr lang="en-US">
              <a:solidFill>
                <a:prstClr val="white"/>
              </a:solidFill>
            </a:endParaRPr>
          </a:p>
        </p:txBody>
      </p:sp>
      <p:sp>
        <p:nvSpPr>
          <p:cNvPr id="23" name="Slide Number Placeholder 22"/>
          <p:cNvSpPr>
            <a:spLocks noGrp="1"/>
          </p:cNvSpPr>
          <p:nvPr>
            <p:ph type="sldNum" sz="quarter" idx="4"/>
          </p:nvPr>
        </p:nvSpPr>
        <p:spPr>
          <a:xfrm>
            <a:off x="0" y="1809750"/>
            <a:ext cx="758825" cy="347663"/>
          </a:xfrm>
          <a:prstGeom prst="rect">
            <a:avLst/>
          </a:prstGeom>
        </p:spPr>
        <p:txBody>
          <a:bodyPr vert="horz" lIns="130046" tIns="65023" rIns="130046" bIns="65023" anchor="ctr" anchorCtr="0">
            <a:normAutofit/>
          </a:bodyPr>
          <a:lstStyle>
            <a:lvl1pPr algn="ctr" eaLnBrk="1" latinLnBrk="0" hangingPunct="1">
              <a:defRPr kumimoji="0" sz="2000" b="1">
                <a:solidFill>
                  <a:srgbClr val="FFFFFF"/>
                </a:solidFill>
              </a:defRPr>
            </a:lvl1pPr>
          </a:lstStyle>
          <a:p>
            <a:pPr>
              <a:defRPr/>
            </a:pPr>
            <a:fld id="{AE5A9496-E393-4073-A1E8-DE9D13067795}" type="slidenum">
              <a:rPr lang="en-US"/>
              <a:pPr>
                <a:defRPr/>
              </a:pPr>
              <a:t>‹#›</a:t>
            </a:fld>
            <a:endParaRPr lang="en-US" dirty="0"/>
          </a:p>
        </p:txBody>
      </p:sp>
    </p:spTree>
    <p:extLst>
      <p:ext uri="{BB962C8B-B14F-4D97-AF65-F5344CB8AC3E}">
        <p14:creationId xmlns:p14="http://schemas.microsoft.com/office/powerpoint/2010/main" val="288884450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0" fontAlgn="base" hangingPunct="0">
        <a:spcBef>
          <a:spcPct val="0"/>
        </a:spcBef>
        <a:spcAft>
          <a:spcPct val="0"/>
        </a:spcAft>
        <a:defRPr sz="6300" kern="1200">
          <a:solidFill>
            <a:schemeClr val="tx2"/>
          </a:solidFill>
          <a:latin typeface="+mj-lt"/>
          <a:ea typeface="+mj-ea"/>
          <a:cs typeface="+mj-cs"/>
        </a:defRPr>
      </a:lvl1pPr>
      <a:lvl2pPr algn="l" rtl="0" eaLnBrk="0" fontAlgn="base" hangingPunct="0">
        <a:spcBef>
          <a:spcPct val="0"/>
        </a:spcBef>
        <a:spcAft>
          <a:spcPct val="0"/>
        </a:spcAft>
        <a:defRPr sz="6300">
          <a:solidFill>
            <a:schemeClr val="tx2"/>
          </a:solidFill>
          <a:latin typeface="Tw Cen MT" pitchFamily="34" charset="0"/>
        </a:defRPr>
      </a:lvl2pPr>
      <a:lvl3pPr algn="l" rtl="0" eaLnBrk="0" fontAlgn="base" hangingPunct="0">
        <a:spcBef>
          <a:spcPct val="0"/>
        </a:spcBef>
        <a:spcAft>
          <a:spcPct val="0"/>
        </a:spcAft>
        <a:defRPr sz="6300">
          <a:solidFill>
            <a:schemeClr val="tx2"/>
          </a:solidFill>
          <a:latin typeface="Tw Cen MT" pitchFamily="34" charset="0"/>
        </a:defRPr>
      </a:lvl3pPr>
      <a:lvl4pPr algn="l" rtl="0" eaLnBrk="0" fontAlgn="base" hangingPunct="0">
        <a:spcBef>
          <a:spcPct val="0"/>
        </a:spcBef>
        <a:spcAft>
          <a:spcPct val="0"/>
        </a:spcAft>
        <a:defRPr sz="6300">
          <a:solidFill>
            <a:schemeClr val="tx2"/>
          </a:solidFill>
          <a:latin typeface="Tw Cen MT" pitchFamily="34" charset="0"/>
        </a:defRPr>
      </a:lvl4pPr>
      <a:lvl5pPr algn="l" rtl="0" eaLnBrk="0" fontAlgn="base" hangingPunct="0">
        <a:spcBef>
          <a:spcPct val="0"/>
        </a:spcBef>
        <a:spcAft>
          <a:spcPct val="0"/>
        </a:spcAft>
        <a:defRPr sz="6300">
          <a:solidFill>
            <a:schemeClr val="tx2"/>
          </a:solidFill>
          <a:latin typeface="Tw Cen MT" pitchFamily="34" charset="0"/>
        </a:defRPr>
      </a:lvl5pPr>
      <a:lvl6pPr marL="457200" algn="l" rtl="0" fontAlgn="base">
        <a:spcBef>
          <a:spcPct val="0"/>
        </a:spcBef>
        <a:spcAft>
          <a:spcPct val="0"/>
        </a:spcAft>
        <a:defRPr sz="6300">
          <a:solidFill>
            <a:schemeClr val="tx2"/>
          </a:solidFill>
          <a:latin typeface="Tw Cen MT" pitchFamily="34" charset="0"/>
        </a:defRPr>
      </a:lvl6pPr>
      <a:lvl7pPr marL="914400" algn="l" rtl="0" fontAlgn="base">
        <a:spcBef>
          <a:spcPct val="0"/>
        </a:spcBef>
        <a:spcAft>
          <a:spcPct val="0"/>
        </a:spcAft>
        <a:defRPr sz="6300">
          <a:solidFill>
            <a:schemeClr val="tx2"/>
          </a:solidFill>
          <a:latin typeface="Tw Cen MT" pitchFamily="34" charset="0"/>
        </a:defRPr>
      </a:lvl7pPr>
      <a:lvl8pPr marL="1371600" algn="l" rtl="0" fontAlgn="base">
        <a:spcBef>
          <a:spcPct val="0"/>
        </a:spcBef>
        <a:spcAft>
          <a:spcPct val="0"/>
        </a:spcAft>
        <a:defRPr sz="6300">
          <a:solidFill>
            <a:schemeClr val="tx2"/>
          </a:solidFill>
          <a:latin typeface="Tw Cen MT" pitchFamily="34" charset="0"/>
        </a:defRPr>
      </a:lvl8pPr>
      <a:lvl9pPr marL="1828800" algn="l" rtl="0" fontAlgn="base">
        <a:spcBef>
          <a:spcPct val="0"/>
        </a:spcBef>
        <a:spcAft>
          <a:spcPct val="0"/>
        </a:spcAft>
        <a:defRPr sz="6300">
          <a:solidFill>
            <a:schemeClr val="tx2"/>
          </a:solidFill>
          <a:latin typeface="Tw Cen MT" pitchFamily="34" charset="0"/>
        </a:defRPr>
      </a:lvl9pPr>
    </p:titleStyle>
    <p:bodyStyle>
      <a:lvl1pPr marL="454025" indent="-454025" algn="l" rtl="0" eaLnBrk="0" fontAlgn="base" hangingPunct="0">
        <a:spcBef>
          <a:spcPts val="1000"/>
        </a:spcBef>
        <a:spcAft>
          <a:spcPct val="0"/>
        </a:spcAft>
        <a:buClr>
          <a:schemeClr val="accent2"/>
        </a:buClr>
        <a:buSzPct val="60000"/>
        <a:buFont typeface="Wingdings" pitchFamily="2" charset="2"/>
        <a:buChar char=""/>
        <a:defRPr sz="4100" kern="1200">
          <a:solidFill>
            <a:schemeClr val="tx1"/>
          </a:solidFill>
          <a:latin typeface="+mn-lt"/>
          <a:ea typeface="+mn-ea"/>
          <a:cs typeface="+mn-cs"/>
        </a:defRPr>
      </a:lvl1pPr>
      <a:lvl2pPr marL="909638" indent="-388938" algn="l" rtl="0" eaLnBrk="0" fontAlgn="base" hangingPunct="0">
        <a:spcBef>
          <a:spcPts val="788"/>
        </a:spcBef>
        <a:spcAft>
          <a:spcPct val="0"/>
        </a:spcAft>
        <a:buClr>
          <a:schemeClr val="accent1"/>
        </a:buClr>
        <a:buSzPct val="70000"/>
        <a:buFont typeface="Wingdings 2" pitchFamily="18" charset="2"/>
        <a:buChar char=""/>
        <a:defRPr sz="3700" kern="1200">
          <a:solidFill>
            <a:schemeClr val="tx1"/>
          </a:solidFill>
          <a:latin typeface="+mn-lt"/>
          <a:ea typeface="+mn-ea"/>
          <a:cs typeface="+mn-cs"/>
        </a:defRPr>
      </a:lvl2pPr>
      <a:lvl3pPr marL="1300163" indent="-323850" algn="l" rtl="0" eaLnBrk="0" fontAlgn="base" hangingPunct="0">
        <a:spcBef>
          <a:spcPts val="713"/>
        </a:spcBef>
        <a:spcAft>
          <a:spcPct val="0"/>
        </a:spcAft>
        <a:buClr>
          <a:schemeClr val="accent2"/>
        </a:buClr>
        <a:buSzPct val="75000"/>
        <a:buFont typeface="Wingdings" pitchFamily="2" charset="2"/>
        <a:buChar char=""/>
        <a:defRPr sz="3300" kern="1200">
          <a:solidFill>
            <a:schemeClr val="tx1"/>
          </a:solidFill>
          <a:latin typeface="+mn-lt"/>
          <a:ea typeface="+mn-ea"/>
          <a:cs typeface="+mn-cs"/>
        </a:defRPr>
      </a:lvl3pPr>
      <a:lvl4pPr marL="1949450" indent="-323850" algn="l" rtl="0" eaLnBrk="0" fontAlgn="base" hangingPunct="0">
        <a:spcBef>
          <a:spcPts val="575"/>
        </a:spcBef>
        <a:spcAft>
          <a:spcPct val="0"/>
        </a:spcAft>
        <a:buClr>
          <a:srgbClr val="0BD0D9"/>
        </a:buClr>
        <a:buSzPct val="75000"/>
        <a:buFont typeface="Wingdings" pitchFamily="2" charset="2"/>
        <a:buChar char=""/>
        <a:defRPr sz="2800" kern="1200">
          <a:solidFill>
            <a:schemeClr val="tx1"/>
          </a:solidFill>
          <a:latin typeface="+mn-lt"/>
          <a:ea typeface="+mn-ea"/>
          <a:cs typeface="+mn-cs"/>
        </a:defRPr>
      </a:lvl4pPr>
      <a:lvl5pPr marL="2600325" indent="-323850" algn="l" rtl="0" eaLnBrk="0" fontAlgn="base" hangingPunct="0">
        <a:spcBef>
          <a:spcPts val="575"/>
        </a:spcBef>
        <a:spcAft>
          <a:spcPct val="0"/>
        </a:spcAft>
        <a:buClr>
          <a:srgbClr val="10CF9B"/>
        </a:buClr>
        <a:buSzPct val="65000"/>
        <a:buFont typeface="Wingdings" pitchFamily="2" charset="2"/>
        <a:buChar char=""/>
        <a:defRPr sz="2800" kern="1200">
          <a:solidFill>
            <a:schemeClr val="tx1"/>
          </a:solidFill>
          <a:latin typeface="+mn-lt"/>
          <a:ea typeface="+mn-ea"/>
          <a:cs typeface="+mn-cs"/>
        </a:defRPr>
      </a:lvl5pPr>
      <a:lvl6pPr marL="2991057" indent="-325115" algn="l" rtl="0" eaLnBrk="1" latinLnBrk="0" hangingPunct="1">
        <a:spcBef>
          <a:spcPct val="20000"/>
        </a:spcBef>
        <a:buClr>
          <a:schemeClr val="accent1"/>
        </a:buClr>
        <a:buFont typeface="Wingdings"/>
        <a:buChar char="§"/>
        <a:defRPr kumimoji="0" sz="2600" kern="1200" baseline="0">
          <a:solidFill>
            <a:schemeClr val="tx1"/>
          </a:solidFill>
          <a:latin typeface="+mn-lt"/>
          <a:ea typeface="+mn-ea"/>
          <a:cs typeface="+mn-cs"/>
        </a:defRPr>
      </a:lvl6pPr>
      <a:lvl7pPr marL="3381195" indent="-325115" algn="l" rtl="0" eaLnBrk="1" latinLnBrk="0" hangingPunct="1">
        <a:spcBef>
          <a:spcPct val="20000"/>
        </a:spcBef>
        <a:buClr>
          <a:schemeClr val="accent2"/>
        </a:buClr>
        <a:buFont typeface="Wingdings"/>
        <a:buChar char="§"/>
        <a:defRPr kumimoji="0" sz="2600" kern="1200" baseline="0">
          <a:solidFill>
            <a:schemeClr val="tx1"/>
          </a:solidFill>
          <a:latin typeface="+mn-lt"/>
          <a:ea typeface="+mn-ea"/>
          <a:cs typeface="+mn-cs"/>
        </a:defRPr>
      </a:lvl7pPr>
      <a:lvl8pPr marL="3771333" indent="-325115" algn="l" rtl="0" eaLnBrk="1" latinLnBrk="0" hangingPunct="1">
        <a:spcBef>
          <a:spcPct val="20000"/>
        </a:spcBef>
        <a:buClr>
          <a:schemeClr val="accent3"/>
        </a:buClr>
        <a:buFont typeface="Wingdings"/>
        <a:buChar char="§"/>
        <a:defRPr kumimoji="0" sz="2600" kern="1200" baseline="0">
          <a:solidFill>
            <a:schemeClr val="tx1"/>
          </a:solidFill>
          <a:latin typeface="+mn-lt"/>
          <a:ea typeface="+mn-ea"/>
          <a:cs typeface="+mn-cs"/>
        </a:defRPr>
      </a:lvl8pPr>
      <a:lvl9pPr marL="4161471" indent="-325115" algn="l" rtl="0" eaLnBrk="1" latinLnBrk="0" hangingPunct="1">
        <a:spcBef>
          <a:spcPct val="20000"/>
        </a:spcBef>
        <a:buClr>
          <a:schemeClr val="accent4"/>
        </a:buClr>
        <a:buFont typeface="Wingdings"/>
        <a:buChar char="§"/>
        <a:defRPr kumimoji="0" sz="2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230" algn="l" rtl="0" eaLnBrk="1" latinLnBrk="0" hangingPunct="1">
        <a:defRPr kumimoji="0" kern="1200">
          <a:solidFill>
            <a:schemeClr val="tx1"/>
          </a:solidFill>
          <a:latin typeface="+mn-lt"/>
          <a:ea typeface="+mn-ea"/>
          <a:cs typeface="+mn-cs"/>
        </a:defRPr>
      </a:lvl2pPr>
      <a:lvl3pPr marL="1300460" algn="l" rtl="0" eaLnBrk="1" latinLnBrk="0" hangingPunct="1">
        <a:defRPr kumimoji="0" kern="1200">
          <a:solidFill>
            <a:schemeClr val="tx1"/>
          </a:solidFill>
          <a:latin typeface="+mn-lt"/>
          <a:ea typeface="+mn-ea"/>
          <a:cs typeface="+mn-cs"/>
        </a:defRPr>
      </a:lvl3pPr>
      <a:lvl4pPr marL="1950690" algn="l" rtl="0" eaLnBrk="1" latinLnBrk="0" hangingPunct="1">
        <a:defRPr kumimoji="0" kern="1200">
          <a:solidFill>
            <a:schemeClr val="tx1"/>
          </a:solidFill>
          <a:latin typeface="+mn-lt"/>
          <a:ea typeface="+mn-ea"/>
          <a:cs typeface="+mn-cs"/>
        </a:defRPr>
      </a:lvl4pPr>
      <a:lvl5pPr marL="2600919" algn="l" rtl="0" eaLnBrk="1" latinLnBrk="0" hangingPunct="1">
        <a:defRPr kumimoji="0" kern="1200">
          <a:solidFill>
            <a:schemeClr val="tx1"/>
          </a:solidFill>
          <a:latin typeface="+mn-lt"/>
          <a:ea typeface="+mn-ea"/>
          <a:cs typeface="+mn-cs"/>
        </a:defRPr>
      </a:lvl5pPr>
      <a:lvl6pPr marL="3251149" algn="l" rtl="0" eaLnBrk="1" latinLnBrk="0" hangingPunct="1">
        <a:defRPr kumimoji="0" kern="1200">
          <a:solidFill>
            <a:schemeClr val="tx1"/>
          </a:solidFill>
          <a:latin typeface="+mn-lt"/>
          <a:ea typeface="+mn-ea"/>
          <a:cs typeface="+mn-cs"/>
        </a:defRPr>
      </a:lvl6pPr>
      <a:lvl7pPr marL="3901379" algn="l" rtl="0" eaLnBrk="1" latinLnBrk="0" hangingPunct="1">
        <a:defRPr kumimoji="0" kern="1200">
          <a:solidFill>
            <a:schemeClr val="tx1"/>
          </a:solidFill>
          <a:latin typeface="+mn-lt"/>
          <a:ea typeface="+mn-ea"/>
          <a:cs typeface="+mn-cs"/>
        </a:defRPr>
      </a:lvl7pPr>
      <a:lvl8pPr marL="4551609" algn="l" rtl="0" eaLnBrk="1" latinLnBrk="0" hangingPunct="1">
        <a:defRPr kumimoji="0" kern="1200">
          <a:solidFill>
            <a:schemeClr val="tx1"/>
          </a:solidFill>
          <a:latin typeface="+mn-lt"/>
          <a:ea typeface="+mn-ea"/>
          <a:cs typeface="+mn-cs"/>
        </a:defRPr>
      </a:lvl8pPr>
      <a:lvl9pPr marL="5201839"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2" tIns="65017" rIns="130032" bIns="650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44"/>
            <a:ext cx="11704320" cy="6436925"/>
          </a:xfrm>
          <a:prstGeom prst="rect">
            <a:avLst/>
          </a:prstGeom>
        </p:spPr>
        <p:txBody>
          <a:bodyPr vert="horz" lIns="130032" tIns="65017" rIns="130032" bIns="650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46"/>
            <a:ext cx="3034453" cy="519289"/>
          </a:xfrm>
          <a:prstGeom prst="rect">
            <a:avLst/>
          </a:prstGeom>
        </p:spPr>
        <p:txBody>
          <a:bodyPr vert="horz" lIns="130032" tIns="65017" rIns="130032" bIns="65017" rtlCol="0" anchor="ctr"/>
          <a:lstStyle>
            <a:lvl1pPr algn="l">
              <a:defRPr sz="1700">
                <a:solidFill>
                  <a:schemeClr val="tx1">
                    <a:tint val="75000"/>
                  </a:schemeClr>
                </a:solidFill>
              </a:defRPr>
            </a:lvl1pPr>
          </a:lstStyle>
          <a:p>
            <a:fld id="{0EDDA7AE-241D-4271-8CAB-EC643F94AD0D}" type="datetime1">
              <a:rPr lang="en-US" smtClean="0"/>
              <a:t>5/8/2013</a:t>
            </a:fld>
            <a:endParaRPr lang="en-US" sz="2000" dirty="0">
              <a:solidFill>
                <a:schemeClr val="tx2"/>
              </a:solidFill>
            </a:endParaRPr>
          </a:p>
        </p:txBody>
      </p:sp>
      <p:sp>
        <p:nvSpPr>
          <p:cNvPr id="5" name="Footer Placeholder 4"/>
          <p:cNvSpPr>
            <a:spLocks noGrp="1"/>
          </p:cNvSpPr>
          <p:nvPr>
            <p:ph type="ftr" sz="quarter" idx="3"/>
          </p:nvPr>
        </p:nvSpPr>
        <p:spPr>
          <a:xfrm>
            <a:off x="4443308" y="9040146"/>
            <a:ext cx="4118187" cy="519289"/>
          </a:xfrm>
          <a:prstGeom prst="rect">
            <a:avLst/>
          </a:prstGeom>
        </p:spPr>
        <p:txBody>
          <a:bodyPr vert="horz" lIns="130032" tIns="65017" rIns="130032" bIns="65017" rtlCol="0" anchor="ctr"/>
          <a:lstStyle>
            <a:lvl1pPr algn="ctr">
              <a:defRPr sz="1700">
                <a:solidFill>
                  <a:schemeClr val="tx1">
                    <a:tint val="75000"/>
                  </a:schemeClr>
                </a:solidFill>
              </a:defRPr>
            </a:lvl1pPr>
          </a:lstStyle>
          <a:p>
            <a:pPr algn="r" eaLnBrk="1" latinLnBrk="0" hangingPunct="1"/>
            <a:r>
              <a:rPr kumimoji="0" lang="en-US" sz="2000" smtClean="0">
                <a:solidFill>
                  <a:schemeClr val="tx2"/>
                </a:solidFill>
              </a:rPr>
              <a:t>Information and slide part of Dr. Allison Sampson's Trauma Presentation</a:t>
            </a:r>
            <a:endParaRPr kumimoji="0" lang="en-US" sz="2000" dirty="0">
              <a:solidFill>
                <a:schemeClr val="tx2"/>
              </a:solidFill>
            </a:endParaRPr>
          </a:p>
        </p:txBody>
      </p:sp>
      <p:sp>
        <p:nvSpPr>
          <p:cNvPr id="6" name="Slide Number Placeholder 5"/>
          <p:cNvSpPr>
            <a:spLocks noGrp="1"/>
          </p:cNvSpPr>
          <p:nvPr>
            <p:ph type="sldNum" sz="quarter" idx="4"/>
          </p:nvPr>
        </p:nvSpPr>
        <p:spPr>
          <a:xfrm>
            <a:off x="9320107" y="9040146"/>
            <a:ext cx="3034453" cy="519289"/>
          </a:xfrm>
          <a:prstGeom prst="rect">
            <a:avLst/>
          </a:prstGeom>
        </p:spPr>
        <p:txBody>
          <a:bodyPr vert="horz" lIns="130032" tIns="65017" rIns="130032" bIns="65017" rtlCol="0" anchor="ctr"/>
          <a:lstStyle>
            <a:lvl1pPr algn="r">
              <a:defRPr sz="1700">
                <a:solidFill>
                  <a:schemeClr val="tx1">
                    <a:tint val="75000"/>
                  </a:schemeClr>
                </a:solidFill>
              </a:defRPr>
            </a:lvl1pPr>
          </a:lstStyle>
          <a:p>
            <a:pPr algn="ctr" eaLnBrk="1" latinLnBrk="0" hangingPunct="1"/>
            <a:fld id="{F0C94032-CD4C-4C25-B0C2-CEC720522D92}" type="slidenum">
              <a:rPr kumimoji="0" lang="en-US" smtClean="0"/>
              <a:pPr algn="ctr" eaLnBrk="1" latinLnBrk="0" hangingPunct="1"/>
              <a:t>‹#›</a:t>
            </a:fld>
            <a:endParaRPr kumimoji="0" lang="en-US" sz="2000" b="1" dirty="0">
              <a:solidFill>
                <a:srgbClr val="FFFFFF"/>
              </a:solidFill>
            </a:endParaRPr>
          </a:p>
        </p:txBody>
      </p:sp>
    </p:spTree>
    <p:extLst>
      <p:ext uri="{BB962C8B-B14F-4D97-AF65-F5344CB8AC3E}">
        <p14:creationId xmlns:p14="http://schemas.microsoft.com/office/powerpoint/2010/main" val="1060894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1300326" rtl="0" eaLnBrk="1" latinLnBrk="0" hangingPunct="1">
        <a:spcBef>
          <a:spcPct val="0"/>
        </a:spcBef>
        <a:buNone/>
        <a:defRPr sz="6300" kern="1200">
          <a:solidFill>
            <a:schemeClr val="tx1"/>
          </a:solidFill>
          <a:latin typeface="+mj-lt"/>
          <a:ea typeface="+mj-ea"/>
          <a:cs typeface="+mj-cs"/>
        </a:defRPr>
      </a:lvl1pPr>
    </p:titleStyle>
    <p:bodyStyle>
      <a:lvl1pPr marL="487623" indent="-487623" algn="l" defTabSz="1300326"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515" indent="-406354" algn="l" defTabSz="1300326"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408" indent="-325081" algn="l" defTabSz="130032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571"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73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899"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062"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22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38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326" rtl="0" eaLnBrk="1" latinLnBrk="0" hangingPunct="1">
        <a:defRPr sz="2600" kern="1200">
          <a:solidFill>
            <a:schemeClr val="tx1"/>
          </a:solidFill>
          <a:latin typeface="+mn-lt"/>
          <a:ea typeface="+mn-ea"/>
          <a:cs typeface="+mn-cs"/>
        </a:defRPr>
      </a:lvl1pPr>
      <a:lvl2pPr marL="650164" algn="l" defTabSz="1300326" rtl="0" eaLnBrk="1" latinLnBrk="0" hangingPunct="1">
        <a:defRPr sz="2600" kern="1200">
          <a:solidFill>
            <a:schemeClr val="tx1"/>
          </a:solidFill>
          <a:latin typeface="+mn-lt"/>
          <a:ea typeface="+mn-ea"/>
          <a:cs typeface="+mn-cs"/>
        </a:defRPr>
      </a:lvl2pPr>
      <a:lvl3pPr marL="1300326" algn="l" defTabSz="1300326" rtl="0" eaLnBrk="1" latinLnBrk="0" hangingPunct="1">
        <a:defRPr sz="2600" kern="1200">
          <a:solidFill>
            <a:schemeClr val="tx1"/>
          </a:solidFill>
          <a:latin typeface="+mn-lt"/>
          <a:ea typeface="+mn-ea"/>
          <a:cs typeface="+mn-cs"/>
        </a:defRPr>
      </a:lvl3pPr>
      <a:lvl4pPr marL="1950490" algn="l" defTabSz="1300326" rtl="0" eaLnBrk="1" latinLnBrk="0" hangingPunct="1">
        <a:defRPr sz="2600" kern="1200">
          <a:solidFill>
            <a:schemeClr val="tx1"/>
          </a:solidFill>
          <a:latin typeface="+mn-lt"/>
          <a:ea typeface="+mn-ea"/>
          <a:cs typeface="+mn-cs"/>
        </a:defRPr>
      </a:lvl4pPr>
      <a:lvl5pPr marL="2600653" algn="l" defTabSz="1300326" rtl="0" eaLnBrk="1" latinLnBrk="0" hangingPunct="1">
        <a:defRPr sz="2600" kern="1200">
          <a:solidFill>
            <a:schemeClr val="tx1"/>
          </a:solidFill>
          <a:latin typeface="+mn-lt"/>
          <a:ea typeface="+mn-ea"/>
          <a:cs typeface="+mn-cs"/>
        </a:defRPr>
      </a:lvl5pPr>
      <a:lvl6pPr marL="3250816" algn="l" defTabSz="1300326" rtl="0" eaLnBrk="1" latinLnBrk="0" hangingPunct="1">
        <a:defRPr sz="2600" kern="1200">
          <a:solidFill>
            <a:schemeClr val="tx1"/>
          </a:solidFill>
          <a:latin typeface="+mn-lt"/>
          <a:ea typeface="+mn-ea"/>
          <a:cs typeface="+mn-cs"/>
        </a:defRPr>
      </a:lvl6pPr>
      <a:lvl7pPr marL="3900981" algn="l" defTabSz="1300326" rtl="0" eaLnBrk="1" latinLnBrk="0" hangingPunct="1">
        <a:defRPr sz="2600" kern="1200">
          <a:solidFill>
            <a:schemeClr val="tx1"/>
          </a:solidFill>
          <a:latin typeface="+mn-lt"/>
          <a:ea typeface="+mn-ea"/>
          <a:cs typeface="+mn-cs"/>
        </a:defRPr>
      </a:lvl7pPr>
      <a:lvl8pPr marL="4551142" algn="l" defTabSz="1300326" rtl="0" eaLnBrk="1" latinLnBrk="0" hangingPunct="1">
        <a:defRPr sz="2600" kern="1200">
          <a:solidFill>
            <a:schemeClr val="tx1"/>
          </a:solidFill>
          <a:latin typeface="+mn-lt"/>
          <a:ea typeface="+mn-ea"/>
          <a:cs typeface="+mn-cs"/>
        </a:defRPr>
      </a:lvl8pPr>
      <a:lvl9pPr marL="5201307" algn="l" defTabSz="1300326"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66775" y="325438"/>
            <a:ext cx="11596688"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12" tIns="65007" rIns="130012" bIns="65007"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871540" y="2276476"/>
            <a:ext cx="11595100" cy="64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12" tIns="65007" rIns="130012" bIns="650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8669339" y="8886831"/>
            <a:ext cx="3794125" cy="519113"/>
          </a:xfrm>
          <a:prstGeom prst="rect">
            <a:avLst/>
          </a:prstGeom>
        </p:spPr>
        <p:txBody>
          <a:bodyPr vert="horz" lIns="130012" tIns="65007" rIns="130012" bIns="65007" anchor="ctr" anchorCtr="0"/>
          <a:lstStyle>
            <a:lvl1pPr algn="l" eaLnBrk="1" latinLnBrk="0" hangingPunct="1">
              <a:defRPr kumimoji="0" sz="2000" smtClean="0">
                <a:solidFill>
                  <a:schemeClr val="tx2"/>
                </a:solidFill>
                <a:latin typeface="Helvetica Light" charset="0"/>
                <a:ea typeface="Helvetica Light" charset="0"/>
                <a:cs typeface="Helvetica Light" charset="0"/>
                <a:sym typeface="Helvetica Light" charset="0"/>
              </a:defRPr>
            </a:lvl1pPr>
          </a:lstStyle>
          <a:p>
            <a:pPr defTabSz="584051">
              <a:defRPr/>
            </a:pPr>
            <a:fld id="{FFE48DAC-2B54-4F69-B1F6-9F7DC9A82DF4}" type="datetime1">
              <a:rPr lang="en-US">
                <a:solidFill>
                  <a:srgbClr val="DBF5F9"/>
                </a:solidFill>
              </a:rPr>
              <a:pPr defTabSz="584051">
                <a:defRPr/>
              </a:pPr>
              <a:t>5/8/2013</a:t>
            </a:fld>
            <a:endParaRPr lang="en-US" dirty="0">
              <a:solidFill>
                <a:srgbClr val="DBF5F9"/>
              </a:solidFill>
            </a:endParaRPr>
          </a:p>
        </p:txBody>
      </p:sp>
      <p:sp>
        <p:nvSpPr>
          <p:cNvPr id="3" name="Footer Placeholder 2"/>
          <p:cNvSpPr>
            <a:spLocks noGrp="1"/>
          </p:cNvSpPr>
          <p:nvPr>
            <p:ph type="ftr" sz="quarter" idx="3"/>
          </p:nvPr>
        </p:nvSpPr>
        <p:spPr>
          <a:xfrm>
            <a:off x="866778" y="8886831"/>
            <a:ext cx="7710488" cy="519113"/>
          </a:xfrm>
          <a:prstGeom prst="rect">
            <a:avLst/>
          </a:prstGeom>
        </p:spPr>
        <p:txBody>
          <a:bodyPr vert="horz" lIns="130012" tIns="65007" rIns="130012" bIns="65007" anchor="ctr"/>
          <a:lstStyle>
            <a:lvl1pPr algn="r" eaLnBrk="1" latinLnBrk="0" hangingPunct="1">
              <a:defRPr kumimoji="0" sz="2000" smtClean="0">
                <a:solidFill>
                  <a:schemeClr val="tx2"/>
                </a:solidFill>
                <a:latin typeface="Helvetica Light" charset="0"/>
                <a:ea typeface="Helvetica Light" charset="0"/>
                <a:cs typeface="Helvetica Light" charset="0"/>
                <a:sym typeface="Helvetica Light" charset="0"/>
              </a:defRPr>
            </a:lvl1pPr>
          </a:lstStyle>
          <a:p>
            <a:pPr defTabSz="584051">
              <a:defRPr/>
            </a:pPr>
            <a:r>
              <a:rPr lang="en-US">
                <a:solidFill>
                  <a:srgbClr val="DBF5F9"/>
                </a:solidFill>
              </a:rPr>
              <a:t>Information and slide part of Dr. Allison Sampson's Trauma Presentation</a:t>
            </a:r>
            <a:endParaRPr lang="en-US" dirty="0">
              <a:solidFill>
                <a:srgbClr val="DBF5F9"/>
              </a:solidFill>
            </a:endParaRPr>
          </a:p>
        </p:txBody>
      </p:sp>
      <p:sp>
        <p:nvSpPr>
          <p:cNvPr id="7" name="Rectangle 6"/>
          <p:cNvSpPr/>
          <p:nvPr/>
        </p:nvSpPr>
        <p:spPr bwMode="white">
          <a:xfrm>
            <a:off x="0" y="1755782"/>
            <a:ext cx="13004800" cy="4556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8" name="Rectangle 7"/>
          <p:cNvSpPr/>
          <p:nvPr/>
        </p:nvSpPr>
        <p:spPr>
          <a:xfrm>
            <a:off x="7" y="1820870"/>
            <a:ext cx="758825" cy="32543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9" name="Rectangle 8"/>
          <p:cNvSpPr/>
          <p:nvPr/>
        </p:nvSpPr>
        <p:spPr>
          <a:xfrm>
            <a:off x="839788" y="1820870"/>
            <a:ext cx="12165012" cy="32543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defRPr/>
            </a:pPr>
            <a:endParaRPr lang="en-US">
              <a:solidFill>
                <a:prstClr val="white"/>
              </a:solidFill>
            </a:endParaRPr>
          </a:p>
        </p:txBody>
      </p:sp>
      <p:sp>
        <p:nvSpPr>
          <p:cNvPr id="23" name="Slide Number Placeholder 22"/>
          <p:cNvSpPr>
            <a:spLocks noGrp="1"/>
          </p:cNvSpPr>
          <p:nvPr>
            <p:ph type="sldNum" sz="quarter" idx="4"/>
          </p:nvPr>
        </p:nvSpPr>
        <p:spPr>
          <a:xfrm>
            <a:off x="7" y="1809751"/>
            <a:ext cx="758825" cy="347664"/>
          </a:xfrm>
          <a:prstGeom prst="rect">
            <a:avLst/>
          </a:prstGeom>
        </p:spPr>
        <p:txBody>
          <a:bodyPr vert="horz" lIns="130012" tIns="65007" rIns="130012" bIns="65007" anchor="ctr" anchorCtr="0">
            <a:normAutofit/>
          </a:bodyPr>
          <a:lstStyle>
            <a:lvl1pPr algn="ctr" eaLnBrk="1" latinLnBrk="0" hangingPunct="1">
              <a:defRPr kumimoji="0" sz="2000" b="1" smtClean="0">
                <a:solidFill>
                  <a:srgbClr val="FFFFFF"/>
                </a:solidFill>
                <a:latin typeface="Helvetica Light" charset="0"/>
                <a:ea typeface="Helvetica Light" charset="0"/>
                <a:cs typeface="Helvetica Light" charset="0"/>
                <a:sym typeface="Helvetica Light" charset="0"/>
              </a:defRPr>
            </a:lvl1pPr>
          </a:lstStyle>
          <a:p>
            <a:pPr defTabSz="584051">
              <a:defRPr/>
            </a:pPr>
            <a:fld id="{B5357831-306D-4767-9CAA-834381EE15DF}" type="slidenum">
              <a:rPr lang="en-US"/>
              <a:pPr defTabSz="584051">
                <a:defRPr/>
              </a:pPr>
              <a:t>‹#›</a:t>
            </a:fld>
            <a:endParaRPr lang="en-US" dirty="0"/>
          </a:p>
        </p:txBody>
      </p:sp>
    </p:spTree>
    <p:extLst>
      <p:ext uri="{BB962C8B-B14F-4D97-AF65-F5344CB8AC3E}">
        <p14:creationId xmlns:p14="http://schemas.microsoft.com/office/powerpoint/2010/main" val="374243407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ransition/>
  <p:timing>
    <p:tnLst>
      <p:par>
        <p:cTn id="1" dur="indefinite" restart="never" nodeType="tmRoot"/>
      </p:par>
    </p:tnLst>
  </p:timing>
  <p:hf sldNum="0" hdr="0" dt="0"/>
  <p:txStyles>
    <p:titleStyle>
      <a:lvl1pPr algn="l" rtl="0" fontAlgn="base">
        <a:spcBef>
          <a:spcPct val="0"/>
        </a:spcBef>
        <a:spcAft>
          <a:spcPct val="0"/>
        </a:spcAft>
        <a:defRPr sz="6300" kern="1200">
          <a:solidFill>
            <a:schemeClr val="tx2"/>
          </a:solidFill>
          <a:latin typeface="+mj-lt"/>
          <a:ea typeface="+mj-ea"/>
          <a:cs typeface="+mj-cs"/>
        </a:defRPr>
      </a:lvl1pPr>
      <a:lvl2pPr algn="l" rtl="0" fontAlgn="base">
        <a:spcBef>
          <a:spcPct val="0"/>
        </a:spcBef>
        <a:spcAft>
          <a:spcPct val="0"/>
        </a:spcAft>
        <a:defRPr sz="6300">
          <a:solidFill>
            <a:schemeClr val="tx2"/>
          </a:solidFill>
          <a:latin typeface="Tw Cen MT" pitchFamily="34" charset="0"/>
        </a:defRPr>
      </a:lvl2pPr>
      <a:lvl3pPr algn="l" rtl="0" fontAlgn="base">
        <a:spcBef>
          <a:spcPct val="0"/>
        </a:spcBef>
        <a:spcAft>
          <a:spcPct val="0"/>
        </a:spcAft>
        <a:defRPr sz="6300">
          <a:solidFill>
            <a:schemeClr val="tx2"/>
          </a:solidFill>
          <a:latin typeface="Tw Cen MT" pitchFamily="34" charset="0"/>
        </a:defRPr>
      </a:lvl3pPr>
      <a:lvl4pPr algn="l" rtl="0" fontAlgn="base">
        <a:spcBef>
          <a:spcPct val="0"/>
        </a:spcBef>
        <a:spcAft>
          <a:spcPct val="0"/>
        </a:spcAft>
        <a:defRPr sz="6300">
          <a:solidFill>
            <a:schemeClr val="tx2"/>
          </a:solidFill>
          <a:latin typeface="Tw Cen MT" pitchFamily="34" charset="0"/>
        </a:defRPr>
      </a:lvl4pPr>
      <a:lvl5pPr algn="l" rtl="0" fontAlgn="base">
        <a:spcBef>
          <a:spcPct val="0"/>
        </a:spcBef>
        <a:spcAft>
          <a:spcPct val="0"/>
        </a:spcAft>
        <a:defRPr sz="6300">
          <a:solidFill>
            <a:schemeClr val="tx2"/>
          </a:solidFill>
          <a:latin typeface="Tw Cen MT" pitchFamily="34" charset="0"/>
        </a:defRPr>
      </a:lvl5pPr>
      <a:lvl6pPr marL="457082" algn="l" rtl="0" fontAlgn="base">
        <a:spcBef>
          <a:spcPct val="0"/>
        </a:spcBef>
        <a:spcAft>
          <a:spcPct val="0"/>
        </a:spcAft>
        <a:defRPr sz="6300">
          <a:solidFill>
            <a:schemeClr val="tx2"/>
          </a:solidFill>
          <a:latin typeface="Tw Cen MT" pitchFamily="34" charset="0"/>
        </a:defRPr>
      </a:lvl6pPr>
      <a:lvl7pPr marL="914166" algn="l" rtl="0" fontAlgn="base">
        <a:spcBef>
          <a:spcPct val="0"/>
        </a:spcBef>
        <a:spcAft>
          <a:spcPct val="0"/>
        </a:spcAft>
        <a:defRPr sz="6300">
          <a:solidFill>
            <a:schemeClr val="tx2"/>
          </a:solidFill>
          <a:latin typeface="Tw Cen MT" pitchFamily="34" charset="0"/>
        </a:defRPr>
      </a:lvl7pPr>
      <a:lvl8pPr marL="1371248" algn="l" rtl="0" fontAlgn="base">
        <a:spcBef>
          <a:spcPct val="0"/>
        </a:spcBef>
        <a:spcAft>
          <a:spcPct val="0"/>
        </a:spcAft>
        <a:defRPr sz="6300">
          <a:solidFill>
            <a:schemeClr val="tx2"/>
          </a:solidFill>
          <a:latin typeface="Tw Cen MT" pitchFamily="34" charset="0"/>
        </a:defRPr>
      </a:lvl8pPr>
      <a:lvl9pPr marL="1828331" algn="l" rtl="0" fontAlgn="base">
        <a:spcBef>
          <a:spcPct val="0"/>
        </a:spcBef>
        <a:spcAft>
          <a:spcPct val="0"/>
        </a:spcAft>
        <a:defRPr sz="6300">
          <a:solidFill>
            <a:schemeClr val="tx2"/>
          </a:solidFill>
          <a:latin typeface="Tw Cen MT" pitchFamily="34" charset="0"/>
        </a:defRPr>
      </a:lvl9pPr>
    </p:titleStyle>
    <p:bodyStyle>
      <a:lvl1pPr marL="453909" indent="-453909" algn="l" rtl="0" fontAlgn="base">
        <a:spcBef>
          <a:spcPts val="1000"/>
        </a:spcBef>
        <a:spcAft>
          <a:spcPct val="0"/>
        </a:spcAft>
        <a:buClr>
          <a:schemeClr val="accent2"/>
        </a:buClr>
        <a:buSzPct val="60000"/>
        <a:buFont typeface="Wingdings" pitchFamily="2" charset="2"/>
        <a:buChar char=""/>
        <a:defRPr sz="4100" kern="1200">
          <a:solidFill>
            <a:schemeClr val="tx1"/>
          </a:solidFill>
          <a:latin typeface="+mn-lt"/>
          <a:ea typeface="+mn-ea"/>
          <a:cs typeface="+mn-cs"/>
        </a:defRPr>
      </a:lvl1pPr>
      <a:lvl2pPr marL="909403" indent="-388838" algn="l" rtl="0" fontAlgn="base">
        <a:spcBef>
          <a:spcPts val="788"/>
        </a:spcBef>
        <a:spcAft>
          <a:spcPct val="0"/>
        </a:spcAft>
        <a:buClr>
          <a:schemeClr val="accent1"/>
        </a:buClr>
        <a:buSzPct val="70000"/>
        <a:buFont typeface="Wingdings 2" pitchFamily="18" charset="2"/>
        <a:buChar char=""/>
        <a:defRPr sz="3700" kern="1200">
          <a:solidFill>
            <a:schemeClr val="tx1"/>
          </a:solidFill>
          <a:latin typeface="+mn-lt"/>
          <a:ea typeface="+mn-ea"/>
          <a:cs typeface="+mn-cs"/>
        </a:defRPr>
      </a:lvl2pPr>
      <a:lvl3pPr marL="1299830" indent="-323768" algn="l" rtl="0" fontAlgn="base">
        <a:spcBef>
          <a:spcPts val="713"/>
        </a:spcBef>
        <a:spcAft>
          <a:spcPct val="0"/>
        </a:spcAft>
        <a:buClr>
          <a:schemeClr val="accent2"/>
        </a:buClr>
        <a:buSzPct val="75000"/>
        <a:buFont typeface="Wingdings" pitchFamily="2" charset="2"/>
        <a:buChar char=""/>
        <a:defRPr sz="3300" kern="1200">
          <a:solidFill>
            <a:schemeClr val="tx1"/>
          </a:solidFill>
          <a:latin typeface="+mn-lt"/>
          <a:ea typeface="+mn-ea"/>
          <a:cs typeface="+mn-cs"/>
        </a:defRPr>
      </a:lvl3pPr>
      <a:lvl4pPr marL="1948952" indent="-323768" algn="l" rtl="0" fontAlgn="base">
        <a:spcBef>
          <a:spcPts val="575"/>
        </a:spcBef>
        <a:spcAft>
          <a:spcPct val="0"/>
        </a:spcAft>
        <a:buClr>
          <a:srgbClr val="0BD0D9"/>
        </a:buClr>
        <a:buSzPct val="75000"/>
        <a:buFont typeface="Wingdings" pitchFamily="2" charset="2"/>
        <a:buChar char=""/>
        <a:defRPr sz="2800" kern="1200">
          <a:solidFill>
            <a:schemeClr val="tx1"/>
          </a:solidFill>
          <a:latin typeface="+mn-lt"/>
          <a:ea typeface="+mn-ea"/>
          <a:cs typeface="+mn-cs"/>
        </a:defRPr>
      </a:lvl4pPr>
      <a:lvl5pPr marL="2599661" indent="-323768" algn="l" rtl="0" fontAlgn="base">
        <a:spcBef>
          <a:spcPts val="575"/>
        </a:spcBef>
        <a:spcAft>
          <a:spcPct val="0"/>
        </a:spcAft>
        <a:buClr>
          <a:srgbClr val="10CF9B"/>
        </a:buClr>
        <a:buSzPct val="65000"/>
        <a:buFont typeface="Wingdings" pitchFamily="2" charset="2"/>
        <a:buChar char=""/>
        <a:defRPr sz="2800" kern="1200">
          <a:solidFill>
            <a:schemeClr val="tx1"/>
          </a:solidFill>
          <a:latin typeface="+mn-lt"/>
          <a:ea typeface="+mn-ea"/>
          <a:cs typeface="+mn-cs"/>
        </a:defRPr>
      </a:lvl5pPr>
      <a:lvl6pPr marL="2990291" indent="-325031" algn="l" rtl="0" eaLnBrk="1" latinLnBrk="0" hangingPunct="1">
        <a:spcBef>
          <a:spcPct val="20000"/>
        </a:spcBef>
        <a:buClr>
          <a:schemeClr val="accent1"/>
        </a:buClr>
        <a:buFont typeface="Wingdings"/>
        <a:buChar char="§"/>
        <a:defRPr kumimoji="0" sz="2600" kern="1200" baseline="0">
          <a:solidFill>
            <a:schemeClr val="tx1"/>
          </a:solidFill>
          <a:latin typeface="+mn-lt"/>
          <a:ea typeface="+mn-ea"/>
          <a:cs typeface="+mn-cs"/>
        </a:defRPr>
      </a:lvl6pPr>
      <a:lvl7pPr marL="3380330" indent="-325031" algn="l" rtl="0" eaLnBrk="1" latinLnBrk="0" hangingPunct="1">
        <a:spcBef>
          <a:spcPct val="20000"/>
        </a:spcBef>
        <a:buClr>
          <a:schemeClr val="accent2"/>
        </a:buClr>
        <a:buFont typeface="Wingdings"/>
        <a:buChar char="§"/>
        <a:defRPr kumimoji="0" sz="2600" kern="1200" baseline="0">
          <a:solidFill>
            <a:schemeClr val="tx1"/>
          </a:solidFill>
          <a:latin typeface="+mn-lt"/>
          <a:ea typeface="+mn-ea"/>
          <a:cs typeface="+mn-cs"/>
        </a:defRPr>
      </a:lvl7pPr>
      <a:lvl8pPr marL="3770372" indent="-325031" algn="l" rtl="0" eaLnBrk="1" latinLnBrk="0" hangingPunct="1">
        <a:spcBef>
          <a:spcPct val="20000"/>
        </a:spcBef>
        <a:buClr>
          <a:schemeClr val="accent3"/>
        </a:buClr>
        <a:buFont typeface="Wingdings"/>
        <a:buChar char="§"/>
        <a:defRPr kumimoji="0" sz="2600" kern="1200" baseline="0">
          <a:solidFill>
            <a:schemeClr val="tx1"/>
          </a:solidFill>
          <a:latin typeface="+mn-lt"/>
          <a:ea typeface="+mn-ea"/>
          <a:cs typeface="+mn-cs"/>
        </a:defRPr>
      </a:lvl8pPr>
      <a:lvl9pPr marL="4160406" indent="-325031" algn="l" rtl="0" eaLnBrk="1" latinLnBrk="0" hangingPunct="1">
        <a:spcBef>
          <a:spcPct val="20000"/>
        </a:spcBef>
        <a:buClr>
          <a:schemeClr val="accent4"/>
        </a:buClr>
        <a:buFont typeface="Wingdings"/>
        <a:buChar char="§"/>
        <a:defRPr kumimoji="0" sz="2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062" algn="l" rtl="0" eaLnBrk="1" latinLnBrk="0" hangingPunct="1">
        <a:defRPr kumimoji="0" kern="1200">
          <a:solidFill>
            <a:schemeClr val="tx1"/>
          </a:solidFill>
          <a:latin typeface="+mn-lt"/>
          <a:ea typeface="+mn-ea"/>
          <a:cs typeface="+mn-cs"/>
        </a:defRPr>
      </a:lvl2pPr>
      <a:lvl3pPr marL="1300125" algn="l" rtl="0" eaLnBrk="1" latinLnBrk="0" hangingPunct="1">
        <a:defRPr kumimoji="0" kern="1200">
          <a:solidFill>
            <a:schemeClr val="tx1"/>
          </a:solidFill>
          <a:latin typeface="+mn-lt"/>
          <a:ea typeface="+mn-ea"/>
          <a:cs typeface="+mn-cs"/>
        </a:defRPr>
      </a:lvl3pPr>
      <a:lvl4pPr marL="1950192" algn="l" rtl="0" eaLnBrk="1" latinLnBrk="0" hangingPunct="1">
        <a:defRPr kumimoji="0" kern="1200">
          <a:solidFill>
            <a:schemeClr val="tx1"/>
          </a:solidFill>
          <a:latin typeface="+mn-lt"/>
          <a:ea typeface="+mn-ea"/>
          <a:cs typeface="+mn-cs"/>
        </a:defRPr>
      </a:lvl4pPr>
      <a:lvl5pPr marL="2600254" algn="l" rtl="0" eaLnBrk="1" latinLnBrk="0" hangingPunct="1">
        <a:defRPr kumimoji="0" kern="1200">
          <a:solidFill>
            <a:schemeClr val="tx1"/>
          </a:solidFill>
          <a:latin typeface="+mn-lt"/>
          <a:ea typeface="+mn-ea"/>
          <a:cs typeface="+mn-cs"/>
        </a:defRPr>
      </a:lvl5pPr>
      <a:lvl6pPr marL="3250317" algn="l" rtl="0" eaLnBrk="1" latinLnBrk="0" hangingPunct="1">
        <a:defRPr kumimoji="0" kern="1200">
          <a:solidFill>
            <a:schemeClr val="tx1"/>
          </a:solidFill>
          <a:latin typeface="+mn-lt"/>
          <a:ea typeface="+mn-ea"/>
          <a:cs typeface="+mn-cs"/>
        </a:defRPr>
      </a:lvl6pPr>
      <a:lvl7pPr marL="3900384" algn="l" rtl="0" eaLnBrk="1" latinLnBrk="0" hangingPunct="1">
        <a:defRPr kumimoji="0" kern="1200">
          <a:solidFill>
            <a:schemeClr val="tx1"/>
          </a:solidFill>
          <a:latin typeface="+mn-lt"/>
          <a:ea typeface="+mn-ea"/>
          <a:cs typeface="+mn-cs"/>
        </a:defRPr>
      </a:lvl7pPr>
      <a:lvl8pPr marL="4550443" algn="l" rtl="0" eaLnBrk="1" latinLnBrk="0" hangingPunct="1">
        <a:defRPr kumimoji="0" kern="1200">
          <a:solidFill>
            <a:schemeClr val="tx1"/>
          </a:solidFill>
          <a:latin typeface="+mn-lt"/>
          <a:ea typeface="+mn-ea"/>
          <a:cs typeface="+mn-cs"/>
        </a:defRPr>
      </a:lvl8pPr>
      <a:lvl9pPr marL="5200509"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66986" y="325120"/>
            <a:ext cx="11595947" cy="1408853"/>
          </a:xfrm>
          <a:prstGeom prst="rect">
            <a:avLst/>
          </a:prstGeom>
        </p:spPr>
        <p:txBody>
          <a:bodyPr vert="horz" lIns="130012" tIns="65007" rIns="130012" bIns="65007"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71321" y="2275840"/>
            <a:ext cx="11595947" cy="6437376"/>
          </a:xfrm>
          <a:prstGeom prst="rect">
            <a:avLst/>
          </a:prstGeom>
        </p:spPr>
        <p:txBody>
          <a:bodyPr vert="horz" lIns="130012" tIns="65007" rIns="130012" bIns="6500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669868" y="8886621"/>
            <a:ext cx="3793067" cy="519289"/>
          </a:xfrm>
          <a:prstGeom prst="rect">
            <a:avLst/>
          </a:prstGeom>
        </p:spPr>
        <p:txBody>
          <a:bodyPr vert="horz" lIns="130012" tIns="65007" rIns="130012" bIns="65007" anchor="ctr" anchorCtr="0"/>
          <a:lstStyle>
            <a:lvl1pPr algn="l" eaLnBrk="1" latinLnBrk="0" hangingPunct="1">
              <a:defRPr kumimoji="0" sz="2000">
                <a:solidFill>
                  <a:schemeClr val="tx2"/>
                </a:solidFill>
              </a:defRPr>
            </a:lvl1pPr>
          </a:lstStyle>
          <a:p>
            <a:pPr defTabSz="584051"/>
            <a:fld id="{0EDDA7AE-241D-4271-8CAB-EC643F94AD0D}" type="datetime1">
              <a:rPr lang="en-US" smtClean="0">
                <a:solidFill>
                  <a:srgbClr val="DBF5F9"/>
                </a:solidFill>
              </a:rPr>
              <a:pPr defTabSz="584051"/>
              <a:t>5/8/2013</a:t>
            </a:fld>
            <a:endParaRPr lang="en-US" dirty="0">
              <a:solidFill>
                <a:srgbClr val="DBF5F9"/>
              </a:solidFill>
            </a:endParaRPr>
          </a:p>
        </p:txBody>
      </p:sp>
      <p:sp>
        <p:nvSpPr>
          <p:cNvPr id="3" name="Footer Placeholder 2"/>
          <p:cNvSpPr>
            <a:spLocks noGrp="1"/>
          </p:cNvSpPr>
          <p:nvPr>
            <p:ph type="ftr" sz="quarter" idx="3"/>
          </p:nvPr>
        </p:nvSpPr>
        <p:spPr>
          <a:xfrm>
            <a:off x="866994" y="8886345"/>
            <a:ext cx="7709985" cy="519289"/>
          </a:xfrm>
          <a:prstGeom prst="rect">
            <a:avLst/>
          </a:prstGeom>
        </p:spPr>
        <p:txBody>
          <a:bodyPr vert="horz" lIns="130012" tIns="65007" rIns="130012" bIns="65007" anchor="ctr"/>
          <a:lstStyle>
            <a:lvl1pPr algn="r" eaLnBrk="1" latinLnBrk="0" hangingPunct="1">
              <a:defRPr kumimoji="0" sz="2000">
                <a:solidFill>
                  <a:schemeClr val="tx2"/>
                </a:solidFill>
              </a:defRPr>
            </a:lvl1pPr>
          </a:lstStyle>
          <a:p>
            <a:pPr defTabSz="584051"/>
            <a:r>
              <a:rPr lang="en-US" smtClean="0">
                <a:solidFill>
                  <a:srgbClr val="DBF5F9"/>
                </a:solidFill>
              </a:rPr>
              <a:t>Information and slide part of Dr. Allison Sampson's Trauma Presentation</a:t>
            </a:r>
            <a:endParaRPr lang="en-US" dirty="0">
              <a:solidFill>
                <a:srgbClr val="DBF5F9"/>
              </a:solidFill>
            </a:endParaRPr>
          </a:p>
        </p:txBody>
      </p:sp>
      <p:sp>
        <p:nvSpPr>
          <p:cNvPr id="7" name="Rectangle 6"/>
          <p:cNvSpPr/>
          <p:nvPr/>
        </p:nvSpPr>
        <p:spPr bwMode="white">
          <a:xfrm>
            <a:off x="0" y="1755648"/>
            <a:ext cx="13004800" cy="4551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8" name="Rectangle 7"/>
          <p:cNvSpPr/>
          <p:nvPr/>
        </p:nvSpPr>
        <p:spPr>
          <a:xfrm>
            <a:off x="0" y="1820672"/>
            <a:ext cx="758613" cy="32512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9" name="Rectangle 8"/>
          <p:cNvSpPr/>
          <p:nvPr/>
        </p:nvSpPr>
        <p:spPr>
          <a:xfrm>
            <a:off x="839893" y="1820672"/>
            <a:ext cx="12164907" cy="32512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23" name="Slide Number Placeholder 22"/>
          <p:cNvSpPr>
            <a:spLocks noGrp="1"/>
          </p:cNvSpPr>
          <p:nvPr>
            <p:ph type="sldNum" sz="quarter" idx="4"/>
          </p:nvPr>
        </p:nvSpPr>
        <p:spPr>
          <a:xfrm>
            <a:off x="0" y="1809384"/>
            <a:ext cx="758613" cy="347699"/>
          </a:xfrm>
          <a:prstGeom prst="rect">
            <a:avLst/>
          </a:prstGeom>
        </p:spPr>
        <p:txBody>
          <a:bodyPr vert="horz" lIns="130012" tIns="65007" rIns="130012" bIns="65007" anchor="ctr" anchorCtr="0">
            <a:normAutofit/>
          </a:bodyPr>
          <a:lstStyle>
            <a:lvl1pPr algn="ctr" eaLnBrk="1" latinLnBrk="0" hangingPunct="1">
              <a:defRPr kumimoji="0" sz="2000" b="1">
                <a:solidFill>
                  <a:srgbClr val="FFFFFF"/>
                </a:solidFill>
              </a:defRPr>
            </a:lvl1pPr>
          </a:lstStyle>
          <a:p>
            <a:pPr defTabSz="584051"/>
            <a:fld id="{F0C94032-CD4C-4C25-B0C2-CEC720522D92}" type="slidenum">
              <a:rPr lang="en-US" smtClean="0"/>
              <a:pPr defTabSz="584051"/>
              <a:t>‹#›</a:t>
            </a:fld>
            <a:endParaRPr lang="en-US" dirty="0"/>
          </a:p>
        </p:txBody>
      </p:sp>
    </p:spTree>
    <p:extLst>
      <p:ext uri="{BB962C8B-B14F-4D97-AF65-F5344CB8AC3E}">
        <p14:creationId xmlns:p14="http://schemas.microsoft.com/office/powerpoint/2010/main" val="2142031713"/>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dt="0"/>
  <p:txStyles>
    <p:titleStyle>
      <a:lvl1pPr algn="l" rtl="0" eaLnBrk="1" latinLnBrk="0" hangingPunct="1">
        <a:spcBef>
          <a:spcPct val="0"/>
        </a:spcBef>
        <a:buNone/>
        <a:defRPr kumimoji="0" sz="6300" kern="1200">
          <a:solidFill>
            <a:schemeClr val="tx2"/>
          </a:solidFill>
          <a:latin typeface="+mj-lt"/>
          <a:ea typeface="+mj-ea"/>
          <a:cs typeface="+mj-cs"/>
        </a:defRPr>
      </a:lvl1pPr>
    </p:titleStyle>
    <p:bodyStyle>
      <a:lvl1pPr marL="455044" indent="-455044" algn="l" rtl="0" eaLnBrk="1" latinLnBrk="0" hangingPunct="1">
        <a:spcBef>
          <a:spcPts val="996"/>
        </a:spcBef>
        <a:buClr>
          <a:schemeClr val="accent2"/>
        </a:buClr>
        <a:buSzPct val="60000"/>
        <a:buFont typeface="Wingdings"/>
        <a:buChar char=""/>
        <a:defRPr kumimoji="0" sz="4100" kern="1200">
          <a:solidFill>
            <a:schemeClr val="tx1"/>
          </a:solidFill>
          <a:latin typeface="+mn-lt"/>
          <a:ea typeface="+mn-ea"/>
          <a:cs typeface="+mn-cs"/>
        </a:defRPr>
      </a:lvl1pPr>
      <a:lvl2pPr marL="910087" indent="-390038" algn="l" rtl="0" eaLnBrk="1" latinLnBrk="0" hangingPunct="1">
        <a:spcBef>
          <a:spcPts val="782"/>
        </a:spcBef>
        <a:buClr>
          <a:schemeClr val="accent1"/>
        </a:buClr>
        <a:buSzPct val="70000"/>
        <a:buFont typeface="Wingdings 2"/>
        <a:buChar char=""/>
        <a:defRPr kumimoji="0" sz="3700" kern="1200">
          <a:solidFill>
            <a:schemeClr val="tx1"/>
          </a:solidFill>
          <a:latin typeface="+mn-lt"/>
          <a:ea typeface="+mn-ea"/>
          <a:cs typeface="+mn-cs"/>
        </a:defRPr>
      </a:lvl2pPr>
      <a:lvl3pPr marL="1300125" indent="-325031" algn="l" rtl="0" eaLnBrk="1" latinLnBrk="0" hangingPunct="1">
        <a:spcBef>
          <a:spcPts val="711"/>
        </a:spcBef>
        <a:buClr>
          <a:schemeClr val="accent2"/>
        </a:buClr>
        <a:buSzPct val="75000"/>
        <a:buFont typeface="Wingdings"/>
        <a:buChar char=""/>
        <a:defRPr kumimoji="0" sz="3300" kern="1200">
          <a:solidFill>
            <a:schemeClr val="tx1"/>
          </a:solidFill>
          <a:latin typeface="+mn-lt"/>
          <a:ea typeface="+mn-ea"/>
          <a:cs typeface="+mn-cs"/>
        </a:defRPr>
      </a:lvl3pPr>
      <a:lvl4pPr marL="1950192" indent="-325031" algn="l" rtl="0" eaLnBrk="1" latinLnBrk="0" hangingPunct="1">
        <a:spcBef>
          <a:spcPts val="569"/>
        </a:spcBef>
        <a:buClr>
          <a:schemeClr val="accent3"/>
        </a:buClr>
        <a:buSzPct val="75000"/>
        <a:buFont typeface="Wingdings"/>
        <a:buChar char=""/>
        <a:defRPr kumimoji="0" sz="2800" kern="1200">
          <a:solidFill>
            <a:schemeClr val="tx1"/>
          </a:solidFill>
          <a:latin typeface="+mn-lt"/>
          <a:ea typeface="+mn-ea"/>
          <a:cs typeface="+mn-cs"/>
        </a:defRPr>
      </a:lvl4pPr>
      <a:lvl5pPr marL="2600254" indent="-325031" algn="l" rtl="0" eaLnBrk="1" latinLnBrk="0" hangingPunct="1">
        <a:spcBef>
          <a:spcPts val="569"/>
        </a:spcBef>
        <a:buClr>
          <a:schemeClr val="accent4"/>
        </a:buClr>
        <a:buSzPct val="65000"/>
        <a:buFont typeface="Wingdings"/>
        <a:buChar char=""/>
        <a:defRPr kumimoji="0" sz="2800" kern="1200">
          <a:solidFill>
            <a:schemeClr val="tx1"/>
          </a:solidFill>
          <a:latin typeface="+mn-lt"/>
          <a:ea typeface="+mn-ea"/>
          <a:cs typeface="+mn-cs"/>
        </a:defRPr>
      </a:lvl5pPr>
      <a:lvl6pPr marL="2990291" indent="-325031" algn="l" rtl="0" eaLnBrk="1" latinLnBrk="0" hangingPunct="1">
        <a:spcBef>
          <a:spcPct val="20000"/>
        </a:spcBef>
        <a:buClr>
          <a:schemeClr val="accent1"/>
        </a:buClr>
        <a:buFont typeface="Wingdings"/>
        <a:buChar char="§"/>
        <a:defRPr kumimoji="0" sz="2600" kern="1200" baseline="0">
          <a:solidFill>
            <a:schemeClr val="tx1"/>
          </a:solidFill>
          <a:latin typeface="+mn-lt"/>
          <a:ea typeface="+mn-ea"/>
          <a:cs typeface="+mn-cs"/>
        </a:defRPr>
      </a:lvl6pPr>
      <a:lvl7pPr marL="3380330" indent="-325031" algn="l" rtl="0" eaLnBrk="1" latinLnBrk="0" hangingPunct="1">
        <a:spcBef>
          <a:spcPct val="20000"/>
        </a:spcBef>
        <a:buClr>
          <a:schemeClr val="accent2"/>
        </a:buClr>
        <a:buFont typeface="Wingdings"/>
        <a:buChar char="§"/>
        <a:defRPr kumimoji="0" sz="2600" kern="1200" baseline="0">
          <a:solidFill>
            <a:schemeClr val="tx1"/>
          </a:solidFill>
          <a:latin typeface="+mn-lt"/>
          <a:ea typeface="+mn-ea"/>
          <a:cs typeface="+mn-cs"/>
        </a:defRPr>
      </a:lvl7pPr>
      <a:lvl8pPr marL="3770372" indent="-325031" algn="l" rtl="0" eaLnBrk="1" latinLnBrk="0" hangingPunct="1">
        <a:spcBef>
          <a:spcPct val="20000"/>
        </a:spcBef>
        <a:buClr>
          <a:schemeClr val="accent3"/>
        </a:buClr>
        <a:buFont typeface="Wingdings"/>
        <a:buChar char="§"/>
        <a:defRPr kumimoji="0" sz="2600" kern="1200" baseline="0">
          <a:solidFill>
            <a:schemeClr val="tx1"/>
          </a:solidFill>
          <a:latin typeface="+mn-lt"/>
          <a:ea typeface="+mn-ea"/>
          <a:cs typeface="+mn-cs"/>
        </a:defRPr>
      </a:lvl8pPr>
      <a:lvl9pPr marL="4160406" indent="-325031" algn="l" rtl="0" eaLnBrk="1" latinLnBrk="0" hangingPunct="1">
        <a:spcBef>
          <a:spcPct val="20000"/>
        </a:spcBef>
        <a:buClr>
          <a:schemeClr val="accent4"/>
        </a:buClr>
        <a:buFont typeface="Wingdings"/>
        <a:buChar char="§"/>
        <a:defRPr kumimoji="0" sz="2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062" algn="l" rtl="0" eaLnBrk="1" latinLnBrk="0" hangingPunct="1">
        <a:defRPr kumimoji="0" kern="1200">
          <a:solidFill>
            <a:schemeClr val="tx1"/>
          </a:solidFill>
          <a:latin typeface="+mn-lt"/>
          <a:ea typeface="+mn-ea"/>
          <a:cs typeface="+mn-cs"/>
        </a:defRPr>
      </a:lvl2pPr>
      <a:lvl3pPr marL="1300125" algn="l" rtl="0" eaLnBrk="1" latinLnBrk="0" hangingPunct="1">
        <a:defRPr kumimoji="0" kern="1200">
          <a:solidFill>
            <a:schemeClr val="tx1"/>
          </a:solidFill>
          <a:latin typeface="+mn-lt"/>
          <a:ea typeface="+mn-ea"/>
          <a:cs typeface="+mn-cs"/>
        </a:defRPr>
      </a:lvl3pPr>
      <a:lvl4pPr marL="1950192" algn="l" rtl="0" eaLnBrk="1" latinLnBrk="0" hangingPunct="1">
        <a:defRPr kumimoji="0" kern="1200">
          <a:solidFill>
            <a:schemeClr val="tx1"/>
          </a:solidFill>
          <a:latin typeface="+mn-lt"/>
          <a:ea typeface="+mn-ea"/>
          <a:cs typeface="+mn-cs"/>
        </a:defRPr>
      </a:lvl4pPr>
      <a:lvl5pPr marL="2600254" algn="l" rtl="0" eaLnBrk="1" latinLnBrk="0" hangingPunct="1">
        <a:defRPr kumimoji="0" kern="1200">
          <a:solidFill>
            <a:schemeClr val="tx1"/>
          </a:solidFill>
          <a:latin typeface="+mn-lt"/>
          <a:ea typeface="+mn-ea"/>
          <a:cs typeface="+mn-cs"/>
        </a:defRPr>
      </a:lvl5pPr>
      <a:lvl6pPr marL="3250317" algn="l" rtl="0" eaLnBrk="1" latinLnBrk="0" hangingPunct="1">
        <a:defRPr kumimoji="0" kern="1200">
          <a:solidFill>
            <a:schemeClr val="tx1"/>
          </a:solidFill>
          <a:latin typeface="+mn-lt"/>
          <a:ea typeface="+mn-ea"/>
          <a:cs typeface="+mn-cs"/>
        </a:defRPr>
      </a:lvl6pPr>
      <a:lvl7pPr marL="3900384" algn="l" rtl="0" eaLnBrk="1" latinLnBrk="0" hangingPunct="1">
        <a:defRPr kumimoji="0" kern="1200">
          <a:solidFill>
            <a:schemeClr val="tx1"/>
          </a:solidFill>
          <a:latin typeface="+mn-lt"/>
          <a:ea typeface="+mn-ea"/>
          <a:cs typeface="+mn-cs"/>
        </a:defRPr>
      </a:lvl7pPr>
      <a:lvl8pPr marL="4550443" algn="l" rtl="0" eaLnBrk="1" latinLnBrk="0" hangingPunct="1">
        <a:defRPr kumimoji="0" kern="1200">
          <a:solidFill>
            <a:schemeClr val="tx1"/>
          </a:solidFill>
          <a:latin typeface="+mn-lt"/>
          <a:ea typeface="+mn-ea"/>
          <a:cs typeface="+mn-cs"/>
        </a:defRPr>
      </a:lvl8pPr>
      <a:lvl9pPr marL="5200509"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66986" y="325120"/>
            <a:ext cx="11595947" cy="1408853"/>
          </a:xfrm>
          <a:prstGeom prst="rect">
            <a:avLst/>
          </a:prstGeom>
        </p:spPr>
        <p:txBody>
          <a:bodyPr vert="horz" lIns="130012" tIns="65007" rIns="130012" bIns="65007"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71321" y="2275840"/>
            <a:ext cx="11595947" cy="6437376"/>
          </a:xfrm>
          <a:prstGeom prst="rect">
            <a:avLst/>
          </a:prstGeom>
        </p:spPr>
        <p:txBody>
          <a:bodyPr vert="horz" lIns="130012" tIns="65007" rIns="130012" bIns="65007">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669868" y="8886621"/>
            <a:ext cx="3793067" cy="519289"/>
          </a:xfrm>
          <a:prstGeom prst="rect">
            <a:avLst/>
          </a:prstGeom>
        </p:spPr>
        <p:txBody>
          <a:bodyPr vert="horz" lIns="130012" tIns="65007" rIns="130012" bIns="65007" anchor="ctr" anchorCtr="0"/>
          <a:lstStyle>
            <a:lvl1pPr algn="l" eaLnBrk="1" latinLnBrk="0" hangingPunct="1">
              <a:defRPr kumimoji="0" sz="2000">
                <a:solidFill>
                  <a:schemeClr val="tx2"/>
                </a:solidFill>
              </a:defRPr>
            </a:lvl1pPr>
          </a:lstStyle>
          <a:p>
            <a:pPr defTabSz="584051"/>
            <a:fld id="{0EDDA7AE-241D-4271-8CAB-EC643F94AD0D}" type="datetime1">
              <a:rPr lang="en-US" smtClean="0">
                <a:solidFill>
                  <a:srgbClr val="DBF5F9"/>
                </a:solidFill>
              </a:rPr>
              <a:pPr defTabSz="584051"/>
              <a:t>5/8/2013</a:t>
            </a:fld>
            <a:endParaRPr lang="en-US" dirty="0">
              <a:solidFill>
                <a:srgbClr val="DBF5F9"/>
              </a:solidFill>
            </a:endParaRPr>
          </a:p>
        </p:txBody>
      </p:sp>
      <p:sp>
        <p:nvSpPr>
          <p:cNvPr id="3" name="Footer Placeholder 2"/>
          <p:cNvSpPr>
            <a:spLocks noGrp="1"/>
          </p:cNvSpPr>
          <p:nvPr>
            <p:ph type="ftr" sz="quarter" idx="3"/>
          </p:nvPr>
        </p:nvSpPr>
        <p:spPr>
          <a:xfrm>
            <a:off x="866994" y="8886345"/>
            <a:ext cx="7709985" cy="519289"/>
          </a:xfrm>
          <a:prstGeom prst="rect">
            <a:avLst/>
          </a:prstGeom>
        </p:spPr>
        <p:txBody>
          <a:bodyPr vert="horz" lIns="130012" tIns="65007" rIns="130012" bIns="65007" anchor="ctr"/>
          <a:lstStyle>
            <a:lvl1pPr algn="r" eaLnBrk="1" latinLnBrk="0" hangingPunct="1">
              <a:defRPr kumimoji="0" sz="2000">
                <a:solidFill>
                  <a:schemeClr val="tx2"/>
                </a:solidFill>
              </a:defRPr>
            </a:lvl1pPr>
          </a:lstStyle>
          <a:p>
            <a:pPr defTabSz="584051"/>
            <a:r>
              <a:rPr lang="en-US" smtClean="0">
                <a:solidFill>
                  <a:srgbClr val="DBF5F9"/>
                </a:solidFill>
              </a:rPr>
              <a:t>Information and slide part of Dr. Allison Sampson's Trauma Presentation</a:t>
            </a:r>
            <a:endParaRPr lang="en-US" dirty="0">
              <a:solidFill>
                <a:srgbClr val="DBF5F9"/>
              </a:solidFill>
            </a:endParaRPr>
          </a:p>
        </p:txBody>
      </p:sp>
      <p:sp>
        <p:nvSpPr>
          <p:cNvPr id="7" name="Rectangle 6"/>
          <p:cNvSpPr/>
          <p:nvPr/>
        </p:nvSpPr>
        <p:spPr bwMode="white">
          <a:xfrm>
            <a:off x="0" y="1755648"/>
            <a:ext cx="13004800" cy="4551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8" name="Rectangle 7"/>
          <p:cNvSpPr/>
          <p:nvPr/>
        </p:nvSpPr>
        <p:spPr>
          <a:xfrm>
            <a:off x="0" y="1820672"/>
            <a:ext cx="758613" cy="32512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9" name="Rectangle 8"/>
          <p:cNvSpPr/>
          <p:nvPr/>
        </p:nvSpPr>
        <p:spPr>
          <a:xfrm>
            <a:off x="839893" y="1820672"/>
            <a:ext cx="12164907" cy="32512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30012" tIns="65007" rIns="130012" bIns="65007" anchor="ctr"/>
          <a:lstStyle/>
          <a:p>
            <a:pPr defTabSz="584051" hangingPunct="1"/>
            <a:endParaRPr lang="en-US">
              <a:solidFill>
                <a:prstClr val="white"/>
              </a:solidFill>
            </a:endParaRPr>
          </a:p>
        </p:txBody>
      </p:sp>
      <p:sp>
        <p:nvSpPr>
          <p:cNvPr id="23" name="Slide Number Placeholder 22"/>
          <p:cNvSpPr>
            <a:spLocks noGrp="1"/>
          </p:cNvSpPr>
          <p:nvPr>
            <p:ph type="sldNum" sz="quarter" idx="4"/>
          </p:nvPr>
        </p:nvSpPr>
        <p:spPr>
          <a:xfrm>
            <a:off x="0" y="1809384"/>
            <a:ext cx="758613" cy="347699"/>
          </a:xfrm>
          <a:prstGeom prst="rect">
            <a:avLst/>
          </a:prstGeom>
        </p:spPr>
        <p:txBody>
          <a:bodyPr vert="horz" lIns="130012" tIns="65007" rIns="130012" bIns="65007" anchor="ctr" anchorCtr="0">
            <a:normAutofit/>
          </a:bodyPr>
          <a:lstStyle>
            <a:lvl1pPr algn="ctr" eaLnBrk="1" latinLnBrk="0" hangingPunct="1">
              <a:defRPr kumimoji="0" sz="2000" b="1">
                <a:solidFill>
                  <a:srgbClr val="FFFFFF"/>
                </a:solidFill>
              </a:defRPr>
            </a:lvl1pPr>
          </a:lstStyle>
          <a:p>
            <a:pPr defTabSz="584051"/>
            <a:fld id="{F0C94032-CD4C-4C25-B0C2-CEC720522D92}" type="slidenum">
              <a:rPr lang="en-US" smtClean="0"/>
              <a:pPr defTabSz="584051"/>
              <a:t>‹#›</a:t>
            </a:fld>
            <a:endParaRPr lang="en-US" dirty="0"/>
          </a:p>
        </p:txBody>
      </p:sp>
    </p:spTree>
    <p:extLst>
      <p:ext uri="{BB962C8B-B14F-4D97-AF65-F5344CB8AC3E}">
        <p14:creationId xmlns:p14="http://schemas.microsoft.com/office/powerpoint/2010/main" val="266706902"/>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dt="0"/>
  <p:txStyles>
    <p:titleStyle>
      <a:lvl1pPr algn="l" rtl="0" eaLnBrk="1" latinLnBrk="0" hangingPunct="1">
        <a:spcBef>
          <a:spcPct val="0"/>
        </a:spcBef>
        <a:buNone/>
        <a:defRPr kumimoji="0" sz="6300" kern="1200">
          <a:solidFill>
            <a:schemeClr val="tx2"/>
          </a:solidFill>
          <a:latin typeface="+mj-lt"/>
          <a:ea typeface="+mj-ea"/>
          <a:cs typeface="+mj-cs"/>
        </a:defRPr>
      </a:lvl1pPr>
    </p:titleStyle>
    <p:bodyStyle>
      <a:lvl1pPr marL="455044" indent="-455044" algn="l" rtl="0" eaLnBrk="1" latinLnBrk="0" hangingPunct="1">
        <a:spcBef>
          <a:spcPts val="996"/>
        </a:spcBef>
        <a:buClr>
          <a:schemeClr val="accent2"/>
        </a:buClr>
        <a:buSzPct val="60000"/>
        <a:buFont typeface="Wingdings"/>
        <a:buChar char=""/>
        <a:defRPr kumimoji="0" sz="4100" kern="1200">
          <a:solidFill>
            <a:schemeClr val="tx1"/>
          </a:solidFill>
          <a:latin typeface="+mn-lt"/>
          <a:ea typeface="+mn-ea"/>
          <a:cs typeface="+mn-cs"/>
        </a:defRPr>
      </a:lvl1pPr>
      <a:lvl2pPr marL="910087" indent="-390038" algn="l" rtl="0" eaLnBrk="1" latinLnBrk="0" hangingPunct="1">
        <a:spcBef>
          <a:spcPts val="782"/>
        </a:spcBef>
        <a:buClr>
          <a:schemeClr val="accent1"/>
        </a:buClr>
        <a:buSzPct val="70000"/>
        <a:buFont typeface="Wingdings 2"/>
        <a:buChar char=""/>
        <a:defRPr kumimoji="0" sz="3700" kern="1200">
          <a:solidFill>
            <a:schemeClr val="tx1"/>
          </a:solidFill>
          <a:latin typeface="+mn-lt"/>
          <a:ea typeface="+mn-ea"/>
          <a:cs typeface="+mn-cs"/>
        </a:defRPr>
      </a:lvl2pPr>
      <a:lvl3pPr marL="1300125" indent="-325031" algn="l" rtl="0" eaLnBrk="1" latinLnBrk="0" hangingPunct="1">
        <a:spcBef>
          <a:spcPts val="711"/>
        </a:spcBef>
        <a:buClr>
          <a:schemeClr val="accent2"/>
        </a:buClr>
        <a:buSzPct val="75000"/>
        <a:buFont typeface="Wingdings"/>
        <a:buChar char=""/>
        <a:defRPr kumimoji="0" sz="3300" kern="1200">
          <a:solidFill>
            <a:schemeClr val="tx1"/>
          </a:solidFill>
          <a:latin typeface="+mn-lt"/>
          <a:ea typeface="+mn-ea"/>
          <a:cs typeface="+mn-cs"/>
        </a:defRPr>
      </a:lvl3pPr>
      <a:lvl4pPr marL="1950192" indent="-325031" algn="l" rtl="0" eaLnBrk="1" latinLnBrk="0" hangingPunct="1">
        <a:spcBef>
          <a:spcPts val="569"/>
        </a:spcBef>
        <a:buClr>
          <a:schemeClr val="accent3"/>
        </a:buClr>
        <a:buSzPct val="75000"/>
        <a:buFont typeface="Wingdings"/>
        <a:buChar char=""/>
        <a:defRPr kumimoji="0" sz="2800" kern="1200">
          <a:solidFill>
            <a:schemeClr val="tx1"/>
          </a:solidFill>
          <a:latin typeface="+mn-lt"/>
          <a:ea typeface="+mn-ea"/>
          <a:cs typeface="+mn-cs"/>
        </a:defRPr>
      </a:lvl4pPr>
      <a:lvl5pPr marL="2600254" indent="-325031" algn="l" rtl="0" eaLnBrk="1" latinLnBrk="0" hangingPunct="1">
        <a:spcBef>
          <a:spcPts val="569"/>
        </a:spcBef>
        <a:buClr>
          <a:schemeClr val="accent4"/>
        </a:buClr>
        <a:buSzPct val="65000"/>
        <a:buFont typeface="Wingdings"/>
        <a:buChar char=""/>
        <a:defRPr kumimoji="0" sz="2800" kern="1200">
          <a:solidFill>
            <a:schemeClr val="tx1"/>
          </a:solidFill>
          <a:latin typeface="+mn-lt"/>
          <a:ea typeface="+mn-ea"/>
          <a:cs typeface="+mn-cs"/>
        </a:defRPr>
      </a:lvl5pPr>
      <a:lvl6pPr marL="2990291" indent="-325031" algn="l" rtl="0" eaLnBrk="1" latinLnBrk="0" hangingPunct="1">
        <a:spcBef>
          <a:spcPct val="20000"/>
        </a:spcBef>
        <a:buClr>
          <a:schemeClr val="accent1"/>
        </a:buClr>
        <a:buFont typeface="Wingdings"/>
        <a:buChar char="§"/>
        <a:defRPr kumimoji="0" sz="2600" kern="1200" baseline="0">
          <a:solidFill>
            <a:schemeClr val="tx1"/>
          </a:solidFill>
          <a:latin typeface="+mn-lt"/>
          <a:ea typeface="+mn-ea"/>
          <a:cs typeface="+mn-cs"/>
        </a:defRPr>
      </a:lvl6pPr>
      <a:lvl7pPr marL="3380330" indent="-325031" algn="l" rtl="0" eaLnBrk="1" latinLnBrk="0" hangingPunct="1">
        <a:spcBef>
          <a:spcPct val="20000"/>
        </a:spcBef>
        <a:buClr>
          <a:schemeClr val="accent2"/>
        </a:buClr>
        <a:buFont typeface="Wingdings"/>
        <a:buChar char="§"/>
        <a:defRPr kumimoji="0" sz="2600" kern="1200" baseline="0">
          <a:solidFill>
            <a:schemeClr val="tx1"/>
          </a:solidFill>
          <a:latin typeface="+mn-lt"/>
          <a:ea typeface="+mn-ea"/>
          <a:cs typeface="+mn-cs"/>
        </a:defRPr>
      </a:lvl7pPr>
      <a:lvl8pPr marL="3770372" indent="-325031" algn="l" rtl="0" eaLnBrk="1" latinLnBrk="0" hangingPunct="1">
        <a:spcBef>
          <a:spcPct val="20000"/>
        </a:spcBef>
        <a:buClr>
          <a:schemeClr val="accent3"/>
        </a:buClr>
        <a:buFont typeface="Wingdings"/>
        <a:buChar char="§"/>
        <a:defRPr kumimoji="0" sz="2600" kern="1200" baseline="0">
          <a:solidFill>
            <a:schemeClr val="tx1"/>
          </a:solidFill>
          <a:latin typeface="+mn-lt"/>
          <a:ea typeface="+mn-ea"/>
          <a:cs typeface="+mn-cs"/>
        </a:defRPr>
      </a:lvl8pPr>
      <a:lvl9pPr marL="4160406" indent="-325031" algn="l" rtl="0" eaLnBrk="1" latinLnBrk="0" hangingPunct="1">
        <a:spcBef>
          <a:spcPct val="20000"/>
        </a:spcBef>
        <a:buClr>
          <a:schemeClr val="accent4"/>
        </a:buClr>
        <a:buFont typeface="Wingdings"/>
        <a:buChar char="§"/>
        <a:defRPr kumimoji="0" sz="2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062" algn="l" rtl="0" eaLnBrk="1" latinLnBrk="0" hangingPunct="1">
        <a:defRPr kumimoji="0" kern="1200">
          <a:solidFill>
            <a:schemeClr val="tx1"/>
          </a:solidFill>
          <a:latin typeface="+mn-lt"/>
          <a:ea typeface="+mn-ea"/>
          <a:cs typeface="+mn-cs"/>
        </a:defRPr>
      </a:lvl2pPr>
      <a:lvl3pPr marL="1300125" algn="l" rtl="0" eaLnBrk="1" latinLnBrk="0" hangingPunct="1">
        <a:defRPr kumimoji="0" kern="1200">
          <a:solidFill>
            <a:schemeClr val="tx1"/>
          </a:solidFill>
          <a:latin typeface="+mn-lt"/>
          <a:ea typeface="+mn-ea"/>
          <a:cs typeface="+mn-cs"/>
        </a:defRPr>
      </a:lvl3pPr>
      <a:lvl4pPr marL="1950192" algn="l" rtl="0" eaLnBrk="1" latinLnBrk="0" hangingPunct="1">
        <a:defRPr kumimoji="0" kern="1200">
          <a:solidFill>
            <a:schemeClr val="tx1"/>
          </a:solidFill>
          <a:latin typeface="+mn-lt"/>
          <a:ea typeface="+mn-ea"/>
          <a:cs typeface="+mn-cs"/>
        </a:defRPr>
      </a:lvl4pPr>
      <a:lvl5pPr marL="2600254" algn="l" rtl="0" eaLnBrk="1" latinLnBrk="0" hangingPunct="1">
        <a:defRPr kumimoji="0" kern="1200">
          <a:solidFill>
            <a:schemeClr val="tx1"/>
          </a:solidFill>
          <a:latin typeface="+mn-lt"/>
          <a:ea typeface="+mn-ea"/>
          <a:cs typeface="+mn-cs"/>
        </a:defRPr>
      </a:lvl5pPr>
      <a:lvl6pPr marL="3250317" algn="l" rtl="0" eaLnBrk="1" latinLnBrk="0" hangingPunct="1">
        <a:defRPr kumimoji="0" kern="1200">
          <a:solidFill>
            <a:schemeClr val="tx1"/>
          </a:solidFill>
          <a:latin typeface="+mn-lt"/>
          <a:ea typeface="+mn-ea"/>
          <a:cs typeface="+mn-cs"/>
        </a:defRPr>
      </a:lvl6pPr>
      <a:lvl7pPr marL="3900384" algn="l" rtl="0" eaLnBrk="1" latinLnBrk="0" hangingPunct="1">
        <a:defRPr kumimoji="0" kern="1200">
          <a:solidFill>
            <a:schemeClr val="tx1"/>
          </a:solidFill>
          <a:latin typeface="+mn-lt"/>
          <a:ea typeface="+mn-ea"/>
          <a:cs typeface="+mn-cs"/>
        </a:defRPr>
      </a:lvl7pPr>
      <a:lvl8pPr marL="4550443" algn="l" rtl="0" eaLnBrk="1" latinLnBrk="0" hangingPunct="1">
        <a:defRPr kumimoji="0" kern="1200">
          <a:solidFill>
            <a:schemeClr val="tx1"/>
          </a:solidFill>
          <a:latin typeface="+mn-lt"/>
          <a:ea typeface="+mn-ea"/>
          <a:cs typeface="+mn-cs"/>
        </a:defRPr>
      </a:lvl8pPr>
      <a:lvl9pPr marL="5200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hyperlink" Target="../ACE/ACE%20Class%20(shortened%20Nat%20Council).pdf"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2" Type="http://schemas.openxmlformats.org/officeDocument/2006/relationships/hyperlink" Target="mailto:mullenp@chesterfield.gov"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www.taptraining.net/"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www.ncbi.nlm.nih.gov/books/n/tip36/A64337/#A64373"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ncjrs.gov/pdffiles1/nij/194972.pdf"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hyperlink" Target="../Trauma%20Classes/Orginial%20Attachment%20and%20Brain%20Course/TIC%20ASSESSMENT.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astho.org/pubs/Childmaltreatmentfactsheet4-05.pdf" TargetMode="External"/><Relationship Id="rId3" Type="http://schemas.openxmlformats.org/officeDocument/2006/relationships/image" Target="../media/image4.jpeg"/><Relationship Id="rId7" Type="http://schemas.openxmlformats.org/officeDocument/2006/relationships/hyperlink" Target="http://www.casey.org/NR/rdonlyres/CEFBB1B6-7ED1-440D-925A-E5BAF602294D/302/casey_alumni_studies_report.pdf"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Conplex%20Trauma%20(Adult%20Workshop)/Handouts/9%20TIC%20Treatment%20Plan%20Development%201.docx" TargetMode="External"/><Relationship Id="rId2" Type="http://schemas.openxmlformats.org/officeDocument/2006/relationships/hyperlink" Target="../Conplex%20Trauma%20(Adult%20Workshop)/Handouts/8%20Safety%20assessment.docx"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hyperlink" Target="../Conplex%20Trauma%20(Adult%20Workshop)/Handouts/10%20Skill%20Building.docx"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www.multiplyingconnections.org/become-trauma-informed/cappd-cards" TargetMode="External"/><Relationship Id="rId2" Type="http://schemas.openxmlformats.org/officeDocument/2006/relationships/hyperlink" Target="http://www.multiplyingconnections.org/become-trauma-informed/techniques-cappd" TargetMode="External"/><Relationship Id="rId1" Type="http://schemas.openxmlformats.org/officeDocument/2006/relationships/slideLayout" Target="../slideLayouts/slideLayout55.xml"/></Relationships>
</file>

<file path=ppt/slides/_rels/slide145.xml.rels><?xml version="1.0" encoding="UTF-8" standalone="yes"?>
<Relationships xmlns="http://schemas.openxmlformats.org/package/2006/relationships"><Relationship Id="rId8" Type="http://schemas.openxmlformats.org/officeDocument/2006/relationships/hyperlink" Target="http://www.multiplyingconnections.org/become-trauma-informed/model-open-discussion" TargetMode="External"/><Relationship Id="rId3" Type="http://schemas.openxmlformats.org/officeDocument/2006/relationships/hyperlink" Target="http://www.multiplyingconnections.org/become-trauma-informed/provide-choice-and-control" TargetMode="External"/><Relationship Id="rId7" Type="http://schemas.openxmlformats.org/officeDocument/2006/relationships/hyperlink" Target="http://www.multiplyingconnections.org/become-trauma-informed/get-down-eye-level" TargetMode="External"/><Relationship Id="rId2" Type="http://schemas.openxmlformats.org/officeDocument/2006/relationships/hyperlink" Target="http://www.multiplyingconnections.org/become-trauma-informed/create-safety" TargetMode="External"/><Relationship Id="rId1" Type="http://schemas.openxmlformats.org/officeDocument/2006/relationships/slideLayout" Target="../slideLayouts/slideLayout55.xml"/><Relationship Id="rId6" Type="http://schemas.openxmlformats.org/officeDocument/2006/relationships/hyperlink" Target="http://www.multiplyingconnections.org/become-trauma-informed/provide-stability" TargetMode="External"/><Relationship Id="rId5" Type="http://schemas.openxmlformats.org/officeDocument/2006/relationships/hyperlink" Target="http://www.multiplyingconnections.org/become-trauma-informed/be-nurturing" TargetMode="External"/><Relationship Id="rId4" Type="http://schemas.openxmlformats.org/officeDocument/2006/relationships/hyperlink" Target="http://www.multiplyingconnections.org/become-trauma-informed/communicate-respect" TargetMode="External"/><Relationship Id="rId9" Type="http://schemas.openxmlformats.org/officeDocument/2006/relationships/hyperlink" Target="http://www.multiplyingconnections.org/become-trauma-informed/discipline-strategies" TargetMode="External"/></Relationships>
</file>

<file path=ppt/slides/_rels/slide146.xml.rels><?xml version="1.0" encoding="UTF-8" standalone="yes"?>
<Relationships xmlns="http://schemas.openxmlformats.org/package/2006/relationships"><Relationship Id="rId8" Type="http://schemas.openxmlformats.org/officeDocument/2006/relationships/hyperlink" Target="http://www.multiplyingconnections.org/become-trauma-informed/playing-outside" TargetMode="External"/><Relationship Id="rId13" Type="http://schemas.openxmlformats.org/officeDocument/2006/relationships/hyperlink" Target="http://www.multiplyingconnections.org/become-trauma-informed/treasure-hunt" TargetMode="External"/><Relationship Id="rId18" Type="http://schemas.openxmlformats.org/officeDocument/2006/relationships/hyperlink" Target="http://www.multiplyingconnections.org/become-trauma-informed/dramatic-play" TargetMode="External"/><Relationship Id="rId3" Type="http://schemas.openxmlformats.org/officeDocument/2006/relationships/hyperlink" Target="http://www.multiplyingconnections.org/become-trauma-informed/read-stories" TargetMode="External"/><Relationship Id="rId7" Type="http://schemas.openxmlformats.org/officeDocument/2006/relationships/hyperlink" Target="http://www.multiplyingconnections.org/become-trauma-informed/creative-activities" TargetMode="External"/><Relationship Id="rId12" Type="http://schemas.openxmlformats.org/officeDocument/2006/relationships/hyperlink" Target="http://www.multiplyingconnections.org/become-trauma-informed/grounding-exercise" TargetMode="External"/><Relationship Id="rId17" Type="http://schemas.openxmlformats.org/officeDocument/2006/relationships/hyperlink" Target="http://www.multiplyingconnections.org/become-trauma-informed/emotional-matching" TargetMode="External"/><Relationship Id="rId2" Type="http://schemas.openxmlformats.org/officeDocument/2006/relationships/hyperlink" Target="http://www.multiplyingconnections.org/become-trauma-informed/make-safety-plan" TargetMode="External"/><Relationship Id="rId16" Type="http://schemas.openxmlformats.org/officeDocument/2006/relationships/hyperlink" Target="http://www.multiplyingconnections.org/become-trauma-informed/simon-says" TargetMode="External"/><Relationship Id="rId1" Type="http://schemas.openxmlformats.org/officeDocument/2006/relationships/slideLayout" Target="../slideLayouts/slideLayout55.xml"/><Relationship Id="rId6" Type="http://schemas.openxmlformats.org/officeDocument/2006/relationships/hyperlink" Target="http://www.multiplyingconnections.org/become-trauma-informed/positive-imagery" TargetMode="External"/><Relationship Id="rId11" Type="http://schemas.openxmlformats.org/officeDocument/2006/relationships/hyperlink" Target="http://www.multiplyingconnections.org/become-trauma-informed/teaching-attunement" TargetMode="External"/><Relationship Id="rId5" Type="http://schemas.openxmlformats.org/officeDocument/2006/relationships/hyperlink" Target="http://www.multiplyingconnections.org/become-trauma-informed/muscle-relaxation" TargetMode="External"/><Relationship Id="rId15" Type="http://schemas.openxmlformats.org/officeDocument/2006/relationships/hyperlink" Target="http://www.multiplyingconnections.org/become-trauma-informed/interactive-story-telling" TargetMode="External"/><Relationship Id="rId10" Type="http://schemas.openxmlformats.org/officeDocument/2006/relationships/hyperlink" Target="http://www.multiplyingconnections.org/become-trauma-informed/today-i-feel%E2%80%A6" TargetMode="External"/><Relationship Id="rId4" Type="http://schemas.openxmlformats.org/officeDocument/2006/relationships/hyperlink" Target="http://www.multiplyingconnections.org/become-trauma-informed/breathing-retraining" TargetMode="External"/><Relationship Id="rId9" Type="http://schemas.openxmlformats.org/officeDocument/2006/relationships/hyperlink" Target="http://www.multiplyingconnections.org/become-trauma-informed/free-play" TargetMode="External"/><Relationship Id="rId14" Type="http://schemas.openxmlformats.org/officeDocument/2006/relationships/hyperlink" Target="http://www.multiplyingconnections.org/become-trauma-informed/i-spy"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cimh.org/downloads/Fostercaremanual.pdf"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www.childtrauma.com/pc.html"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8.xml.rels><?xml version="1.0" encoding="UTF-8" standalone="yes"?>
<Relationships xmlns="http://schemas.openxmlformats.org/package/2006/relationships"><Relationship Id="rId3" Type="http://schemas.openxmlformats.org/officeDocument/2006/relationships/hyperlink" Target="http://cust-cf.apa.org/ptgi/" TargetMode="External"/><Relationship Id="rId2" Type="http://schemas.openxmlformats.org/officeDocument/2006/relationships/hyperlink" Target="Attachment%20Course/Materials%20to%20be%20Shown/PTGI%20measure%20items.doc" TargetMode="External"/><Relationship Id="rId1" Type="http://schemas.openxmlformats.org/officeDocument/2006/relationships/slideLayout" Target="../slideLayouts/slideLayout4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hyperlink" Target="http://www.nxtbook.com/nxtbooks/casey/alumnistudi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hyperlink" Target="http://www.resourcesforresolvingviolence.com/philosophy.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resourcesforresolvingviolence.com/TOP_SHmanual.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andouts/Trauma%20Outcome%20Process%20(Schladal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http://learn.nctsn.org/index.ph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cust-cf.apa.org/ptgi/" TargetMode="External"/><Relationship Id="rId2" Type="http://schemas.openxmlformats.org/officeDocument/2006/relationships/hyperlink" Target="Attachment%20Course/Materials%20to%20be%20Shown/PTGI%20measure%20items.doc"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www.childwelfare.gov/pubs/issue_briefs/brain_development/effects.cf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5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54.xml.rels><?xml version="1.0" encoding="UTF-8" standalone="yes"?>
<Relationships xmlns="http://schemas.openxmlformats.org/package/2006/relationships"><Relationship Id="rId2" Type="http://schemas.openxmlformats.org/officeDocument/2006/relationships/hyperlink" Target="Handouts/Chesterfield%20Presentation/Vunerability%20Mountain%202.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Overview%20of%20Trauma%20Class/Stafford%20Presentation/Experiential%20Excercise.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DJJ%20Trauma%20Informed%20Training/Trish%20Materials/Second%20Trauma%20Body%20Drawing.JPG"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nctsn.org/resources/topics/juvenile-justice-system" TargetMode="External"/><Relationship Id="rId2" Type="http://schemas.openxmlformats.org/officeDocument/2006/relationships/hyperlink" Target="http://www.safestartcenter.org/resources/toolkit-court-involved-youth-exposure-violence.php"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www.abanet.org/crimjust/juvius/Adolescence.pdf"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jjr.georgetown.edu/pdfs/msy/AddressingtheNeedsofMultiSystemYouth.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2%20Trauma%20Infographic.pdf"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adderss%20cross%20over%20youth/Pathways%20Leading.pdf"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2%20Trauma%20Infographic.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cdc.gov/ace/index.htm" TargetMode="External"/></Relationships>
</file>

<file path=ppt/slides/_rels/slide99.xml.rels><?xml version="1.0" encoding="UTF-8" standalone="yes"?>
<Relationships xmlns="http://schemas.openxmlformats.org/package/2006/relationships"><Relationship Id="rId2" Type="http://schemas.openxmlformats.org/officeDocument/2006/relationships/hyperlink" Target="../ACE/Short%20ACE%20measur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9800" y="5743787"/>
            <a:ext cx="11631507" cy="2600960"/>
          </a:xfrm>
        </p:spPr>
        <p:txBody>
          <a:bodyPr>
            <a:normAutofit fontScale="90000"/>
          </a:bodyPr>
          <a:lstStyle/>
          <a:p>
            <a:r>
              <a:rPr lang="en-US" dirty="0" smtClean="0"/>
              <a:t>Trauma past, </a:t>
            </a:r>
            <a:br>
              <a:rPr lang="en-US" dirty="0" smtClean="0"/>
            </a:br>
            <a:r>
              <a:rPr lang="en-US" dirty="0" smtClean="0"/>
              <a:t>Trauma Present</a:t>
            </a:r>
            <a:br>
              <a:rPr lang="en-US" dirty="0" smtClean="0"/>
            </a:br>
            <a:r>
              <a:rPr lang="en-US" dirty="0" smtClean="0"/>
              <a:t/>
            </a:r>
            <a:br>
              <a:rPr lang="en-US" dirty="0" smtClean="0"/>
            </a:br>
            <a:r>
              <a:rPr lang="en-US" dirty="0" smtClean="0"/>
              <a:t>What is Trauma Informed Phase Oriented Treatment ? </a:t>
            </a:r>
            <a:r>
              <a:rPr lang="en-US" sz="3100" dirty="0" smtClean="0"/>
              <a:t/>
            </a:r>
            <a:br>
              <a:rPr lang="en-US" sz="3100" dirty="0" smtClean="0"/>
            </a:br>
            <a:endParaRPr lang="en-US" sz="3100" dirty="0"/>
          </a:p>
        </p:txBody>
      </p:sp>
      <p:sp>
        <p:nvSpPr>
          <p:cNvPr id="3" name="Subtitle 2"/>
          <p:cNvSpPr>
            <a:spLocks noGrp="1"/>
          </p:cNvSpPr>
          <p:nvPr>
            <p:ph type="subTitle" idx="1"/>
          </p:nvPr>
        </p:nvSpPr>
        <p:spPr>
          <a:xfrm>
            <a:off x="3378200" y="8604497"/>
            <a:ext cx="9518227" cy="975360"/>
          </a:xfrm>
        </p:spPr>
        <p:txBody>
          <a:bodyPr>
            <a:normAutofit/>
          </a:bodyPr>
          <a:lstStyle/>
          <a:p>
            <a:r>
              <a:rPr lang="en-US" sz="3200" dirty="0" smtClean="0"/>
              <a:t>Allison Sampson, PhD, LCSW, LICSW, CSOTP  </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dirty="0" smtClean="0"/>
              <a:t>“Henry” and Some Data </a:t>
            </a:r>
            <a:endParaRPr lang="en-US" dirty="0"/>
          </a:p>
        </p:txBody>
      </p:sp>
      <p:sp>
        <p:nvSpPr>
          <p:cNvPr id="4" name="Title 3"/>
          <p:cNvSpPr>
            <a:spLocks noGrp="1"/>
          </p:cNvSpPr>
          <p:nvPr>
            <p:ph type="title"/>
          </p:nvPr>
        </p:nvSpPr>
        <p:spPr/>
        <p:txBody>
          <a:bodyPr>
            <a:normAutofit/>
          </a:bodyPr>
          <a:lstStyle/>
          <a:p>
            <a:r>
              <a:rPr lang="en-US" sz="4800" dirty="0" smtClean="0"/>
              <a:t>Relevance of Trauma to Child Welfare</a:t>
            </a:r>
            <a:endParaRPr lang="en-US" sz="4800" dirty="0"/>
          </a:p>
        </p:txBody>
      </p:sp>
      <p:sp>
        <p:nvSpPr>
          <p:cNvPr id="2" name="Footer Placeholder 1"/>
          <p:cNvSpPr>
            <a:spLocks noGrp="1"/>
          </p:cNvSpPr>
          <p:nvPr>
            <p:ph type="ftr" sz="quarter" idx="12"/>
          </p:nvPr>
        </p:nvSpPr>
        <p:spPr>
          <a:xfrm>
            <a:off x="866987" y="8886338"/>
            <a:ext cx="102074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r>
              <a:rPr lang="en-US" dirty="0"/>
              <a:t>	</a:t>
            </a:r>
            <a:r>
              <a:rPr lang="en-US" dirty="0" smtClean="0">
                <a:hlinkClick r:id="rId2" action="ppaction://hlinkfile"/>
              </a:rPr>
              <a:t>ACE Data</a:t>
            </a:r>
            <a:endParaRPr lang="en-US" dirty="0"/>
          </a:p>
        </p:txBody>
      </p:sp>
      <p:sp>
        <p:nvSpPr>
          <p:cNvPr id="4" name="Footer Placeholder 3"/>
          <p:cNvSpPr>
            <a:spLocks noGrp="1"/>
          </p:cNvSpPr>
          <p:nvPr>
            <p:ph type="ftr" sz="quarter" idx="11"/>
          </p:nvPr>
        </p:nvSpPr>
        <p:spPr>
          <a:xfrm>
            <a:off x="866987" y="8886338"/>
            <a:ext cx="92168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1704819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700" dirty="0"/>
              <a:t>Importance of Knowing Your “Hand”</a:t>
            </a:r>
          </a:p>
        </p:txBody>
      </p:sp>
      <p:sp>
        <p:nvSpPr>
          <p:cNvPr id="3" name="Content Placeholder 2"/>
          <p:cNvSpPr>
            <a:spLocks noGrp="1"/>
          </p:cNvSpPr>
          <p:nvPr>
            <p:ph sz="quarter" idx="1"/>
          </p:nvPr>
        </p:nvSpPr>
        <p:spPr/>
        <p:txBody>
          <a:bodyPr>
            <a:normAutofit fontScale="85000" lnSpcReduction="20000"/>
          </a:bodyPr>
          <a:lstStyle/>
          <a:p>
            <a:r>
              <a:rPr lang="en-US" dirty="0" smtClean="0"/>
              <a:t>Importance of knowing what you bring into the “room” with your client</a:t>
            </a:r>
          </a:p>
          <a:p>
            <a:endParaRPr lang="en-US" dirty="0" smtClean="0"/>
          </a:p>
          <a:p>
            <a:r>
              <a:rPr lang="en-US" dirty="0" smtClean="0"/>
              <a:t>Awareness of your own triggers and trauma echoes</a:t>
            </a:r>
          </a:p>
          <a:p>
            <a:endParaRPr lang="en-US" dirty="0" smtClean="0"/>
          </a:p>
          <a:p>
            <a:r>
              <a:rPr lang="en-US" dirty="0" smtClean="0"/>
              <a:t>Self-Care … awareness of your risk factors in key areas of physical and mental health </a:t>
            </a:r>
          </a:p>
          <a:p>
            <a:endParaRPr lang="en-US" dirty="0" smtClean="0"/>
          </a:p>
          <a:p>
            <a:r>
              <a:rPr lang="en-US" dirty="0" smtClean="0"/>
              <a:t>Prevention of Burn Out</a:t>
            </a:r>
          </a:p>
          <a:p>
            <a:endParaRPr lang="en-US" dirty="0" smtClean="0"/>
          </a:p>
          <a:p>
            <a:r>
              <a:rPr lang="en-US" dirty="0" smtClean="0"/>
              <a:t>Awareness of ACE and impact of secondary trauma</a:t>
            </a:r>
            <a:endParaRPr lang="en-US" dirty="0"/>
          </a:p>
        </p:txBody>
      </p:sp>
      <p:sp>
        <p:nvSpPr>
          <p:cNvPr id="4" name="Footer Placeholder 3"/>
          <p:cNvSpPr>
            <a:spLocks noGrp="1"/>
          </p:cNvSpPr>
          <p:nvPr>
            <p:ph type="ftr" sz="quarter" idx="11"/>
          </p:nvPr>
        </p:nvSpPr>
        <p:spPr>
          <a:xfrm>
            <a:off x="866987" y="8886338"/>
            <a:ext cx="98264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24250164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a:lstStyle/>
          <a:p>
            <a:r>
              <a:rPr lang="en-US"/>
              <a:t>Taking Care of Yourself </a:t>
            </a:r>
          </a:p>
        </p:txBody>
      </p:sp>
      <p:sp>
        <p:nvSpPr>
          <p:cNvPr id="50178" name="Rectangle 2"/>
          <p:cNvSpPr>
            <a:spLocks noGrp="1" noChangeArrowheads="1"/>
          </p:cNvSpPr>
          <p:nvPr>
            <p:ph sz="quarter" idx="1"/>
          </p:nvPr>
        </p:nvSpPr>
        <p:spPr/>
        <p:txBody>
          <a:bodyPr>
            <a:normAutofit fontScale="62500" lnSpcReduction="20000"/>
          </a:bodyPr>
          <a:lstStyle/>
          <a:p>
            <a:r>
              <a:rPr lang="en-US" dirty="0" smtClean="0"/>
              <a:t>Always at the end … always the part we race through … one of THE MOST IMPORTANT components of an effective Trauma Informed Child Welfare System </a:t>
            </a:r>
          </a:p>
          <a:p>
            <a:endParaRPr lang="en-US" dirty="0" smtClean="0"/>
          </a:p>
          <a:p>
            <a:r>
              <a:rPr lang="en-US" dirty="0" smtClean="0"/>
              <a:t>Bride (2007) did a study of master’s level social workers licensed in a southern state. The study found that…</a:t>
            </a:r>
          </a:p>
          <a:p>
            <a:endParaRPr lang="en-US" dirty="0" smtClean="0"/>
          </a:p>
          <a:p>
            <a:r>
              <a:rPr lang="en-US" dirty="0" smtClean="0"/>
              <a:t> 70.2% of workers experienced at least one symptom of STS in the previous week</a:t>
            </a:r>
          </a:p>
          <a:p>
            <a:r>
              <a:rPr lang="en-US" dirty="0" smtClean="0"/>
              <a:t>55 % met the criteria for at least one of the core symptom clusters</a:t>
            </a:r>
          </a:p>
          <a:p>
            <a:r>
              <a:rPr lang="en-US" dirty="0" smtClean="0"/>
              <a:t>15 .2% met the core criteria for a diagnosis of PTSD. </a:t>
            </a:r>
          </a:p>
          <a:p>
            <a:endParaRPr lang="en-US" dirty="0" smtClean="0"/>
          </a:p>
          <a:p>
            <a:r>
              <a:rPr lang="en-US" dirty="0" smtClean="0"/>
              <a:t>The intrusion criterion was endorsed by nearly half of the respondents. </a:t>
            </a:r>
          </a:p>
          <a:p>
            <a:endParaRPr lang="en-US" dirty="0" smtClean="0"/>
          </a:p>
          <a:p>
            <a:r>
              <a:rPr lang="en-US" dirty="0" smtClean="0"/>
              <a:t>The most often reported symptoms were intrusive thoughts, avoidance of reminders of clients, and numbing responses.</a:t>
            </a:r>
            <a:endParaRPr lang="en-US" dirty="0"/>
          </a:p>
        </p:txBody>
      </p:sp>
      <p:sp>
        <p:nvSpPr>
          <p:cNvPr id="2" name="Footer Placeholder 1"/>
          <p:cNvSpPr>
            <a:spLocks noGrp="1"/>
          </p:cNvSpPr>
          <p:nvPr>
            <p:ph type="ftr" sz="quarter" idx="11"/>
          </p:nvPr>
        </p:nvSpPr>
        <p:spPr>
          <a:xfrm>
            <a:off x="866987" y="8886338"/>
            <a:ext cx="94454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3969455970"/>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51202"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51203"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51204"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51205" name="Group 5"/>
          <p:cNvGrpSpPr>
            <a:grpSpLocks/>
          </p:cNvGrpSpPr>
          <p:nvPr/>
        </p:nvGrpSpPr>
        <p:grpSpPr bwMode="auto">
          <a:xfrm>
            <a:off x="7831138" y="8669338"/>
            <a:ext cx="963612" cy="1084262"/>
            <a:chOff x="0" y="0"/>
            <a:chExt cx="76" cy="86"/>
          </a:xfrm>
        </p:grpSpPr>
        <p:sp>
          <p:nvSpPr>
            <p:cNvPr id="51206"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51207"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51208"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51209" name="Group 9"/>
          <p:cNvGrpSpPr>
            <a:grpSpLocks/>
          </p:cNvGrpSpPr>
          <p:nvPr/>
        </p:nvGrpSpPr>
        <p:grpSpPr bwMode="auto">
          <a:xfrm>
            <a:off x="8818563" y="8669338"/>
            <a:ext cx="1674812" cy="1084262"/>
            <a:chOff x="0" y="0"/>
            <a:chExt cx="132" cy="86"/>
          </a:xfrm>
        </p:grpSpPr>
        <p:sp>
          <p:nvSpPr>
            <p:cNvPr id="51210"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51211"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51212"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106</a:t>
            </a:r>
            <a:endParaRPr lang="en-US"/>
          </a:p>
        </p:txBody>
      </p:sp>
      <p:sp>
        <p:nvSpPr>
          <p:cNvPr id="51213" name="Rectangle 13"/>
          <p:cNvSpPr>
            <a:spLocks noGrp="1" noChangeArrowheads="1"/>
          </p:cNvSpPr>
          <p:nvPr>
            <p:ph type="title"/>
          </p:nvPr>
        </p:nvSpPr>
        <p:spPr>
          <a:xfrm>
            <a:off x="3033713" y="0"/>
            <a:ext cx="9971087" cy="757238"/>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Impact of Working with Victims of Trauma  </a:t>
            </a:r>
            <a:endParaRPr lang="en-US"/>
          </a:p>
        </p:txBody>
      </p:sp>
      <p:sp>
        <p:nvSpPr>
          <p:cNvPr id="51214" name="Rectangle 14"/>
          <p:cNvSpPr>
            <a:spLocks/>
          </p:cNvSpPr>
          <p:nvPr/>
        </p:nvSpPr>
        <p:spPr bwMode="auto">
          <a:xfrm>
            <a:off x="11572875" y="8901113"/>
            <a:ext cx="687388"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106</a:t>
            </a:r>
            <a:endParaRPr lang="en-US"/>
          </a:p>
        </p:txBody>
      </p:sp>
      <p:sp>
        <p:nvSpPr>
          <p:cNvPr id="51215" name="Rectangle 15"/>
          <p:cNvSpPr>
            <a:spLocks/>
          </p:cNvSpPr>
          <p:nvPr/>
        </p:nvSpPr>
        <p:spPr bwMode="auto">
          <a:xfrm>
            <a:off x="406400" y="2057400"/>
            <a:ext cx="12136437" cy="5334000"/>
          </a:xfrm>
          <a:prstGeom prst="rect">
            <a:avLst/>
          </a:prstGeom>
          <a:noFill/>
          <a:ln w="12700" cap="flat" cmpd="sng">
            <a:noFill/>
            <a:prstDash val="solid"/>
            <a:miter lim="0"/>
            <a:headEnd/>
            <a:tailEnd/>
          </a:ln>
          <a:effectLst/>
        </p:spPr>
        <p:txBody>
          <a:bodyPr lIns="126435" tIns="72248" rIns="126435" bIns="72248"/>
          <a:lstStyle/>
          <a:p>
            <a:pPr marL="487363" indent="-487363" algn="l" defTabSz="1300163">
              <a:spcBef>
                <a:spcPts val="800"/>
              </a:spcBef>
              <a:buClr>
                <a:srgbClr val="FFFFFF"/>
              </a:buClr>
              <a:buSzPct val="100000"/>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Trauma experienced while working in the role of helper has been described as:</a:t>
            </a:r>
          </a:p>
          <a:p>
            <a:pPr marL="944563" lvl="1" indent="-487363" algn="l" defTabSz="1300163">
              <a:spcBef>
                <a:spcPts val="700"/>
              </a:spcBef>
              <a:buClr>
                <a:srgbClr val="FFFFFF"/>
              </a:buClr>
              <a:buSzPct val="100000"/>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Compassion fatigue</a:t>
            </a:r>
          </a:p>
          <a:p>
            <a:pPr marL="944563" lvl="1" indent="-487363" algn="l" defTabSz="1300163">
              <a:spcBef>
                <a:spcPts val="700"/>
              </a:spcBef>
              <a:buClr>
                <a:srgbClr val="FFFFFF"/>
              </a:buClr>
              <a:buSzPct val="100000"/>
              <a:buFont typeface="Franklin Gothic Book" pitchFamily="34" charset="0"/>
              <a:buChar char="–"/>
            </a:pPr>
            <a:r>
              <a:rPr lang="en-US" sz="3400" dirty="0" err="1">
                <a:solidFill>
                  <a:srgbClr val="FFFFFF"/>
                </a:solidFill>
                <a:latin typeface="Helvetica" charset="0"/>
                <a:ea typeface="Helvetica" charset="0"/>
                <a:cs typeface="Helvetica" charset="0"/>
                <a:sym typeface="Helvetica" charset="0"/>
              </a:rPr>
              <a:t>Countertransference</a:t>
            </a:r>
            <a:endParaRPr lang="en-US" sz="3400" dirty="0">
              <a:solidFill>
                <a:srgbClr val="FFFFFF"/>
              </a:solidFill>
              <a:latin typeface="Helvetica" charset="0"/>
              <a:ea typeface="Helvetica" charset="0"/>
              <a:cs typeface="Helvetica" charset="0"/>
              <a:sym typeface="Helvetica" charset="0"/>
            </a:endParaRPr>
          </a:p>
          <a:p>
            <a:pPr marL="944563" lvl="1" indent="-487363" algn="l" defTabSz="1300163">
              <a:spcBef>
                <a:spcPts val="700"/>
              </a:spcBef>
              <a:buClr>
                <a:srgbClr val="F8E82F"/>
              </a:buClr>
              <a:buSzPct val="100000"/>
              <a:buFont typeface="Franklin Gothic Book" pitchFamily="34" charset="0"/>
              <a:buChar char="–"/>
            </a:pPr>
            <a:r>
              <a:rPr lang="en-US" sz="3400" b="1" dirty="0">
                <a:solidFill>
                  <a:srgbClr val="F8E82F"/>
                </a:solidFill>
                <a:latin typeface="Helvetica" charset="0"/>
                <a:ea typeface="Helvetica" charset="0"/>
                <a:cs typeface="Helvetica" charset="0"/>
                <a:sym typeface="Helvetica" charset="0"/>
              </a:rPr>
              <a:t>Secondary traumatic stress</a:t>
            </a:r>
            <a:r>
              <a:rPr lang="en-US" sz="3400" dirty="0">
                <a:solidFill>
                  <a:srgbClr val="FFFFFF"/>
                </a:solidFill>
                <a:latin typeface="Helvetica" charset="0"/>
                <a:ea typeface="Helvetica" charset="0"/>
                <a:cs typeface="Helvetica" charset="0"/>
                <a:sym typeface="Helvetica" charset="0"/>
              </a:rPr>
              <a:t>  </a:t>
            </a:r>
            <a:r>
              <a:rPr lang="en-US" sz="3400" b="1" dirty="0">
                <a:solidFill>
                  <a:srgbClr val="F8E82F"/>
                </a:solidFill>
                <a:latin typeface="Helvetica" charset="0"/>
                <a:ea typeface="Helvetica" charset="0"/>
                <a:cs typeface="Helvetica" charset="0"/>
                <a:sym typeface="Helvetica" charset="0"/>
              </a:rPr>
              <a:t>(STS)</a:t>
            </a:r>
          </a:p>
          <a:p>
            <a:pPr marL="944563" lvl="1" indent="-487363" algn="l" defTabSz="1300163">
              <a:spcBef>
                <a:spcPts val="1200"/>
              </a:spcBef>
              <a:buClr>
                <a:srgbClr val="FFFFFF"/>
              </a:buClr>
              <a:buSzPct val="100000"/>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Vicarious </a:t>
            </a:r>
            <a:r>
              <a:rPr lang="en-US" sz="3400" dirty="0" err="1">
                <a:solidFill>
                  <a:srgbClr val="FFFFFF"/>
                </a:solidFill>
                <a:latin typeface="Helvetica" charset="0"/>
                <a:ea typeface="Helvetica" charset="0"/>
                <a:cs typeface="Helvetica" charset="0"/>
                <a:sym typeface="Helvetica" charset="0"/>
              </a:rPr>
              <a:t>traumatization</a:t>
            </a:r>
            <a:endParaRPr lang="en-US" sz="3400" dirty="0">
              <a:solidFill>
                <a:srgbClr val="FFFFFF"/>
              </a:solidFill>
              <a:latin typeface="Helvetica" charset="0"/>
              <a:ea typeface="Helvetica" charset="0"/>
              <a:cs typeface="Helvetica" charset="0"/>
              <a:sym typeface="Helvetica" charset="0"/>
            </a:endParaRPr>
          </a:p>
          <a:p>
            <a:pPr marL="487363" indent="-487363" algn="l" defTabSz="1300163">
              <a:spcBef>
                <a:spcPts val="1400"/>
              </a:spcBef>
              <a:buClr>
                <a:srgbClr val="FFFFFF"/>
              </a:buClr>
              <a:buSzPct val="100000"/>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Unlike other forms of job “burnout,” STS is precipitated not by work load and institutional stress but by exposure to clients’ </a:t>
            </a:r>
            <a:r>
              <a:rPr lang="en-US" sz="3400" dirty="0" smtClean="0">
                <a:solidFill>
                  <a:srgbClr val="FFFFFF"/>
                </a:solidFill>
                <a:latin typeface="Helvetica" charset="0"/>
                <a:ea typeface="Helvetica" charset="0"/>
                <a:cs typeface="Helvetica" charset="0"/>
                <a:sym typeface="Helvetica" charset="0"/>
              </a:rPr>
              <a:t>trauma.</a:t>
            </a:r>
          </a:p>
          <a:p>
            <a:pPr marL="487363" indent="-487363" algn="l" defTabSz="1300163">
              <a:spcBef>
                <a:spcPts val="1400"/>
              </a:spcBef>
              <a:buClr>
                <a:srgbClr val="FFFFFF"/>
              </a:buClr>
              <a:buSzPct val="100000"/>
              <a:buFont typeface="Franklin Gothic Book" pitchFamily="34" charset="0"/>
              <a:buChar char="•"/>
            </a:pPr>
            <a:r>
              <a:rPr lang="en-US" sz="3400" dirty="0" smtClean="0">
                <a:solidFill>
                  <a:srgbClr val="FFFFFF"/>
                </a:solidFill>
                <a:latin typeface="Helvetica" charset="0"/>
                <a:ea typeface="Helvetica" charset="0"/>
                <a:cs typeface="Helvetica" charset="0"/>
                <a:sym typeface="Helvetica" charset="0"/>
              </a:rPr>
              <a:t>STS  </a:t>
            </a:r>
            <a:r>
              <a:rPr lang="en-US" sz="3400" dirty="0">
                <a:solidFill>
                  <a:srgbClr val="FFFFFF"/>
                </a:solidFill>
                <a:latin typeface="Helvetica" charset="0"/>
                <a:ea typeface="Helvetica" charset="0"/>
                <a:cs typeface="Helvetica" charset="0"/>
                <a:sym typeface="Helvetica" charset="0"/>
              </a:rPr>
              <a:t>can disrupt child </a:t>
            </a:r>
            <a:r>
              <a:rPr lang="en-US" sz="3400" dirty="0" smtClean="0">
                <a:solidFill>
                  <a:srgbClr val="FFFFFF"/>
                </a:solidFill>
                <a:latin typeface="Helvetica" charset="0"/>
                <a:ea typeface="Helvetica" charset="0"/>
                <a:cs typeface="Helvetica" charset="0"/>
                <a:sym typeface="Helvetica" charset="0"/>
              </a:rPr>
              <a:t>welfare and juvenile justice </a:t>
            </a:r>
            <a:r>
              <a:rPr lang="en-US" sz="3400" dirty="0">
                <a:solidFill>
                  <a:srgbClr val="FFFFFF"/>
                </a:solidFill>
                <a:latin typeface="Helvetica" charset="0"/>
                <a:ea typeface="Helvetica" charset="0"/>
                <a:cs typeface="Helvetica" charset="0"/>
                <a:sym typeface="Helvetica" charset="0"/>
              </a:rPr>
              <a:t>workers’ lives, feelings, personal relationships, and overall view of the world.</a:t>
            </a:r>
            <a:endParaRPr lang="en-US" dirty="0"/>
          </a:p>
        </p:txBody>
      </p:sp>
    </p:spTree>
    <p:extLst>
      <p:ext uri="{BB962C8B-B14F-4D97-AF65-F5344CB8AC3E}">
        <p14:creationId xmlns:p14="http://schemas.microsoft.com/office/powerpoint/2010/main" val="1680268749"/>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chemeClr val="tx2">
                    <a:satMod val="200000"/>
                  </a:schemeClr>
                </a:solidFill>
              </a:rPr>
              <a:t>Impact of Chronic Stress</a:t>
            </a:r>
            <a:r>
              <a:rPr lang="en-US" sz="2600" dirty="0" smtClean="0">
                <a:solidFill>
                  <a:schemeClr val="tx2">
                    <a:satMod val="200000"/>
                  </a:schemeClr>
                </a:solidFill>
              </a:rPr>
              <a:t/>
            </a:r>
            <a:br>
              <a:rPr lang="en-US" sz="2600" dirty="0" smtClean="0">
                <a:solidFill>
                  <a:schemeClr val="tx2">
                    <a:satMod val="200000"/>
                  </a:schemeClr>
                </a:solidFill>
              </a:rPr>
            </a:br>
            <a:r>
              <a:rPr lang="en-US" sz="2600" dirty="0" smtClean="0">
                <a:solidFill>
                  <a:schemeClr val="tx2">
                    <a:satMod val="200000"/>
                  </a:schemeClr>
                </a:solidFill>
              </a:rPr>
              <a:t/>
            </a:r>
            <a:br>
              <a:rPr lang="en-US" sz="2600" dirty="0" smtClean="0">
                <a:solidFill>
                  <a:schemeClr val="tx2">
                    <a:satMod val="200000"/>
                  </a:schemeClr>
                </a:solidFill>
              </a:rPr>
            </a:br>
            <a:r>
              <a:rPr lang="en-US" sz="2600" dirty="0" smtClean="0">
                <a:solidFill>
                  <a:schemeClr val="tx2">
                    <a:satMod val="200000"/>
                  </a:schemeClr>
                </a:solidFill>
              </a:rPr>
              <a:t>http://www.helpguide.org/mental/stress_signs.htm</a:t>
            </a:r>
            <a:endParaRPr lang="en-US" sz="2600" dirty="0">
              <a:solidFill>
                <a:schemeClr val="tx2">
                  <a:satMod val="200000"/>
                </a:schemeClr>
              </a:solidFill>
            </a:endParaRPr>
          </a:p>
        </p:txBody>
      </p:sp>
      <p:sp>
        <p:nvSpPr>
          <p:cNvPr id="3" name="Content Placeholder 2"/>
          <p:cNvSpPr>
            <a:spLocks noGrp="1"/>
          </p:cNvSpPr>
          <p:nvPr>
            <p:ph idx="1"/>
          </p:nvPr>
        </p:nvSpPr>
        <p:spPr/>
        <p:txBody>
          <a:bodyPr>
            <a:normAutofit fontScale="92500" lnSpcReduction="20000"/>
          </a:bodyPr>
          <a:lstStyle/>
          <a:p>
            <a:pPr marL="585207">
              <a:buFont typeface="Wingdings"/>
              <a:buChar char=""/>
              <a:defRPr/>
            </a:pPr>
            <a:r>
              <a:rPr lang="en-US" dirty="0" smtClean="0"/>
              <a:t>raise blood pressure</a:t>
            </a:r>
          </a:p>
          <a:p>
            <a:pPr marL="585207">
              <a:buFont typeface="Wingdings"/>
              <a:buChar char=""/>
              <a:defRPr/>
            </a:pPr>
            <a:r>
              <a:rPr lang="en-US" dirty="0" smtClean="0"/>
              <a:t>suppress  immune system </a:t>
            </a:r>
          </a:p>
          <a:p>
            <a:pPr marL="585207">
              <a:buFont typeface="Wingdings"/>
              <a:buChar char=""/>
              <a:defRPr/>
            </a:pPr>
            <a:r>
              <a:rPr lang="en-US" dirty="0" smtClean="0"/>
              <a:t>increase the risk of heart  attack and stroke</a:t>
            </a:r>
          </a:p>
          <a:p>
            <a:pPr marL="585207">
              <a:buFont typeface="Wingdings"/>
              <a:buChar char=""/>
              <a:defRPr/>
            </a:pPr>
            <a:r>
              <a:rPr lang="en-US" dirty="0" smtClean="0"/>
              <a:t>contribute to infertility </a:t>
            </a:r>
          </a:p>
          <a:p>
            <a:pPr marL="585207">
              <a:buFont typeface="Wingdings"/>
              <a:buChar char=""/>
              <a:defRPr/>
            </a:pPr>
            <a:r>
              <a:rPr lang="en-US" dirty="0" smtClean="0"/>
              <a:t>speed up the aging process (life expectancy)</a:t>
            </a:r>
          </a:p>
          <a:p>
            <a:pPr marL="585207">
              <a:buFont typeface="Wingdings"/>
              <a:buChar char=""/>
              <a:defRPr/>
            </a:pPr>
            <a:r>
              <a:rPr lang="en-US" dirty="0" smtClean="0"/>
              <a:t>create vulnerability for anxiety and depression</a:t>
            </a:r>
          </a:p>
          <a:p>
            <a:pPr marL="585207">
              <a:buFont typeface="Wingdings"/>
              <a:buChar char=""/>
              <a:defRPr/>
            </a:pPr>
            <a:r>
              <a:rPr lang="en-US" dirty="0" smtClean="0"/>
              <a:t>obesity</a:t>
            </a:r>
          </a:p>
          <a:p>
            <a:pPr marL="585207">
              <a:buFont typeface="Wingdings"/>
              <a:buChar char=""/>
              <a:defRPr/>
            </a:pPr>
            <a:r>
              <a:rPr lang="en-US" dirty="0" smtClean="0"/>
              <a:t>skin conditions  (ex: eczema)</a:t>
            </a:r>
          </a:p>
          <a:p>
            <a:pPr marL="585207">
              <a:buFont typeface="Wingdings"/>
              <a:buChar char=""/>
              <a:defRPr/>
            </a:pPr>
            <a:r>
              <a:rPr lang="en-US" dirty="0" smtClean="0"/>
              <a:t>sleep  problems </a:t>
            </a:r>
          </a:p>
          <a:p>
            <a:pPr marL="585207">
              <a:buFont typeface="Wingdings"/>
              <a:buChar char=""/>
              <a:defRPr/>
            </a:pPr>
            <a:r>
              <a:rPr lang="en-US" dirty="0" smtClean="0"/>
              <a:t>digestive problems </a:t>
            </a:r>
          </a:p>
          <a:p>
            <a:pPr marL="585207">
              <a:buFont typeface="Wingdings"/>
              <a:buChar char=""/>
              <a:defRPr/>
            </a:pPr>
            <a:endParaRPr lang="en-US" dirty="0" smtClean="0"/>
          </a:p>
          <a:p>
            <a:pPr marL="585207">
              <a:buFont typeface="Wingdings"/>
              <a:buChar char=""/>
              <a:defRPr/>
            </a:pPr>
            <a:endParaRPr lang="en-US" dirty="0"/>
          </a:p>
        </p:txBody>
      </p:sp>
      <p:pic>
        <p:nvPicPr>
          <p:cNvPr id="13316" name="Picture 3" descr="C:\Documents and Settings\ASampson\Local Settings\Temporary Internet Files\Content.IE5\QMFR1CNB\MCj04238120000[1].wmf"/>
          <p:cNvPicPr>
            <a:picLocks noChangeAspect="1" noChangeArrowheads="1"/>
          </p:cNvPicPr>
          <p:nvPr/>
        </p:nvPicPr>
        <p:blipFill>
          <a:blip r:embed="rId2" cstate="print"/>
          <a:srcRect/>
          <a:stretch>
            <a:fillRect/>
          </a:stretch>
        </p:blipFill>
        <p:spPr bwMode="auto">
          <a:xfrm>
            <a:off x="9428480" y="6177281"/>
            <a:ext cx="2564836" cy="2867378"/>
          </a:xfrm>
          <a:prstGeom prst="rect">
            <a:avLst/>
          </a:prstGeom>
          <a:noFill/>
          <a:ln w="9525">
            <a:noFill/>
            <a:miter lim="800000"/>
            <a:headEnd/>
            <a:tailEnd/>
          </a:ln>
        </p:spPr>
      </p:pic>
      <p:sp>
        <p:nvSpPr>
          <p:cNvPr id="4" name="Footer Placeholder 3"/>
          <p:cNvSpPr>
            <a:spLocks noGrp="1"/>
          </p:cNvSpPr>
          <p:nvPr>
            <p:ph type="ftr" sz="quarter" idx="11"/>
          </p:nvPr>
        </p:nvSpPr>
        <p:spPr>
          <a:xfrm>
            <a:off x="866987" y="8886338"/>
            <a:ext cx="856149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41510871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228600"/>
            <a:ext cx="11704320" cy="1801143"/>
          </a:xfrm>
        </p:spPr>
        <p:txBody>
          <a:bodyPr>
            <a:normAutofit fontScale="90000"/>
          </a:bodyPr>
          <a:lstStyle/>
          <a:p>
            <a:pPr>
              <a:defRPr/>
            </a:pPr>
            <a:r>
              <a:rPr lang="en-US" dirty="0" smtClean="0">
                <a:solidFill>
                  <a:schemeClr val="tx2">
                    <a:satMod val="200000"/>
                  </a:schemeClr>
                </a:solidFill>
              </a:rPr>
              <a:t>Vicarious Trauma’s Impact Personally</a:t>
            </a:r>
            <a:br>
              <a:rPr lang="en-US" dirty="0" smtClean="0">
                <a:solidFill>
                  <a:schemeClr val="tx2">
                    <a:satMod val="200000"/>
                  </a:schemeClr>
                </a:solidFill>
              </a:rPr>
            </a:br>
            <a:r>
              <a:rPr lang="en-US" sz="2800" dirty="0" smtClean="0">
                <a:solidFill>
                  <a:schemeClr val="tx2">
                    <a:satMod val="200000"/>
                  </a:schemeClr>
                </a:solidFill>
              </a:rPr>
              <a:t>(</a:t>
            </a:r>
            <a:r>
              <a:rPr lang="en-US" sz="2800" dirty="0" err="1" smtClean="0">
                <a:solidFill>
                  <a:schemeClr val="tx2">
                    <a:satMod val="200000"/>
                  </a:schemeClr>
                </a:solidFill>
              </a:rPr>
              <a:t>Yassen</a:t>
            </a:r>
            <a:r>
              <a:rPr lang="en-US" sz="2800" dirty="0" smtClean="0">
                <a:solidFill>
                  <a:schemeClr val="tx2">
                    <a:satMod val="200000"/>
                  </a:schemeClr>
                </a:solidFill>
              </a:rPr>
              <a:t>, 1995)</a:t>
            </a:r>
            <a:endParaRPr lang="en-US" dirty="0">
              <a:solidFill>
                <a:schemeClr val="tx2">
                  <a:satMod val="200000"/>
                </a:schemeClr>
              </a:solidFill>
            </a:endParaRPr>
          </a:p>
        </p:txBody>
      </p:sp>
      <p:sp>
        <p:nvSpPr>
          <p:cNvPr id="3" name="Content Placeholder 2"/>
          <p:cNvSpPr>
            <a:spLocks noGrp="1"/>
          </p:cNvSpPr>
          <p:nvPr>
            <p:ph sz="half" idx="1"/>
          </p:nvPr>
        </p:nvSpPr>
        <p:spPr>
          <a:xfrm>
            <a:off x="661529" y="2517423"/>
            <a:ext cx="5743787" cy="6436924"/>
          </a:xfrm>
        </p:spPr>
        <p:txBody>
          <a:bodyPr>
            <a:normAutofit lnSpcReduction="10000"/>
          </a:bodyPr>
          <a:lstStyle/>
          <a:p>
            <a:pPr marL="585207">
              <a:buFont typeface="Wingdings"/>
              <a:buChar char=""/>
              <a:defRPr/>
            </a:pPr>
            <a:r>
              <a:rPr lang="en-US" dirty="0" smtClean="0"/>
              <a:t>Emotional</a:t>
            </a:r>
          </a:p>
          <a:p>
            <a:pPr marL="1053372" lvl="1">
              <a:buFont typeface="Wingdings"/>
              <a:buChar char=""/>
              <a:defRPr/>
            </a:pPr>
            <a:r>
              <a:rPr lang="en-US" dirty="0" smtClean="0"/>
              <a:t>Roller coaster</a:t>
            </a:r>
          </a:p>
          <a:p>
            <a:pPr marL="1053372" lvl="1">
              <a:buFont typeface="Wingdings"/>
              <a:buChar char=""/>
              <a:defRPr/>
            </a:pPr>
            <a:r>
              <a:rPr lang="en-US" dirty="0" smtClean="0"/>
              <a:t>Overwhelmed</a:t>
            </a:r>
          </a:p>
          <a:p>
            <a:pPr marL="1053372" lvl="1">
              <a:buFont typeface="Wingdings"/>
              <a:buChar char=""/>
              <a:defRPr/>
            </a:pPr>
            <a:r>
              <a:rPr lang="en-US" dirty="0" smtClean="0"/>
              <a:t>Depleted</a:t>
            </a:r>
          </a:p>
          <a:p>
            <a:pPr marL="585207">
              <a:buFont typeface="Wingdings"/>
              <a:buChar char=""/>
              <a:defRPr/>
            </a:pPr>
            <a:endParaRPr lang="en-US" dirty="0" smtClean="0"/>
          </a:p>
          <a:p>
            <a:pPr marL="585207">
              <a:buFont typeface="Wingdings"/>
              <a:buChar char=""/>
              <a:defRPr/>
            </a:pPr>
            <a:r>
              <a:rPr lang="en-US" dirty="0" smtClean="0"/>
              <a:t>Behavioral </a:t>
            </a:r>
          </a:p>
          <a:p>
            <a:pPr marL="1053372" lvl="1">
              <a:buFont typeface="Wingdings"/>
              <a:buChar char=""/>
              <a:defRPr/>
            </a:pPr>
            <a:r>
              <a:rPr lang="en-US" dirty="0" smtClean="0"/>
              <a:t>Negative coping mechanism</a:t>
            </a:r>
          </a:p>
          <a:p>
            <a:pPr marL="1053372" lvl="1">
              <a:buFont typeface="Wingdings"/>
              <a:buChar char=""/>
              <a:defRPr/>
            </a:pPr>
            <a:r>
              <a:rPr lang="en-US" dirty="0" smtClean="0"/>
              <a:t>Difficulty sleeping</a:t>
            </a:r>
          </a:p>
          <a:p>
            <a:pPr marL="1053372" lvl="1">
              <a:buFont typeface="Wingdings"/>
              <a:buChar char=""/>
              <a:defRPr/>
            </a:pPr>
            <a:r>
              <a:rPr lang="en-US" dirty="0" smtClean="0"/>
              <a:t>Absent- mindedness</a:t>
            </a:r>
            <a:endParaRPr lang="en-US" dirty="0"/>
          </a:p>
        </p:txBody>
      </p:sp>
      <p:sp>
        <p:nvSpPr>
          <p:cNvPr id="4" name="Content Placeholder 3"/>
          <p:cNvSpPr>
            <a:spLocks noGrp="1"/>
          </p:cNvSpPr>
          <p:nvPr>
            <p:ph sz="half" idx="2"/>
          </p:nvPr>
        </p:nvSpPr>
        <p:spPr>
          <a:xfrm>
            <a:off x="6622063" y="2517423"/>
            <a:ext cx="5743787" cy="6436924"/>
          </a:xfrm>
        </p:spPr>
        <p:txBody>
          <a:bodyPr>
            <a:normAutofit lnSpcReduction="10000"/>
          </a:bodyPr>
          <a:lstStyle/>
          <a:p>
            <a:pPr marL="585207">
              <a:buFont typeface="Wingdings"/>
              <a:buChar char=""/>
              <a:defRPr/>
            </a:pPr>
            <a:r>
              <a:rPr lang="en-US" dirty="0" smtClean="0"/>
              <a:t>Cognitive</a:t>
            </a:r>
          </a:p>
          <a:p>
            <a:pPr marL="1053372" lvl="1">
              <a:buFont typeface="Wingdings"/>
              <a:buChar char=""/>
              <a:defRPr/>
            </a:pPr>
            <a:r>
              <a:rPr lang="en-US" dirty="0" err="1" smtClean="0"/>
              <a:t>Spaciness</a:t>
            </a:r>
            <a:endParaRPr lang="en-US" dirty="0" smtClean="0"/>
          </a:p>
          <a:p>
            <a:pPr marL="1053372" lvl="1">
              <a:buFont typeface="Wingdings"/>
              <a:buChar char=""/>
              <a:defRPr/>
            </a:pPr>
            <a:r>
              <a:rPr lang="en-US" dirty="0" smtClean="0"/>
              <a:t>Apathy </a:t>
            </a:r>
          </a:p>
          <a:p>
            <a:pPr marL="1053372" lvl="1">
              <a:buFont typeface="Wingdings"/>
              <a:buChar char=""/>
              <a:defRPr/>
            </a:pPr>
            <a:r>
              <a:rPr lang="en-US" dirty="0" smtClean="0"/>
              <a:t>Perfectionism</a:t>
            </a:r>
          </a:p>
          <a:p>
            <a:pPr marL="1053372" lvl="1">
              <a:buFont typeface="Wingdings"/>
              <a:buChar char=""/>
              <a:defRPr/>
            </a:pPr>
            <a:r>
              <a:rPr lang="en-US" dirty="0" smtClean="0"/>
              <a:t>Minimization</a:t>
            </a:r>
            <a:endParaRPr lang="en-US" dirty="0"/>
          </a:p>
        </p:txBody>
      </p:sp>
      <p:sp>
        <p:nvSpPr>
          <p:cNvPr id="5" name="Footer Placeholder 4"/>
          <p:cNvSpPr>
            <a:spLocks noGrp="1"/>
          </p:cNvSpPr>
          <p:nvPr>
            <p:ph type="ftr" sz="quarter" idx="17"/>
          </p:nvPr>
        </p:nvSpPr>
        <p:spPr>
          <a:xfrm>
            <a:off x="866987" y="8886338"/>
            <a:ext cx="93692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207148749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0240" y="729263"/>
            <a:ext cx="11704320" cy="1300480"/>
          </a:xfrm>
        </p:spPr>
        <p:txBody>
          <a:bodyPr/>
          <a:lstStyle/>
          <a:p>
            <a:pPr>
              <a:defRPr/>
            </a:pPr>
            <a:r>
              <a:rPr lang="en-US" dirty="0" smtClean="0">
                <a:solidFill>
                  <a:schemeClr val="tx2">
                    <a:satMod val="200000"/>
                  </a:schemeClr>
                </a:solidFill>
              </a:rPr>
              <a:t>Personal Impact … </a:t>
            </a:r>
            <a:r>
              <a:rPr lang="en-US" sz="2800" dirty="0" smtClean="0">
                <a:solidFill>
                  <a:schemeClr val="tx2">
                    <a:satMod val="200000"/>
                  </a:schemeClr>
                </a:solidFill>
              </a:rPr>
              <a:t>(</a:t>
            </a:r>
            <a:r>
              <a:rPr lang="en-US" sz="2800" dirty="0" err="1" smtClean="0">
                <a:solidFill>
                  <a:schemeClr val="tx2">
                    <a:satMod val="200000"/>
                  </a:schemeClr>
                </a:solidFill>
              </a:rPr>
              <a:t>Yassen</a:t>
            </a:r>
            <a:r>
              <a:rPr lang="en-US" sz="2800" dirty="0" smtClean="0">
                <a:solidFill>
                  <a:schemeClr val="tx2">
                    <a:satMod val="200000"/>
                  </a:schemeClr>
                </a:solidFill>
              </a:rPr>
              <a:t>, 1995)</a:t>
            </a:r>
            <a:endParaRPr lang="en-US" dirty="0">
              <a:solidFill>
                <a:schemeClr val="tx2">
                  <a:satMod val="200000"/>
                </a:schemeClr>
              </a:solidFill>
            </a:endParaRPr>
          </a:p>
        </p:txBody>
      </p:sp>
      <p:sp>
        <p:nvSpPr>
          <p:cNvPr id="30723" name="Content Placeholder 5"/>
          <p:cNvSpPr>
            <a:spLocks noGrp="1"/>
          </p:cNvSpPr>
          <p:nvPr>
            <p:ph sz="half" idx="1"/>
          </p:nvPr>
        </p:nvSpPr>
        <p:spPr>
          <a:xfrm>
            <a:off x="661529" y="2517423"/>
            <a:ext cx="5743787" cy="6436924"/>
          </a:xfrm>
        </p:spPr>
        <p:txBody>
          <a:bodyPr/>
          <a:lstStyle/>
          <a:p>
            <a:pPr eaLnBrk="1" hangingPunct="1"/>
            <a:r>
              <a:rPr lang="en-US" smtClean="0"/>
              <a:t>Spiritual</a:t>
            </a:r>
          </a:p>
          <a:p>
            <a:pPr lvl="1" eaLnBrk="1" hangingPunct="1"/>
            <a:r>
              <a:rPr lang="en-US" smtClean="0"/>
              <a:t>Hopelessness</a:t>
            </a:r>
          </a:p>
          <a:p>
            <a:pPr lvl="1" eaLnBrk="1" hangingPunct="1"/>
            <a:r>
              <a:rPr lang="en-US" smtClean="0"/>
              <a:t>Anger at a Higher Power</a:t>
            </a:r>
          </a:p>
          <a:p>
            <a:pPr lvl="1" eaLnBrk="1" hangingPunct="1"/>
            <a:endParaRPr lang="en-US" smtClean="0"/>
          </a:p>
          <a:p>
            <a:pPr eaLnBrk="1" hangingPunct="1"/>
            <a:r>
              <a:rPr lang="en-US" smtClean="0"/>
              <a:t>Physical </a:t>
            </a:r>
          </a:p>
          <a:p>
            <a:pPr lvl="1" eaLnBrk="1" hangingPunct="1"/>
            <a:r>
              <a:rPr lang="en-US" smtClean="0"/>
              <a:t>Aches and pains</a:t>
            </a:r>
          </a:p>
          <a:p>
            <a:pPr lvl="1" eaLnBrk="1" hangingPunct="1"/>
            <a:r>
              <a:rPr lang="en-US" smtClean="0"/>
              <a:t>Impaired immune system</a:t>
            </a:r>
          </a:p>
          <a:p>
            <a:pPr lvl="1" eaLnBrk="1" hangingPunct="1"/>
            <a:r>
              <a:rPr lang="en-US" smtClean="0"/>
              <a:t>Breathing difficulties</a:t>
            </a:r>
          </a:p>
        </p:txBody>
      </p:sp>
      <p:sp>
        <p:nvSpPr>
          <p:cNvPr id="30724" name="Content Placeholder 6"/>
          <p:cNvSpPr>
            <a:spLocks noGrp="1"/>
          </p:cNvSpPr>
          <p:nvPr>
            <p:ph sz="half" idx="2"/>
          </p:nvPr>
        </p:nvSpPr>
        <p:spPr>
          <a:xfrm>
            <a:off x="6622063" y="2517423"/>
            <a:ext cx="5743787" cy="6436924"/>
          </a:xfrm>
        </p:spPr>
        <p:txBody>
          <a:bodyPr/>
          <a:lstStyle/>
          <a:p>
            <a:pPr eaLnBrk="1" hangingPunct="1"/>
            <a:r>
              <a:rPr lang="en-US" smtClean="0"/>
              <a:t>Interpersonal</a:t>
            </a:r>
          </a:p>
          <a:p>
            <a:pPr lvl="1" eaLnBrk="1" hangingPunct="1"/>
            <a:r>
              <a:rPr lang="en-US" smtClean="0"/>
              <a:t>Withdrawn</a:t>
            </a:r>
          </a:p>
          <a:p>
            <a:pPr lvl="1" eaLnBrk="1" hangingPunct="1"/>
            <a:r>
              <a:rPr lang="en-US" smtClean="0"/>
              <a:t>Intolerance</a:t>
            </a:r>
          </a:p>
          <a:p>
            <a:pPr lvl="1" eaLnBrk="1" hangingPunct="1"/>
            <a:r>
              <a:rPr lang="en-US" smtClean="0"/>
              <a:t>Loneliness</a:t>
            </a:r>
          </a:p>
          <a:p>
            <a:pPr lvl="1" eaLnBrk="1" hangingPunct="1"/>
            <a:r>
              <a:rPr lang="en-US" smtClean="0"/>
              <a:t>Projection of anger and blame</a:t>
            </a:r>
          </a:p>
        </p:txBody>
      </p:sp>
      <p:sp>
        <p:nvSpPr>
          <p:cNvPr id="2" name="Footer Placeholder 1"/>
          <p:cNvSpPr>
            <a:spLocks noGrp="1"/>
          </p:cNvSpPr>
          <p:nvPr>
            <p:ph type="ftr" sz="quarter" idx="17"/>
          </p:nvPr>
        </p:nvSpPr>
        <p:spPr>
          <a:xfrm>
            <a:off x="866987" y="8886338"/>
            <a:ext cx="101312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3303133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729263"/>
            <a:ext cx="11704320" cy="1300480"/>
          </a:xfrm>
        </p:spPr>
        <p:txBody>
          <a:bodyPr/>
          <a:lstStyle/>
          <a:p>
            <a:pPr>
              <a:defRPr/>
            </a:pPr>
            <a:r>
              <a:rPr lang="en-US" dirty="0" smtClean="0">
                <a:solidFill>
                  <a:schemeClr val="tx2">
                    <a:satMod val="200000"/>
                  </a:schemeClr>
                </a:solidFill>
              </a:rPr>
              <a:t>Professional Impact </a:t>
            </a:r>
            <a:r>
              <a:rPr lang="en-US" sz="2800" dirty="0" smtClean="0">
                <a:solidFill>
                  <a:schemeClr val="tx2">
                    <a:satMod val="200000"/>
                  </a:schemeClr>
                </a:solidFill>
              </a:rPr>
              <a:t>(</a:t>
            </a:r>
            <a:r>
              <a:rPr lang="en-US" sz="2800" dirty="0" err="1" smtClean="0">
                <a:solidFill>
                  <a:schemeClr val="tx2">
                    <a:satMod val="200000"/>
                  </a:schemeClr>
                </a:solidFill>
              </a:rPr>
              <a:t>Yassen</a:t>
            </a:r>
            <a:r>
              <a:rPr lang="en-US" sz="2800" dirty="0" smtClean="0">
                <a:solidFill>
                  <a:schemeClr val="tx2">
                    <a:satMod val="200000"/>
                  </a:schemeClr>
                </a:solidFill>
              </a:rPr>
              <a:t>, 1995)</a:t>
            </a:r>
            <a:endParaRPr lang="en-US" dirty="0">
              <a:solidFill>
                <a:schemeClr val="tx2">
                  <a:satMod val="200000"/>
                </a:schemeClr>
              </a:solidFill>
            </a:endParaRPr>
          </a:p>
        </p:txBody>
      </p:sp>
      <p:sp>
        <p:nvSpPr>
          <p:cNvPr id="31747" name="Content Placeholder 2"/>
          <p:cNvSpPr>
            <a:spLocks noGrp="1"/>
          </p:cNvSpPr>
          <p:nvPr>
            <p:ph sz="half" idx="1"/>
          </p:nvPr>
        </p:nvSpPr>
        <p:spPr>
          <a:xfrm>
            <a:off x="661529" y="2517423"/>
            <a:ext cx="5743787" cy="6436924"/>
          </a:xfrm>
        </p:spPr>
        <p:txBody>
          <a:bodyPr/>
          <a:lstStyle/>
          <a:p>
            <a:pPr eaLnBrk="1" hangingPunct="1"/>
            <a:r>
              <a:rPr lang="en-US" smtClean="0"/>
              <a:t>Performance of Job Tasks</a:t>
            </a:r>
          </a:p>
          <a:p>
            <a:pPr lvl="1" eaLnBrk="1" hangingPunct="1"/>
            <a:r>
              <a:rPr lang="en-US" smtClean="0"/>
              <a:t>Decrease in quality and quantity</a:t>
            </a:r>
          </a:p>
          <a:p>
            <a:pPr lvl="1" eaLnBrk="1" hangingPunct="1"/>
            <a:r>
              <a:rPr lang="en-US" smtClean="0"/>
              <a:t>Increase in mistakes</a:t>
            </a:r>
          </a:p>
          <a:p>
            <a:pPr lvl="1" eaLnBrk="1" hangingPunct="1"/>
            <a:r>
              <a:rPr lang="en-US" smtClean="0"/>
              <a:t>Avoidance of job tasks </a:t>
            </a:r>
          </a:p>
          <a:p>
            <a:pPr lvl="1" eaLnBrk="1" hangingPunct="1"/>
            <a:endParaRPr lang="en-US" smtClean="0"/>
          </a:p>
        </p:txBody>
      </p:sp>
      <p:sp>
        <p:nvSpPr>
          <p:cNvPr id="31748" name="Content Placeholder 3"/>
          <p:cNvSpPr>
            <a:spLocks noGrp="1"/>
          </p:cNvSpPr>
          <p:nvPr>
            <p:ph sz="half" idx="2"/>
          </p:nvPr>
        </p:nvSpPr>
        <p:spPr>
          <a:xfrm>
            <a:off x="6622063" y="2517423"/>
            <a:ext cx="5743787" cy="6436924"/>
          </a:xfrm>
        </p:spPr>
        <p:txBody>
          <a:bodyPr/>
          <a:lstStyle/>
          <a:p>
            <a:pPr eaLnBrk="1" hangingPunct="1"/>
            <a:r>
              <a:rPr lang="en-US" smtClean="0"/>
              <a:t>Morale</a:t>
            </a:r>
          </a:p>
          <a:p>
            <a:pPr lvl="1" eaLnBrk="1" hangingPunct="1"/>
            <a:r>
              <a:rPr lang="en-US" smtClean="0"/>
              <a:t>Dissatisfaction</a:t>
            </a:r>
          </a:p>
          <a:p>
            <a:pPr lvl="1" eaLnBrk="1" hangingPunct="1"/>
            <a:r>
              <a:rPr lang="en-US" smtClean="0"/>
              <a:t>Negative attitude</a:t>
            </a:r>
          </a:p>
          <a:p>
            <a:pPr lvl="1" eaLnBrk="1" hangingPunct="1"/>
            <a:r>
              <a:rPr lang="en-US" smtClean="0"/>
              <a:t>Detachment</a:t>
            </a:r>
          </a:p>
        </p:txBody>
      </p:sp>
      <p:sp>
        <p:nvSpPr>
          <p:cNvPr id="3" name="Footer Placeholder 2"/>
          <p:cNvSpPr>
            <a:spLocks noGrp="1"/>
          </p:cNvSpPr>
          <p:nvPr>
            <p:ph type="ftr" sz="quarter" idx="17"/>
          </p:nvPr>
        </p:nvSpPr>
        <p:spPr>
          <a:xfrm>
            <a:off x="866987" y="8886338"/>
            <a:ext cx="86072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81797605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729263"/>
            <a:ext cx="11704320" cy="1300480"/>
          </a:xfrm>
        </p:spPr>
        <p:txBody>
          <a:bodyPr/>
          <a:lstStyle/>
          <a:p>
            <a:pPr>
              <a:defRPr/>
            </a:pPr>
            <a:r>
              <a:rPr lang="en-US" dirty="0" smtClean="0">
                <a:solidFill>
                  <a:schemeClr val="tx2">
                    <a:satMod val="200000"/>
                  </a:schemeClr>
                </a:solidFill>
              </a:rPr>
              <a:t>Professional Impact </a:t>
            </a:r>
            <a:r>
              <a:rPr lang="en-US" sz="2800" dirty="0" smtClean="0">
                <a:solidFill>
                  <a:schemeClr val="tx2">
                    <a:satMod val="200000"/>
                  </a:schemeClr>
                </a:solidFill>
              </a:rPr>
              <a:t>(</a:t>
            </a:r>
            <a:r>
              <a:rPr lang="en-US" sz="2800" dirty="0" err="1" smtClean="0">
                <a:solidFill>
                  <a:schemeClr val="tx2">
                    <a:satMod val="200000"/>
                  </a:schemeClr>
                </a:solidFill>
              </a:rPr>
              <a:t>Yassen</a:t>
            </a:r>
            <a:r>
              <a:rPr lang="en-US" sz="2800" dirty="0" smtClean="0">
                <a:solidFill>
                  <a:schemeClr val="tx2">
                    <a:satMod val="200000"/>
                  </a:schemeClr>
                </a:solidFill>
              </a:rPr>
              <a:t>, 1995)</a:t>
            </a:r>
            <a:endParaRPr lang="en-US" dirty="0">
              <a:solidFill>
                <a:schemeClr val="tx2">
                  <a:satMod val="200000"/>
                </a:schemeClr>
              </a:solidFill>
            </a:endParaRPr>
          </a:p>
        </p:txBody>
      </p:sp>
      <p:sp>
        <p:nvSpPr>
          <p:cNvPr id="32771" name="Content Placeholder 2"/>
          <p:cNvSpPr>
            <a:spLocks noGrp="1"/>
          </p:cNvSpPr>
          <p:nvPr>
            <p:ph sz="half" idx="1"/>
          </p:nvPr>
        </p:nvSpPr>
        <p:spPr>
          <a:xfrm>
            <a:off x="661529" y="2517423"/>
            <a:ext cx="5743787" cy="6436924"/>
          </a:xfrm>
        </p:spPr>
        <p:txBody>
          <a:bodyPr/>
          <a:lstStyle/>
          <a:p>
            <a:pPr eaLnBrk="1" hangingPunct="1"/>
            <a:r>
              <a:rPr lang="en-US" smtClean="0"/>
              <a:t>Interpersonal </a:t>
            </a:r>
          </a:p>
          <a:p>
            <a:pPr lvl="1" eaLnBrk="1" hangingPunct="1"/>
            <a:r>
              <a:rPr lang="en-US" smtClean="0"/>
              <a:t>Withdrawn from colleagues</a:t>
            </a:r>
          </a:p>
          <a:p>
            <a:pPr lvl="1" eaLnBrk="1" hangingPunct="1"/>
            <a:r>
              <a:rPr lang="en-US" smtClean="0"/>
              <a:t>Impatience</a:t>
            </a:r>
          </a:p>
          <a:p>
            <a:pPr lvl="1" eaLnBrk="1" hangingPunct="1"/>
            <a:r>
              <a:rPr lang="en-US" smtClean="0"/>
              <a:t>Poor communication</a:t>
            </a:r>
          </a:p>
          <a:p>
            <a:pPr lvl="1" eaLnBrk="1" hangingPunct="1"/>
            <a:r>
              <a:rPr lang="en-US" smtClean="0"/>
              <a:t>Staff conflicts</a:t>
            </a:r>
          </a:p>
        </p:txBody>
      </p:sp>
      <p:sp>
        <p:nvSpPr>
          <p:cNvPr id="32772" name="Content Placeholder 3"/>
          <p:cNvSpPr>
            <a:spLocks noGrp="1"/>
          </p:cNvSpPr>
          <p:nvPr>
            <p:ph sz="half" idx="2"/>
          </p:nvPr>
        </p:nvSpPr>
        <p:spPr>
          <a:xfrm>
            <a:off x="6622063" y="2517423"/>
            <a:ext cx="5743787" cy="6436924"/>
          </a:xfrm>
        </p:spPr>
        <p:txBody>
          <a:bodyPr/>
          <a:lstStyle/>
          <a:p>
            <a:pPr eaLnBrk="1" hangingPunct="1"/>
            <a:r>
              <a:rPr lang="en-US" smtClean="0"/>
              <a:t>Behavioral </a:t>
            </a:r>
          </a:p>
          <a:p>
            <a:pPr lvl="1" eaLnBrk="1" hangingPunct="1"/>
            <a:r>
              <a:rPr lang="en-US" smtClean="0"/>
              <a:t>Tardiness</a:t>
            </a:r>
          </a:p>
          <a:p>
            <a:pPr lvl="1" eaLnBrk="1" hangingPunct="1"/>
            <a:r>
              <a:rPr lang="en-US" smtClean="0"/>
              <a:t>Absenteeism</a:t>
            </a:r>
          </a:p>
          <a:p>
            <a:pPr lvl="1" eaLnBrk="1" hangingPunct="1"/>
            <a:r>
              <a:rPr lang="en-US" smtClean="0"/>
              <a:t>Faulty Judgement</a:t>
            </a:r>
          </a:p>
        </p:txBody>
      </p:sp>
      <p:sp>
        <p:nvSpPr>
          <p:cNvPr id="3" name="Footer Placeholder 2"/>
          <p:cNvSpPr>
            <a:spLocks noGrp="1"/>
          </p:cNvSpPr>
          <p:nvPr>
            <p:ph type="ftr" sz="quarter" idx="17"/>
          </p:nvPr>
        </p:nvSpPr>
        <p:spPr>
          <a:xfrm>
            <a:off x="866987" y="8886338"/>
            <a:ext cx="92930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25236745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52226"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52227"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52228"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52229" name="Group 5"/>
          <p:cNvGrpSpPr>
            <a:grpSpLocks/>
          </p:cNvGrpSpPr>
          <p:nvPr/>
        </p:nvGrpSpPr>
        <p:grpSpPr bwMode="auto">
          <a:xfrm>
            <a:off x="7831138" y="8669338"/>
            <a:ext cx="963612" cy="1084262"/>
            <a:chOff x="0" y="0"/>
            <a:chExt cx="76" cy="86"/>
          </a:xfrm>
        </p:grpSpPr>
        <p:sp>
          <p:nvSpPr>
            <p:cNvPr id="52230"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52231"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52232"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52233" name="Group 9"/>
          <p:cNvGrpSpPr>
            <a:grpSpLocks/>
          </p:cNvGrpSpPr>
          <p:nvPr/>
        </p:nvGrpSpPr>
        <p:grpSpPr bwMode="auto">
          <a:xfrm>
            <a:off x="8818563" y="8669338"/>
            <a:ext cx="1674812" cy="1084262"/>
            <a:chOff x="0" y="0"/>
            <a:chExt cx="132" cy="86"/>
          </a:xfrm>
        </p:grpSpPr>
        <p:sp>
          <p:nvSpPr>
            <p:cNvPr id="52234"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52235"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52236"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107</a:t>
            </a:r>
            <a:endParaRPr lang="en-US"/>
          </a:p>
        </p:txBody>
      </p:sp>
      <p:sp>
        <p:nvSpPr>
          <p:cNvPr id="52237" name="Rectangle 13"/>
          <p:cNvSpPr>
            <a:spLocks noGrp="1" noChangeArrowheads="1"/>
          </p:cNvSpPr>
          <p:nvPr>
            <p:ph type="title"/>
          </p:nvPr>
        </p:nvSpPr>
        <p:spPr>
          <a:xfrm>
            <a:off x="0" y="0"/>
            <a:ext cx="12895263" cy="1408113"/>
          </a:xfrm>
        </p:spPr>
        <p:txBody>
          <a:bodyPr lIns="126435" tIns="72248" rIns="126435" bIns="72248"/>
          <a:lstStyle/>
          <a:p>
            <a:pPr algn="r" defTabSz="1300163">
              <a:lnSpc>
                <a:spcPct val="90000"/>
              </a:lnSpc>
            </a:pPr>
            <a:r>
              <a:rPr lang="en-US" sz="3900" dirty="0">
                <a:solidFill>
                  <a:srgbClr val="FFFF00"/>
                </a:solidFill>
                <a:latin typeface="Helvetica" charset="0"/>
                <a:ea typeface="Helvetica" charset="0"/>
                <a:cs typeface="Helvetica" charset="0"/>
                <a:sym typeface="Helvetica" charset="0"/>
              </a:rPr>
              <a:t>Managing </a:t>
            </a:r>
            <a:r>
              <a:rPr lang="en-US" sz="3900" dirty="0" smtClean="0">
                <a:solidFill>
                  <a:srgbClr val="FFFF00"/>
                </a:solidFill>
                <a:latin typeface="Helvetica" charset="0"/>
                <a:ea typeface="Helvetica" charset="0"/>
                <a:cs typeface="Helvetica" charset="0"/>
                <a:sym typeface="Helvetica" charset="0"/>
              </a:rPr>
              <a:t>Stress when working with court involved youth </a:t>
            </a:r>
            <a:endParaRPr lang="en-US" dirty="0"/>
          </a:p>
        </p:txBody>
      </p:sp>
      <p:sp>
        <p:nvSpPr>
          <p:cNvPr id="52238" name="Rectangle 14"/>
          <p:cNvSpPr>
            <a:spLocks noGrp="1" noChangeArrowheads="1"/>
          </p:cNvSpPr>
          <p:nvPr>
            <p:ph sz="quarter" idx="1"/>
          </p:nvPr>
        </p:nvSpPr>
        <p:spPr>
          <a:xfrm>
            <a:off x="866775" y="2362200"/>
            <a:ext cx="11703050" cy="5765800"/>
          </a:xfrm>
        </p:spPr>
        <p:txBody>
          <a:bodyPr lIns="126435" tIns="72248" rIns="126435" bIns="72248" anchor="t">
            <a:normAutofit lnSpcReduction="10000"/>
          </a:bodyPr>
          <a:lstStyle/>
          <a:p>
            <a:pPr marL="487363" indent="-487363" defTabSz="1300163">
              <a:spcBef>
                <a:spcPts val="21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Request and expect regular supervision and supportive consultation.</a:t>
            </a:r>
          </a:p>
          <a:p>
            <a:pPr marL="487363" indent="-487363" defTabSz="1300163">
              <a:spcBef>
                <a:spcPts val="21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Utilize peer support.</a:t>
            </a:r>
          </a:p>
          <a:p>
            <a:pPr marL="487363" indent="-487363" defTabSz="1300163">
              <a:spcBef>
                <a:spcPts val="21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Consider therapy for unresolved trauma, which the child welfare work may be activating.</a:t>
            </a:r>
          </a:p>
          <a:p>
            <a:pPr marL="487363" indent="-487363" defTabSz="1300163">
              <a:spcBef>
                <a:spcPts val="21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Practice stress management through meditation, prayer, conscious relaxation, deep breathing, and exercise.</a:t>
            </a:r>
          </a:p>
          <a:p>
            <a:pPr marL="487363" indent="-487363" defTabSz="1300163">
              <a:spcBef>
                <a:spcPts val="21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Develop a written plan focused on maintaining work–life balance.</a:t>
            </a:r>
            <a:endParaRPr lang="en-US" dirty="0"/>
          </a:p>
        </p:txBody>
      </p:sp>
      <p:sp>
        <p:nvSpPr>
          <p:cNvPr id="52239" name="Rectangle 15"/>
          <p:cNvSpPr>
            <a:spLocks/>
          </p:cNvSpPr>
          <p:nvPr/>
        </p:nvSpPr>
        <p:spPr bwMode="auto">
          <a:xfrm>
            <a:off x="11572875" y="8901113"/>
            <a:ext cx="687388"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107</a:t>
            </a:r>
            <a:endParaRPr lang="en-US"/>
          </a:p>
        </p:txBody>
      </p:sp>
    </p:spTree>
    <p:extLst>
      <p:ext uri="{BB962C8B-B14F-4D97-AF65-F5344CB8AC3E}">
        <p14:creationId xmlns:p14="http://schemas.microsoft.com/office/powerpoint/2010/main" val="287621858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16386"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16387"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16388"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 name="Group 5"/>
          <p:cNvGrpSpPr>
            <a:grpSpLocks/>
          </p:cNvGrpSpPr>
          <p:nvPr/>
        </p:nvGrpSpPr>
        <p:grpSpPr bwMode="auto">
          <a:xfrm>
            <a:off x="7831138" y="8669338"/>
            <a:ext cx="963612" cy="1084262"/>
            <a:chOff x="0" y="0"/>
            <a:chExt cx="76" cy="86"/>
          </a:xfrm>
        </p:grpSpPr>
        <p:sp>
          <p:nvSpPr>
            <p:cNvPr id="16390"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6391"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16392"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 name="Group 9"/>
          <p:cNvGrpSpPr>
            <a:grpSpLocks/>
          </p:cNvGrpSpPr>
          <p:nvPr/>
        </p:nvGrpSpPr>
        <p:grpSpPr bwMode="auto">
          <a:xfrm>
            <a:off x="8818563" y="8669338"/>
            <a:ext cx="1674812" cy="1084262"/>
            <a:chOff x="0" y="0"/>
            <a:chExt cx="132" cy="86"/>
          </a:xfrm>
        </p:grpSpPr>
        <p:sp>
          <p:nvSpPr>
            <p:cNvPr id="16394"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6395"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16396"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26</a:t>
            </a:r>
            <a:endParaRPr lang="en-US"/>
          </a:p>
        </p:txBody>
      </p:sp>
      <p:sp>
        <p:nvSpPr>
          <p:cNvPr id="16397" name="Rectangle 13"/>
          <p:cNvSpPr>
            <a:spLocks noGrp="1" noChangeArrowheads="1"/>
          </p:cNvSpPr>
          <p:nvPr>
            <p:ph type="title"/>
          </p:nvPr>
        </p:nvSpPr>
        <p:spPr>
          <a:xfrm>
            <a:off x="2600325" y="-115888"/>
            <a:ext cx="10294938" cy="1298576"/>
          </a:xfrm>
        </p:spPr>
        <p:txBody>
          <a:bodyPr lIns="126435" tIns="72248" rIns="126435" bIns="72248">
            <a:normAutofit fontScale="90000"/>
          </a:bodyPr>
          <a:lstStyle/>
          <a:p>
            <a:pPr algn="r" defTabSz="1300163">
              <a:lnSpc>
                <a:spcPct val="90000"/>
              </a:lnSpc>
            </a:pPr>
            <a:r>
              <a:rPr lang="en-US" sz="2700">
                <a:solidFill>
                  <a:srgbClr val="FFFF00"/>
                </a:solidFill>
                <a:latin typeface="Helvetica" charset="0"/>
                <a:ea typeface="Helvetica" charset="0"/>
                <a:cs typeface="Helvetica" charset="0"/>
                <a:sym typeface="Helvetica" charset="0"/>
              </a:rPr>
              <a:t/>
            </a:r>
            <a:br>
              <a:rPr lang="en-US" sz="2700">
                <a:solidFill>
                  <a:srgbClr val="FFFF00"/>
                </a:solidFill>
                <a:latin typeface="Helvetica" charset="0"/>
                <a:ea typeface="Helvetica" charset="0"/>
                <a:cs typeface="Helvetica" charset="0"/>
                <a:sym typeface="Helvetica" charset="0"/>
              </a:rPr>
            </a:br>
            <a:r>
              <a:rPr lang="en-US" sz="2700">
                <a:solidFill>
                  <a:srgbClr val="FFFF00"/>
                </a:solidFill>
                <a:latin typeface="Helvetica" charset="0"/>
                <a:ea typeface="Helvetica" charset="0"/>
                <a:cs typeface="Helvetica" charset="0"/>
                <a:sym typeface="Helvetica" charset="0"/>
              </a:rPr>
              <a:t>Prevalence of Trauma—United States</a:t>
            </a:r>
            <a:br>
              <a:rPr lang="en-US" sz="2700">
                <a:solidFill>
                  <a:srgbClr val="FFFF00"/>
                </a:solidFill>
                <a:latin typeface="Helvetica" charset="0"/>
                <a:ea typeface="Helvetica" charset="0"/>
                <a:cs typeface="Helvetica" charset="0"/>
                <a:sym typeface="Helvetica" charset="0"/>
              </a:rPr>
            </a:br>
            <a:endParaRPr lang="en-US"/>
          </a:p>
        </p:txBody>
      </p:sp>
      <p:sp>
        <p:nvSpPr>
          <p:cNvPr id="16398" name="Rectangle 14"/>
          <p:cNvSpPr>
            <a:spLocks noGrp="1" noChangeArrowheads="1"/>
          </p:cNvSpPr>
          <p:nvPr>
            <p:ph sz="quarter" idx="1"/>
          </p:nvPr>
        </p:nvSpPr>
        <p:spPr>
          <a:xfrm>
            <a:off x="215900" y="2285999"/>
            <a:ext cx="12353925" cy="5191125"/>
          </a:xfrm>
        </p:spPr>
        <p:txBody>
          <a:bodyPr lIns="126435" tIns="72248" rIns="126435" bIns="72248" anchor="t">
            <a:normAutofit lnSpcReduction="10000"/>
          </a:bodyPr>
          <a:lstStyle/>
          <a:p>
            <a:pPr marL="534988" indent="-534988" defTabSz="1300163">
              <a:spcBef>
                <a:spcPts val="21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Each year in the United States, more than 1,400 children—nearly 2 children per 100,000—die of abuse or neglect</a:t>
            </a:r>
            <a:r>
              <a:rPr lang="en-US" sz="3100" b="1" dirty="0">
                <a:solidFill>
                  <a:srgbClr val="FFFFFF"/>
                </a:solidFill>
                <a:latin typeface="Helvetica" charset="0"/>
                <a:ea typeface="Helvetica" charset="0"/>
                <a:cs typeface="Helvetica" charset="0"/>
                <a:sym typeface="Helvetica" charset="0"/>
              </a:rPr>
              <a:t>.</a:t>
            </a:r>
            <a:r>
              <a:rPr lang="en-US" sz="3100" dirty="0">
                <a:solidFill>
                  <a:srgbClr val="FFFF00"/>
                </a:solidFill>
                <a:latin typeface="Helvetica" charset="0"/>
                <a:ea typeface="Helvetica" charset="0"/>
                <a:cs typeface="Helvetica" charset="0"/>
                <a:sym typeface="Helvetica" charset="0"/>
              </a:rPr>
              <a:t> </a:t>
            </a:r>
          </a:p>
          <a:p>
            <a:pPr marL="534988" indent="-534988" defTabSz="1300163">
              <a:spcBef>
                <a:spcPts val="11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In 2005, 899,000 children were victims of child maltreatment. Of these:</a:t>
            </a:r>
          </a:p>
          <a:p>
            <a:pPr marL="933450" lvl="1" indent="-414338" defTabSz="1300163">
              <a:spcBef>
                <a:spcPts val="600"/>
              </a:spcBef>
              <a:buClr>
                <a:srgbClr val="FFFFFF"/>
              </a:buClr>
              <a:buFont typeface="Franklin Gothic Book" pitchFamily="34" charset="0"/>
              <a:buChar char="–"/>
            </a:pPr>
            <a:r>
              <a:rPr lang="en-US" sz="2900" dirty="0">
                <a:solidFill>
                  <a:srgbClr val="FFFFFF"/>
                </a:solidFill>
                <a:latin typeface="Helvetica" charset="0"/>
                <a:ea typeface="Helvetica" charset="0"/>
                <a:cs typeface="Helvetica" charset="0"/>
                <a:sym typeface="Helvetica" charset="0"/>
              </a:rPr>
              <a:t>62.8% experienced neglect </a:t>
            </a:r>
          </a:p>
          <a:p>
            <a:pPr marL="933450" lvl="1" indent="-414338" defTabSz="1300163">
              <a:spcBef>
                <a:spcPts val="600"/>
              </a:spcBef>
              <a:buClr>
                <a:srgbClr val="FFFFFF"/>
              </a:buClr>
              <a:buFont typeface="Franklin Gothic Book" pitchFamily="34" charset="0"/>
              <a:buChar char="–"/>
            </a:pPr>
            <a:r>
              <a:rPr lang="en-US" sz="2900" dirty="0">
                <a:solidFill>
                  <a:srgbClr val="FFFFFF"/>
                </a:solidFill>
                <a:latin typeface="Helvetica" charset="0"/>
                <a:ea typeface="Helvetica" charset="0"/>
                <a:cs typeface="Helvetica" charset="0"/>
                <a:sym typeface="Helvetica" charset="0"/>
              </a:rPr>
              <a:t>16.6% were physically abused </a:t>
            </a:r>
          </a:p>
          <a:p>
            <a:pPr marL="933450" lvl="1" indent="-414338" defTabSz="1300163">
              <a:spcBef>
                <a:spcPts val="600"/>
              </a:spcBef>
              <a:buClr>
                <a:srgbClr val="FFFFFF"/>
              </a:buClr>
              <a:buFont typeface="Franklin Gothic Book" pitchFamily="34" charset="0"/>
              <a:buChar char="–"/>
            </a:pPr>
            <a:r>
              <a:rPr lang="en-US" sz="2900" dirty="0">
                <a:solidFill>
                  <a:srgbClr val="FFFFFF"/>
                </a:solidFill>
                <a:latin typeface="Helvetica" charset="0"/>
                <a:ea typeface="Helvetica" charset="0"/>
                <a:cs typeface="Helvetica" charset="0"/>
                <a:sym typeface="Helvetica" charset="0"/>
              </a:rPr>
              <a:t> 9.3% were sexually abused</a:t>
            </a:r>
          </a:p>
          <a:p>
            <a:pPr marL="933450" lvl="1" indent="-414338" defTabSz="1300163">
              <a:spcBef>
                <a:spcPts val="600"/>
              </a:spcBef>
              <a:buClr>
                <a:srgbClr val="FFFFFF"/>
              </a:buClr>
              <a:buFont typeface="Franklin Gothic Book" pitchFamily="34" charset="0"/>
              <a:buChar char="–"/>
            </a:pPr>
            <a:r>
              <a:rPr lang="en-US" sz="2900" dirty="0">
                <a:solidFill>
                  <a:srgbClr val="FFFFFF"/>
                </a:solidFill>
                <a:latin typeface="Helvetica" charset="0"/>
                <a:ea typeface="Helvetica" charset="0"/>
                <a:cs typeface="Helvetica" charset="0"/>
                <a:sym typeface="Helvetica" charset="0"/>
              </a:rPr>
              <a:t> 7.1% endured emotional or psychological abuse </a:t>
            </a:r>
          </a:p>
          <a:p>
            <a:pPr marL="933450" lvl="1" indent="-414338" defTabSz="1300163">
              <a:spcBef>
                <a:spcPts val="900"/>
              </a:spcBef>
              <a:buClr>
                <a:srgbClr val="FFFFFF"/>
              </a:buClr>
              <a:buFont typeface="Franklin Gothic Book" pitchFamily="34" charset="0"/>
              <a:buChar char="–"/>
            </a:pPr>
            <a:r>
              <a:rPr lang="en-US" sz="2900" dirty="0">
                <a:solidFill>
                  <a:srgbClr val="FFFFFF"/>
                </a:solidFill>
                <a:latin typeface="Helvetica" charset="0"/>
                <a:ea typeface="Helvetica" charset="0"/>
                <a:cs typeface="Helvetica" charset="0"/>
                <a:sym typeface="Helvetica" charset="0"/>
              </a:rPr>
              <a:t>14.3% experienced other forms of maltreatment (e.g., abandonment, threats of harm, congenital drug addiction)</a:t>
            </a:r>
          </a:p>
        </p:txBody>
      </p:sp>
      <p:sp>
        <p:nvSpPr>
          <p:cNvPr id="16399"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26</a:t>
            </a:r>
            <a:endParaRPr lang="en-US"/>
          </a:p>
        </p:txBody>
      </p:sp>
      <p:sp>
        <p:nvSpPr>
          <p:cNvPr id="16400" name="Rectangle 16"/>
          <p:cNvSpPr>
            <a:spLocks/>
          </p:cNvSpPr>
          <p:nvPr/>
        </p:nvSpPr>
        <p:spPr bwMode="auto">
          <a:xfrm>
            <a:off x="5634038" y="7991475"/>
            <a:ext cx="7153275" cy="728663"/>
          </a:xfrm>
          <a:prstGeom prst="rect">
            <a:avLst/>
          </a:prstGeom>
          <a:noFill/>
          <a:ln w="12700" cap="flat" cmpd="sng">
            <a:noFill/>
            <a:prstDash val="solid"/>
            <a:miter lim="0"/>
            <a:headEnd/>
            <a:tailEnd/>
          </a:ln>
          <a:effectLst/>
        </p:spPr>
        <p:txBody>
          <a:bodyPr lIns="126435" tIns="72248" rIns="126435" bIns="72248"/>
          <a:lstStyle/>
          <a:p>
            <a:pPr algn="r" defTabSz="1300163">
              <a:lnSpc>
                <a:spcPct val="90000"/>
              </a:lnSpc>
            </a:pPr>
            <a:r>
              <a:rPr lang="en-US" sz="1900">
                <a:solidFill>
                  <a:srgbClr val="F8E82F"/>
                </a:solidFill>
                <a:latin typeface="Helvetica" charset="0"/>
                <a:ea typeface="Helvetica" charset="0"/>
                <a:cs typeface="Helvetica" charset="0"/>
                <a:sym typeface="Helvetica" charset="0"/>
              </a:rPr>
              <a:t>Source: USDHHS. (2007) </a:t>
            </a:r>
            <a:r>
              <a:rPr lang="en-US" sz="1900" i="1">
                <a:solidFill>
                  <a:srgbClr val="F8E82F"/>
                </a:solidFill>
                <a:latin typeface="Helvetica" charset="0"/>
                <a:ea typeface="Helvetica" charset="0"/>
                <a:cs typeface="Helvetica" charset="0"/>
                <a:sym typeface="Helvetica" charset="0"/>
              </a:rPr>
              <a:t>Child Maltreatment 2005; </a:t>
            </a:r>
            <a:r>
              <a:rPr lang="en-US" sz="1900">
                <a:solidFill>
                  <a:srgbClr val="F8E82F"/>
                </a:solidFill>
                <a:latin typeface="Helvetica" charset="0"/>
                <a:ea typeface="Helvetica" charset="0"/>
                <a:cs typeface="Helvetica" charset="0"/>
                <a:sym typeface="Helvetica" charset="0"/>
              </a:rPr>
              <a:t>Washington, DC: US Gov’t Printing Office.</a:t>
            </a:r>
            <a:endParaRPr lang="en-US"/>
          </a:p>
        </p:txBody>
      </p:sp>
      <p:sp>
        <p:nvSpPr>
          <p:cNvPr id="4" name="Footer Placeholder 3"/>
          <p:cNvSpPr>
            <a:spLocks noGrp="1"/>
          </p:cNvSpPr>
          <p:nvPr>
            <p:ph type="ftr" sz="quarter" idx="11"/>
          </p:nvPr>
        </p:nvSpPr>
        <p:spPr/>
        <p:txBody>
          <a:bodyPr/>
          <a:lstStyle/>
          <a:p>
            <a:endParaRPr kumimoji="0" lang="en-US" dirty="0"/>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Perry and Cost of </a:t>
            </a:r>
            <a:r>
              <a:rPr lang="en-US" dirty="0"/>
              <a:t>Caring </a:t>
            </a:r>
            <a:br>
              <a:rPr lang="en-US" dirty="0"/>
            </a:br>
            <a:r>
              <a:rPr lang="en-US" sz="3100" dirty="0"/>
              <a:t>http://childtraumaacademy.com/cost_of_caring/index.html </a:t>
            </a:r>
          </a:p>
        </p:txBody>
      </p:sp>
      <p:pic>
        <p:nvPicPr>
          <p:cNvPr id="58373" name="Picture 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711200" y="2325824"/>
            <a:ext cx="12330774" cy="758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Tree>
    <p:extLst>
      <p:ext uri="{BB962C8B-B14F-4D97-AF65-F5344CB8AC3E}">
        <p14:creationId xmlns:p14="http://schemas.microsoft.com/office/powerpoint/2010/main" val="39725667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 … </a:t>
            </a:r>
            <a:endParaRPr lang="en-US" dirty="0"/>
          </a:p>
        </p:txBody>
      </p:sp>
      <p:sp>
        <p:nvSpPr>
          <p:cNvPr id="3" name="Content Placeholder 2"/>
          <p:cNvSpPr>
            <a:spLocks noGrp="1"/>
          </p:cNvSpPr>
          <p:nvPr>
            <p:ph sz="quarter" idx="1"/>
          </p:nvPr>
        </p:nvSpPr>
        <p:spPr/>
        <p:txBody>
          <a:bodyPr/>
          <a:lstStyle/>
          <a:p>
            <a:r>
              <a:rPr lang="en-US" dirty="0" smtClean="0"/>
              <a:t>Impact of trauma on children</a:t>
            </a:r>
          </a:p>
          <a:p>
            <a:r>
              <a:rPr lang="en-US" dirty="0" smtClean="0"/>
              <a:t>Impact of trauma on caregivers</a:t>
            </a:r>
          </a:p>
          <a:p>
            <a:r>
              <a:rPr lang="en-US" dirty="0" smtClean="0"/>
              <a:t>Impact of trauma on our workforce </a:t>
            </a:r>
          </a:p>
          <a:p>
            <a:endParaRPr lang="en-US" dirty="0"/>
          </a:p>
          <a:p>
            <a:endParaRPr lang="en-US" dirty="0" smtClean="0"/>
          </a:p>
          <a:p>
            <a:r>
              <a:rPr lang="en-US" dirty="0" smtClean="0"/>
              <a:t>So what are trauma informed best practices?</a:t>
            </a:r>
            <a:endParaRPr lang="en-US" dirty="0"/>
          </a:p>
        </p:txBody>
      </p:sp>
      <p:sp>
        <p:nvSpPr>
          <p:cNvPr id="4" name="Footer Placeholder 3"/>
          <p:cNvSpPr>
            <a:spLocks noGrp="1"/>
          </p:cNvSpPr>
          <p:nvPr>
            <p:ph type="ftr" sz="quarter" idx="11"/>
          </p:nvPr>
        </p:nvSpPr>
        <p:spPr>
          <a:xfrm>
            <a:off x="866987" y="8886338"/>
            <a:ext cx="9750213" cy="519289"/>
          </a:xfrm>
        </p:spPr>
        <p:txBody>
          <a:bodyPr/>
          <a:lstStyle/>
          <a:p>
            <a:r>
              <a:rPr kumimoji="0" lang="en-US" smtClean="0"/>
              <a:t>Information and slide part of Dr. Allison Sampson's Trauma Presentation</a:t>
            </a:r>
            <a:endParaRPr kumimoji="0" lang="en-US"/>
          </a:p>
        </p:txBody>
      </p:sp>
    </p:spTree>
    <p:extLst>
      <p:ext uri="{BB962C8B-B14F-4D97-AF65-F5344CB8AC3E}">
        <p14:creationId xmlns:p14="http://schemas.microsoft.com/office/powerpoint/2010/main" val="35242461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800" dirty="0" smtClean="0"/>
              <a:t>How Do we approach Complex Trauma </a:t>
            </a:r>
            <a:endParaRPr lang="en-US" sz="2800" dirty="0"/>
          </a:p>
        </p:txBody>
      </p:sp>
      <p:sp>
        <p:nvSpPr>
          <p:cNvPr id="6" name="Subtitle 5"/>
          <p:cNvSpPr>
            <a:spLocks noGrp="1"/>
          </p:cNvSpPr>
          <p:nvPr>
            <p:ph type="subTitle" idx="1"/>
          </p:nvPr>
        </p:nvSpPr>
        <p:spPr/>
        <p:txBody>
          <a:bodyPr/>
          <a:lstStyle/>
          <a:p>
            <a:r>
              <a:rPr lang="en-US" dirty="0" smtClean="0"/>
              <a:t>Phase Oriented Treatment </a:t>
            </a:r>
            <a:endParaRPr lang="en-US" dirty="0"/>
          </a:p>
        </p:txBody>
      </p:sp>
    </p:spTree>
    <p:extLst>
      <p:ext uri="{BB962C8B-B14F-4D97-AF65-F5344CB8AC3E}">
        <p14:creationId xmlns:p14="http://schemas.microsoft.com/office/powerpoint/2010/main" val="11237650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Acknowledgement … Excellent resource for learning … </a:t>
            </a:r>
            <a:endParaRPr lang="en-US" sz="4000" dirty="0"/>
          </a:p>
        </p:txBody>
      </p:sp>
      <p:sp>
        <p:nvSpPr>
          <p:cNvPr id="3" name="Content Placeholder 2"/>
          <p:cNvSpPr>
            <a:spLocks noGrp="1"/>
          </p:cNvSpPr>
          <p:nvPr>
            <p:ph sz="quarter" idx="1"/>
          </p:nvPr>
        </p:nvSpPr>
        <p:spPr/>
        <p:txBody>
          <a:bodyPr/>
          <a:lstStyle/>
          <a:p>
            <a:endParaRPr lang="en-US" dirty="0" smtClean="0"/>
          </a:p>
          <a:p>
            <a:pPr>
              <a:buNone/>
            </a:pPr>
            <a:r>
              <a:rPr lang="en-US" dirty="0" smtClean="0"/>
              <a:t>	Editors Christine A </a:t>
            </a:r>
            <a:r>
              <a:rPr lang="en-US" dirty="0" err="1" smtClean="0"/>
              <a:t>Courtois</a:t>
            </a:r>
            <a:r>
              <a:rPr lang="en-US" dirty="0" smtClean="0"/>
              <a:t> and Julian Ford’s 2009 book ….</a:t>
            </a:r>
          </a:p>
          <a:p>
            <a:pPr>
              <a:buNone/>
            </a:pPr>
            <a:endParaRPr lang="en-US" dirty="0" smtClean="0"/>
          </a:p>
          <a:p>
            <a:pPr>
              <a:buNone/>
            </a:pPr>
            <a:r>
              <a:rPr lang="en-US" dirty="0" smtClean="0"/>
              <a:t>	Treating Complex Traumatic Stress Disorders:</a:t>
            </a:r>
          </a:p>
          <a:p>
            <a:pPr>
              <a:buNone/>
            </a:pPr>
            <a:r>
              <a:rPr lang="en-US" dirty="0" smtClean="0"/>
              <a:t>	An Evidence Based Guide</a:t>
            </a:r>
          </a:p>
          <a:p>
            <a:pPr>
              <a:buNone/>
            </a:pPr>
            <a:endParaRPr lang="en-US" dirty="0" smtClean="0"/>
          </a:p>
          <a:p>
            <a:pPr>
              <a:buNone/>
            </a:pPr>
            <a:r>
              <a:rPr lang="en-US" dirty="0" smtClean="0"/>
              <a:t>	Guilford Press </a:t>
            </a:r>
          </a:p>
          <a:p>
            <a:pPr>
              <a:buNone/>
            </a:pPr>
            <a:endParaRPr lang="en-US" dirty="0" smtClean="0"/>
          </a:p>
          <a:p>
            <a:pPr>
              <a:buNone/>
            </a:pPr>
            <a:endParaRPr lang="en-US" dirty="0" smtClean="0"/>
          </a:p>
        </p:txBody>
      </p:sp>
      <p:sp>
        <p:nvSpPr>
          <p:cNvPr id="4" name="Footer Placeholder 3"/>
          <p:cNvSpPr>
            <a:spLocks noGrp="1"/>
          </p:cNvSpPr>
          <p:nvPr>
            <p:ph type="ftr" sz="quarter" idx="11"/>
          </p:nvPr>
        </p:nvSpPr>
        <p:spPr>
          <a:xfrm>
            <a:off x="866987" y="8886338"/>
            <a:ext cx="93692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201744641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Core areas of focus in Complex Trauma</a:t>
            </a:r>
            <a:br>
              <a:rPr lang="en-US" sz="5400" dirty="0" smtClean="0"/>
            </a:br>
            <a:r>
              <a:rPr lang="en-US" sz="3200" dirty="0" err="1" smtClean="0"/>
              <a:t>Courtois</a:t>
            </a:r>
            <a:r>
              <a:rPr lang="en-US" sz="3200" dirty="0" smtClean="0"/>
              <a:t>, C. &amp; Ford, J. (2009), Introduction (p.2)</a:t>
            </a:r>
            <a:endParaRPr lang="en-US" sz="5400" dirty="0"/>
          </a:p>
        </p:txBody>
      </p:sp>
      <p:sp>
        <p:nvSpPr>
          <p:cNvPr id="3" name="Content Placeholder 2"/>
          <p:cNvSpPr>
            <a:spLocks noGrp="1"/>
          </p:cNvSpPr>
          <p:nvPr>
            <p:ph sz="quarter" idx="1"/>
          </p:nvPr>
        </p:nvSpPr>
        <p:spPr/>
        <p:txBody>
          <a:bodyPr>
            <a:normAutofit lnSpcReduction="10000"/>
          </a:bodyPr>
          <a:lstStyle/>
          <a:p>
            <a:r>
              <a:rPr lang="en-US" dirty="0" smtClean="0"/>
              <a:t>Self-Regulation </a:t>
            </a:r>
          </a:p>
          <a:p>
            <a:pPr lvl="1"/>
            <a:r>
              <a:rPr lang="en-US" dirty="0" smtClean="0"/>
              <a:t>Affect Regulation</a:t>
            </a:r>
          </a:p>
          <a:p>
            <a:pPr lvl="1"/>
            <a:r>
              <a:rPr lang="en-US" dirty="0" smtClean="0"/>
              <a:t>Disassociation (difficulty in being “present”)</a:t>
            </a:r>
          </a:p>
          <a:p>
            <a:pPr lvl="1"/>
            <a:r>
              <a:rPr lang="en-US" dirty="0" smtClean="0"/>
              <a:t>Somatic </a:t>
            </a:r>
            <a:r>
              <a:rPr lang="en-US" dirty="0" err="1" smtClean="0"/>
              <a:t>Dysregulation</a:t>
            </a:r>
            <a:r>
              <a:rPr lang="en-US" dirty="0" smtClean="0"/>
              <a:t> </a:t>
            </a:r>
          </a:p>
          <a:p>
            <a:r>
              <a:rPr lang="en-US" dirty="0" smtClean="0"/>
              <a:t>Self-Identity </a:t>
            </a:r>
          </a:p>
          <a:p>
            <a:pPr lvl="1"/>
            <a:r>
              <a:rPr lang="en-US" dirty="0" smtClean="0"/>
              <a:t>Impaired Self-Concept</a:t>
            </a:r>
          </a:p>
          <a:p>
            <a:pPr lvl="1"/>
            <a:r>
              <a:rPr lang="en-US" dirty="0" smtClean="0"/>
              <a:t>Impaired Self-Development </a:t>
            </a:r>
          </a:p>
          <a:p>
            <a:r>
              <a:rPr lang="en-US" dirty="0" smtClean="0"/>
              <a:t>Co-regulation </a:t>
            </a:r>
          </a:p>
          <a:p>
            <a:pPr lvl="1"/>
            <a:r>
              <a:rPr lang="en-US" dirty="0" smtClean="0"/>
              <a:t>Secure working model of caring relationship </a:t>
            </a:r>
          </a:p>
          <a:p>
            <a:pPr lvl="1"/>
            <a:r>
              <a:rPr lang="en-US" dirty="0" smtClean="0"/>
              <a:t>Disorganized Attachment Patterns</a:t>
            </a:r>
          </a:p>
        </p:txBody>
      </p:sp>
      <p:sp>
        <p:nvSpPr>
          <p:cNvPr id="4" name="Footer Placeholder 3"/>
          <p:cNvSpPr>
            <a:spLocks noGrp="1"/>
          </p:cNvSpPr>
          <p:nvPr>
            <p:ph type="ftr" sz="quarter" idx="11"/>
          </p:nvPr>
        </p:nvSpPr>
        <p:spPr>
          <a:xfrm>
            <a:off x="866987" y="8886338"/>
            <a:ext cx="99026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33637595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p:txBody>
          <a:bodyPr>
            <a:normAutofit fontScale="90000"/>
          </a:bodyPr>
          <a:lstStyle/>
          <a:p>
            <a:pPr algn="ctr"/>
            <a:r>
              <a:rPr lang="en-US" dirty="0" smtClean="0"/>
              <a:t>Phase Oriented Treatment</a:t>
            </a:r>
            <a:br>
              <a:rPr lang="en-US" dirty="0" smtClean="0"/>
            </a:br>
            <a:r>
              <a:rPr lang="en-US" dirty="0" smtClean="0"/>
              <a:t>“Gold Standard”</a:t>
            </a:r>
            <a:endParaRPr lang="en-US" dirty="0"/>
          </a:p>
        </p:txBody>
      </p:sp>
      <p:sp>
        <p:nvSpPr>
          <p:cNvPr id="49154" name="Rectangle 2"/>
          <p:cNvSpPr>
            <a:spLocks noGrp="1" noChangeArrowheads="1"/>
          </p:cNvSpPr>
          <p:nvPr>
            <p:ph sz="quarter" idx="1"/>
          </p:nvPr>
        </p:nvSpPr>
        <p:spPr/>
        <p:txBody>
          <a:bodyPr>
            <a:normAutofit lnSpcReduction="10000"/>
          </a:bodyPr>
          <a:lstStyle/>
          <a:p>
            <a:endParaRPr lang="en-US" dirty="0" smtClean="0"/>
          </a:p>
          <a:p>
            <a:pPr>
              <a:buNone/>
            </a:pPr>
            <a:r>
              <a:rPr lang="en-US" sz="5400" dirty="0" smtClean="0"/>
              <a:t>Phase I: Safety and Stabilization </a:t>
            </a:r>
          </a:p>
          <a:p>
            <a:pPr>
              <a:buNone/>
            </a:pPr>
            <a:r>
              <a:rPr lang="en-US" sz="5400" dirty="0" smtClean="0"/>
              <a:t>Phase 2: Trauma Reprocessing</a:t>
            </a:r>
          </a:p>
          <a:p>
            <a:pPr>
              <a:buNone/>
            </a:pPr>
            <a:r>
              <a:rPr lang="en-US" sz="5400" dirty="0" smtClean="0"/>
              <a:t>Phase 3: Reintegration </a:t>
            </a:r>
          </a:p>
          <a:p>
            <a:pPr>
              <a:buNone/>
            </a:pPr>
            <a:endParaRPr lang="en-US" dirty="0" smtClean="0"/>
          </a:p>
          <a:p>
            <a:endParaRPr lang="en-US" dirty="0" smtClean="0"/>
          </a:p>
          <a:p>
            <a:endParaRPr lang="en-US" dirty="0" smtClean="0"/>
          </a:p>
          <a:p>
            <a:pPr>
              <a:buNone/>
            </a:pPr>
            <a:r>
              <a:rPr lang="en-US" dirty="0" err="1" smtClean="0"/>
              <a:t>Courtois</a:t>
            </a:r>
            <a:r>
              <a:rPr lang="en-US" dirty="0" smtClean="0"/>
              <a:t>, C., Ford, J., &amp; M. </a:t>
            </a:r>
            <a:r>
              <a:rPr lang="en-US" dirty="0" err="1" smtClean="0"/>
              <a:t>Cloitre</a:t>
            </a:r>
            <a:r>
              <a:rPr lang="en-US" dirty="0" smtClean="0"/>
              <a:t> (2009), pp.90-100 </a:t>
            </a:r>
            <a:endParaRPr lang="en-US" dirty="0"/>
          </a:p>
        </p:txBody>
      </p:sp>
      <p:sp>
        <p:nvSpPr>
          <p:cNvPr id="2" name="Footer Placeholder 1"/>
          <p:cNvSpPr>
            <a:spLocks noGrp="1"/>
          </p:cNvSpPr>
          <p:nvPr>
            <p:ph type="ftr" sz="quarter" idx="11"/>
          </p:nvPr>
        </p:nvSpPr>
        <p:spPr>
          <a:xfrm>
            <a:off x="866987" y="8886338"/>
            <a:ext cx="88358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2103220"/>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609600"/>
            <a:ext cx="11595947" cy="1408853"/>
          </a:xfrm>
        </p:spPr>
        <p:txBody>
          <a:bodyPr>
            <a:normAutofit fontScale="90000"/>
          </a:bodyPr>
          <a:lstStyle/>
          <a:p>
            <a:r>
              <a:rPr lang="en-US" sz="3600" dirty="0" smtClean="0"/>
              <a:t>Phase Oriented Treatment</a:t>
            </a:r>
            <a:br>
              <a:rPr lang="en-US" sz="3600" dirty="0" smtClean="0"/>
            </a:br>
            <a:r>
              <a:rPr lang="en-US" sz="3600" dirty="0" smtClean="0"/>
              <a:t> </a:t>
            </a:r>
            <a:r>
              <a:rPr lang="en-US" sz="3600" dirty="0" err="1" smtClean="0"/>
              <a:t>Courtois</a:t>
            </a:r>
            <a:r>
              <a:rPr lang="en-US" sz="3600" dirty="0" smtClean="0"/>
              <a:t>, C., Ford, J., &amp; M. </a:t>
            </a:r>
            <a:r>
              <a:rPr lang="en-US" sz="3600" dirty="0" err="1" smtClean="0"/>
              <a:t>Cloitre</a:t>
            </a:r>
            <a:r>
              <a:rPr lang="en-US" sz="3600" dirty="0" smtClean="0"/>
              <a:t> (2009), pp.90-100 </a:t>
            </a:r>
            <a:r>
              <a:rPr lang="en-US" dirty="0" smtClean="0"/>
              <a:t/>
            </a:r>
            <a:br>
              <a:rPr lang="en-US" dirty="0" smtClean="0"/>
            </a:br>
            <a:endParaRPr lang="en-US" dirty="0"/>
          </a:p>
        </p:txBody>
      </p:sp>
      <p:sp>
        <p:nvSpPr>
          <p:cNvPr id="3" name="Content Placeholder 2"/>
          <p:cNvSpPr>
            <a:spLocks noGrp="1"/>
          </p:cNvSpPr>
          <p:nvPr>
            <p:ph sz="quarter" idx="1"/>
          </p:nvPr>
        </p:nvSpPr>
        <p:spPr>
          <a:xfrm>
            <a:off x="871321" y="1752600"/>
            <a:ext cx="11595947" cy="8001000"/>
          </a:xfrm>
        </p:spPr>
        <p:txBody>
          <a:bodyPr>
            <a:noAutofit/>
          </a:bodyPr>
          <a:lstStyle/>
          <a:p>
            <a:pPr>
              <a:buNone/>
            </a:pPr>
            <a:endParaRPr lang="en-US" sz="2800" b="1" dirty="0" smtClean="0"/>
          </a:p>
          <a:p>
            <a:pPr>
              <a:buNone/>
            </a:pPr>
            <a:r>
              <a:rPr lang="en-US" sz="1800" b="1" dirty="0" smtClean="0"/>
              <a:t>PHASE ONE: Safety and Stabilization </a:t>
            </a:r>
          </a:p>
          <a:p>
            <a:pPr lvl="0"/>
            <a:r>
              <a:rPr lang="en-US" sz="1800" dirty="0" smtClean="0"/>
              <a:t>Personal and Interpersonal Safety Established: Education/Support/Safety Planning </a:t>
            </a:r>
          </a:p>
          <a:p>
            <a:pPr lvl="0"/>
            <a:r>
              <a:rPr lang="en-US" sz="1800" dirty="0" smtClean="0"/>
              <a:t>Enhance Client’s ability to manage extreme arousal (hyper/hypo)</a:t>
            </a:r>
          </a:p>
          <a:p>
            <a:pPr lvl="0"/>
            <a:r>
              <a:rPr lang="en-US" sz="1800" dirty="0" smtClean="0"/>
              <a:t>Active engagement in positive/negative experiences (deal with automatic avoidance behaviors, self awareness of avoidance, increase coping skills and use of coping skills)</a:t>
            </a:r>
          </a:p>
          <a:p>
            <a:pPr lvl="0"/>
            <a:r>
              <a:rPr lang="en-US" sz="1800" dirty="0" smtClean="0"/>
              <a:t>Education (psychotherapy, trauma, skills to be learned) </a:t>
            </a:r>
          </a:p>
          <a:p>
            <a:pPr lvl="0"/>
            <a:r>
              <a:rPr lang="en-US" sz="1800" dirty="0" smtClean="0"/>
              <a:t>Assess and develop relationship capacity (decrease avoidance of relationships or negative thoughts about relationships, build support network, define client’s attachment network)</a:t>
            </a:r>
          </a:p>
          <a:p>
            <a:pPr>
              <a:buNone/>
            </a:pPr>
            <a:r>
              <a:rPr lang="en-US" sz="1800" b="1" dirty="0" smtClean="0"/>
              <a:t>PHASE TWO:  Trauma Reprocessing </a:t>
            </a:r>
          </a:p>
          <a:p>
            <a:pPr lvl="0"/>
            <a:r>
              <a:rPr lang="en-US" sz="1800" dirty="0" smtClean="0"/>
              <a:t>Disclosure of traumatic memories, development of an autobiographical narrative (identify emotions connected to trauma memories, grieve and mourn losses, resolution of relationships when appropriate, increased awareness, increase interpersonal and self-regulation skills)</a:t>
            </a:r>
          </a:p>
          <a:p>
            <a:pPr lvl="0"/>
            <a:r>
              <a:rPr lang="en-US" sz="1800" dirty="0" smtClean="0"/>
              <a:t>Supporting client in maintaining functioning and not getting lost in memories or seeing themselves as “disabled”, need to affirm strengths, promote positive self-esteem, and internal and external resources now available to them </a:t>
            </a:r>
          </a:p>
          <a:p>
            <a:pPr>
              <a:buNone/>
            </a:pPr>
            <a:r>
              <a:rPr lang="en-US" sz="1800" b="1" dirty="0" smtClean="0"/>
              <a:t>PHASE THREE: Re-Integration </a:t>
            </a:r>
          </a:p>
          <a:p>
            <a:pPr lvl="0"/>
            <a:r>
              <a:rPr lang="en-US" sz="1800" dirty="0" smtClean="0"/>
              <a:t>Growth and period and reengagement in life</a:t>
            </a:r>
          </a:p>
          <a:p>
            <a:pPr lvl="0"/>
            <a:r>
              <a:rPr lang="en-US" sz="1800" dirty="0" smtClean="0"/>
              <a:t>Can be time of client realizing losses, discover of unresolved developmental deficits, fine tuning of self-regulation skills </a:t>
            </a:r>
          </a:p>
          <a:p>
            <a:endParaRPr lang="en-US" dirty="0"/>
          </a:p>
        </p:txBody>
      </p:sp>
      <p:sp>
        <p:nvSpPr>
          <p:cNvPr id="4" name="Footer Placeholder 3"/>
          <p:cNvSpPr>
            <a:spLocks noGrp="1"/>
          </p:cNvSpPr>
          <p:nvPr>
            <p:ph type="ftr" sz="quarter" idx="11"/>
          </p:nvPr>
        </p:nvSpPr>
        <p:spPr>
          <a:xfrm>
            <a:off x="866987" y="8886338"/>
            <a:ext cx="87596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39516741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Contextual Models of Care</a:t>
            </a:r>
            <a:br>
              <a:rPr lang="en-US" dirty="0" smtClean="0"/>
            </a:br>
            <a:r>
              <a:rPr lang="en-US" sz="4000" dirty="0" smtClean="0"/>
              <a:t>Gold, S. (2009) pp.231-235</a:t>
            </a:r>
            <a:endParaRPr lang="en-US" sz="4000" dirty="0"/>
          </a:p>
        </p:txBody>
      </p:sp>
      <p:sp>
        <p:nvSpPr>
          <p:cNvPr id="3" name="Content Placeholder 2"/>
          <p:cNvSpPr>
            <a:spLocks noGrp="1"/>
          </p:cNvSpPr>
          <p:nvPr>
            <p:ph sz="quarter" idx="1"/>
          </p:nvPr>
        </p:nvSpPr>
        <p:spPr/>
        <p:txBody>
          <a:bodyPr>
            <a:normAutofit fontScale="77500" lnSpcReduction="20000"/>
          </a:bodyPr>
          <a:lstStyle/>
          <a:p>
            <a:r>
              <a:rPr lang="en-US" dirty="0" smtClean="0"/>
              <a:t>Interpersonal Area</a:t>
            </a:r>
          </a:p>
          <a:p>
            <a:pPr lvl="1"/>
            <a:r>
              <a:rPr lang="en-US" dirty="0" smtClean="0"/>
              <a:t>Collaborative approach </a:t>
            </a:r>
          </a:p>
          <a:p>
            <a:pPr lvl="1"/>
            <a:r>
              <a:rPr lang="en-US" dirty="0" smtClean="0"/>
              <a:t>Attachment in the therapeutic relationship</a:t>
            </a:r>
          </a:p>
          <a:p>
            <a:r>
              <a:rPr lang="en-US" dirty="0" smtClean="0"/>
              <a:t>Practical Area</a:t>
            </a:r>
          </a:p>
          <a:p>
            <a:pPr lvl="1"/>
            <a:r>
              <a:rPr lang="en-US" dirty="0" smtClean="0"/>
              <a:t>Skill Development</a:t>
            </a:r>
          </a:p>
          <a:p>
            <a:pPr lvl="2"/>
            <a:r>
              <a:rPr lang="en-US" dirty="0" smtClean="0"/>
              <a:t>Self-Soothe</a:t>
            </a:r>
          </a:p>
          <a:p>
            <a:pPr lvl="2"/>
            <a:r>
              <a:rPr lang="en-US" dirty="0" smtClean="0"/>
              <a:t>Being in the Present</a:t>
            </a:r>
          </a:p>
          <a:p>
            <a:pPr lvl="2"/>
            <a:r>
              <a:rPr lang="en-US" dirty="0" smtClean="0"/>
              <a:t>Cognitive Strategies (problem solving)</a:t>
            </a:r>
          </a:p>
          <a:p>
            <a:pPr lvl="2"/>
            <a:r>
              <a:rPr lang="en-US" dirty="0" smtClean="0"/>
              <a:t>Release of addiction/maladaptive behaviors</a:t>
            </a:r>
          </a:p>
          <a:p>
            <a:pPr lvl="2"/>
            <a:r>
              <a:rPr lang="en-US" dirty="0" smtClean="0"/>
              <a:t>Traumatic Stress Reprocessing</a:t>
            </a:r>
          </a:p>
          <a:p>
            <a:pPr lvl="2"/>
            <a:r>
              <a:rPr lang="en-US" dirty="0" smtClean="0"/>
              <a:t>Engaging in Daily Life</a:t>
            </a:r>
          </a:p>
          <a:p>
            <a:r>
              <a:rPr lang="en-US" dirty="0" smtClean="0"/>
              <a:t>Conceptual Area</a:t>
            </a:r>
          </a:p>
          <a:p>
            <a:pPr lvl="1"/>
            <a:r>
              <a:rPr lang="en-US" dirty="0" smtClean="0"/>
              <a:t>Clinician is a guide through the process</a:t>
            </a:r>
          </a:p>
          <a:p>
            <a:pPr lvl="1"/>
            <a:r>
              <a:rPr lang="en-US" dirty="0" smtClean="0"/>
              <a:t>Client develops the conclusions and outcomes </a:t>
            </a:r>
            <a:endParaRPr lang="en-US" dirty="0"/>
          </a:p>
        </p:txBody>
      </p:sp>
      <p:sp>
        <p:nvSpPr>
          <p:cNvPr id="4" name="Footer Placeholder 3"/>
          <p:cNvSpPr>
            <a:spLocks noGrp="1"/>
          </p:cNvSpPr>
          <p:nvPr>
            <p:ph type="ftr" sz="quarter" idx="11"/>
          </p:nvPr>
        </p:nvSpPr>
        <p:spPr>
          <a:xfrm>
            <a:off x="2311400" y="8991600"/>
            <a:ext cx="8686800"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22819868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Culture for TIC</a:t>
            </a:r>
            <a:endParaRPr lang="en-US" dirty="0"/>
          </a:p>
        </p:txBody>
      </p:sp>
      <p:sp>
        <p:nvSpPr>
          <p:cNvPr id="3" name="Footer Placeholder 2"/>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4" name="Content Placeholder 3"/>
          <p:cNvSpPr>
            <a:spLocks noGrp="1"/>
          </p:cNvSpPr>
          <p:nvPr>
            <p:ph sz="quarter" idx="1"/>
          </p:nvPr>
        </p:nvSpPr>
        <p:spPr/>
        <p:txBody>
          <a:bodyPr/>
          <a:lstStyle/>
          <a:p>
            <a:pPr marL="0" indent="0">
              <a:buNone/>
            </a:pPr>
            <a:r>
              <a:rPr lang="en-US" dirty="0" smtClean="0"/>
              <a:t>Five Core Values (</a:t>
            </a:r>
            <a:r>
              <a:rPr lang="en-US" dirty="0" err="1" smtClean="0"/>
              <a:t>Fallot</a:t>
            </a:r>
            <a:r>
              <a:rPr lang="en-US" dirty="0" smtClean="0"/>
              <a:t>, 2009)</a:t>
            </a:r>
          </a:p>
          <a:p>
            <a:pPr marL="0" indent="0">
              <a:buNone/>
            </a:pPr>
            <a:endParaRPr lang="en-US" dirty="0"/>
          </a:p>
          <a:p>
            <a:pPr marL="742950" indent="-742950">
              <a:buAutoNum type="arabicParenR"/>
            </a:pPr>
            <a:r>
              <a:rPr lang="en-US" dirty="0" smtClean="0"/>
              <a:t>Safety</a:t>
            </a:r>
          </a:p>
          <a:p>
            <a:pPr marL="742950" indent="-742950">
              <a:buAutoNum type="arabicParenR"/>
            </a:pPr>
            <a:r>
              <a:rPr lang="en-US" dirty="0" smtClean="0"/>
              <a:t>Trustworthiness</a:t>
            </a:r>
          </a:p>
          <a:p>
            <a:pPr marL="742950" indent="-742950">
              <a:buAutoNum type="arabicParenR"/>
            </a:pPr>
            <a:r>
              <a:rPr lang="en-US" dirty="0" smtClean="0"/>
              <a:t>Choice</a:t>
            </a:r>
          </a:p>
          <a:p>
            <a:pPr marL="742950" indent="-742950">
              <a:buAutoNum type="arabicParenR"/>
            </a:pPr>
            <a:r>
              <a:rPr lang="en-US" dirty="0" smtClean="0"/>
              <a:t>Collaboration</a:t>
            </a:r>
          </a:p>
          <a:p>
            <a:pPr marL="742950" indent="-742950">
              <a:buAutoNum type="arabicParenR"/>
            </a:pPr>
            <a:r>
              <a:rPr lang="en-US" dirty="0" smtClean="0"/>
              <a:t>Empowerment</a:t>
            </a:r>
            <a:endParaRPr lang="en-US" dirty="0"/>
          </a:p>
        </p:txBody>
      </p:sp>
    </p:spTree>
    <p:extLst>
      <p:ext uri="{BB962C8B-B14F-4D97-AF65-F5344CB8AC3E}">
        <p14:creationId xmlns:p14="http://schemas.microsoft.com/office/powerpoint/2010/main" val="32929830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Trans-Diagnostic Features </a:t>
            </a:r>
            <a:endParaRPr lang="en-US" dirty="0"/>
          </a:p>
        </p:txBody>
      </p:sp>
      <p:sp>
        <p:nvSpPr>
          <p:cNvPr id="3" name="Footer Placeholder 2"/>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4" name="Content Placeholder 3"/>
          <p:cNvSpPr>
            <a:spLocks noGrp="1"/>
          </p:cNvSpPr>
          <p:nvPr>
            <p:ph sz="quarter" idx="1"/>
          </p:nvPr>
        </p:nvSpPr>
        <p:spPr/>
        <p:txBody>
          <a:bodyPr/>
          <a:lstStyle/>
          <a:p>
            <a:r>
              <a:rPr lang="en-US" dirty="0" smtClean="0"/>
              <a:t>Therapeutic Relationship</a:t>
            </a:r>
          </a:p>
          <a:p>
            <a:r>
              <a:rPr lang="en-US" dirty="0" smtClean="0"/>
              <a:t>Expectations (Role and Purpose)</a:t>
            </a:r>
          </a:p>
          <a:p>
            <a:r>
              <a:rPr lang="en-US" dirty="0" smtClean="0"/>
              <a:t>Motivation </a:t>
            </a:r>
          </a:p>
          <a:p>
            <a:r>
              <a:rPr lang="en-US" dirty="0" smtClean="0"/>
              <a:t>Feedback  </a:t>
            </a:r>
            <a:endParaRPr lang="en-US" dirty="0"/>
          </a:p>
        </p:txBody>
      </p:sp>
    </p:spTree>
    <p:extLst>
      <p:ext uri="{BB962C8B-B14F-4D97-AF65-F5344CB8AC3E}">
        <p14:creationId xmlns:p14="http://schemas.microsoft.com/office/powerpoint/2010/main" val="329012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16386"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16387"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16388"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 name="Group 5"/>
          <p:cNvGrpSpPr>
            <a:grpSpLocks/>
          </p:cNvGrpSpPr>
          <p:nvPr/>
        </p:nvGrpSpPr>
        <p:grpSpPr bwMode="auto">
          <a:xfrm>
            <a:off x="7831138" y="8669338"/>
            <a:ext cx="963612" cy="1084262"/>
            <a:chOff x="0" y="0"/>
            <a:chExt cx="76" cy="86"/>
          </a:xfrm>
        </p:grpSpPr>
        <p:sp>
          <p:nvSpPr>
            <p:cNvPr id="16390"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6391"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16392"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 name="Group 9"/>
          <p:cNvGrpSpPr>
            <a:grpSpLocks/>
          </p:cNvGrpSpPr>
          <p:nvPr/>
        </p:nvGrpSpPr>
        <p:grpSpPr bwMode="auto">
          <a:xfrm>
            <a:off x="8818563" y="8669338"/>
            <a:ext cx="1674812" cy="1084262"/>
            <a:chOff x="0" y="0"/>
            <a:chExt cx="132" cy="86"/>
          </a:xfrm>
        </p:grpSpPr>
        <p:sp>
          <p:nvSpPr>
            <p:cNvPr id="16394"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6395"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16396"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26</a:t>
            </a:r>
            <a:endParaRPr lang="en-US"/>
          </a:p>
        </p:txBody>
      </p:sp>
      <p:sp>
        <p:nvSpPr>
          <p:cNvPr id="16397" name="Rectangle 13"/>
          <p:cNvSpPr>
            <a:spLocks noGrp="1" noChangeArrowheads="1"/>
          </p:cNvSpPr>
          <p:nvPr>
            <p:ph type="title"/>
          </p:nvPr>
        </p:nvSpPr>
        <p:spPr>
          <a:xfrm>
            <a:off x="2600325" y="-115888"/>
            <a:ext cx="10294938" cy="1298576"/>
          </a:xfrm>
        </p:spPr>
        <p:txBody>
          <a:bodyPr lIns="126435" tIns="72248" rIns="126435" bIns="72248">
            <a:normAutofit fontScale="90000"/>
          </a:bodyPr>
          <a:lstStyle/>
          <a:p>
            <a:pPr algn="r" defTabSz="1300163">
              <a:lnSpc>
                <a:spcPct val="90000"/>
              </a:lnSpc>
            </a:pPr>
            <a:r>
              <a:rPr lang="en-US" sz="2700">
                <a:solidFill>
                  <a:srgbClr val="FFFF00"/>
                </a:solidFill>
                <a:latin typeface="Helvetica" charset="0"/>
                <a:ea typeface="Helvetica" charset="0"/>
                <a:cs typeface="Helvetica" charset="0"/>
                <a:sym typeface="Helvetica" charset="0"/>
              </a:rPr>
              <a:t/>
            </a:r>
            <a:br>
              <a:rPr lang="en-US" sz="2700">
                <a:solidFill>
                  <a:srgbClr val="FFFF00"/>
                </a:solidFill>
                <a:latin typeface="Helvetica" charset="0"/>
                <a:ea typeface="Helvetica" charset="0"/>
                <a:cs typeface="Helvetica" charset="0"/>
                <a:sym typeface="Helvetica" charset="0"/>
              </a:rPr>
            </a:br>
            <a:r>
              <a:rPr lang="en-US" sz="2700">
                <a:solidFill>
                  <a:srgbClr val="FFFF00"/>
                </a:solidFill>
                <a:latin typeface="Helvetica" charset="0"/>
                <a:ea typeface="Helvetica" charset="0"/>
                <a:cs typeface="Helvetica" charset="0"/>
                <a:sym typeface="Helvetica" charset="0"/>
              </a:rPr>
              <a:t>Prevalence of Trauma—United States</a:t>
            </a:r>
            <a:br>
              <a:rPr lang="en-US" sz="2700">
                <a:solidFill>
                  <a:srgbClr val="FFFF00"/>
                </a:solidFill>
                <a:latin typeface="Helvetica" charset="0"/>
                <a:ea typeface="Helvetica" charset="0"/>
                <a:cs typeface="Helvetica" charset="0"/>
                <a:sym typeface="Helvetica" charset="0"/>
              </a:rPr>
            </a:br>
            <a:endParaRPr lang="en-US"/>
          </a:p>
        </p:txBody>
      </p:sp>
      <p:sp>
        <p:nvSpPr>
          <p:cNvPr id="16398" name="Rectangle 14"/>
          <p:cNvSpPr>
            <a:spLocks noGrp="1" noChangeArrowheads="1"/>
          </p:cNvSpPr>
          <p:nvPr>
            <p:ph sz="quarter" idx="1"/>
          </p:nvPr>
        </p:nvSpPr>
        <p:spPr>
          <a:xfrm>
            <a:off x="215900" y="2285999"/>
            <a:ext cx="12353925" cy="5191125"/>
          </a:xfrm>
        </p:spPr>
        <p:txBody>
          <a:bodyPr lIns="126435" tIns="72248" rIns="126435" bIns="72248" anchor="t">
            <a:normAutofit lnSpcReduction="10000"/>
          </a:bodyPr>
          <a:lstStyle/>
          <a:p>
            <a:pPr marL="534988" indent="-534988" defTabSz="1300163">
              <a:spcBef>
                <a:spcPts val="21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Each year in the United States, more than 1,400 children—nearly 2 children per 100,000—die of abuse or neglect</a:t>
            </a:r>
            <a:r>
              <a:rPr lang="en-US" sz="3100" b="1" dirty="0">
                <a:solidFill>
                  <a:srgbClr val="FFFFFF"/>
                </a:solidFill>
                <a:latin typeface="Helvetica" charset="0"/>
                <a:ea typeface="Helvetica" charset="0"/>
                <a:cs typeface="Helvetica" charset="0"/>
                <a:sym typeface="Helvetica" charset="0"/>
              </a:rPr>
              <a:t>.</a:t>
            </a:r>
            <a:r>
              <a:rPr lang="en-US" sz="3100" dirty="0">
                <a:solidFill>
                  <a:srgbClr val="FFFF00"/>
                </a:solidFill>
                <a:latin typeface="Helvetica" charset="0"/>
                <a:ea typeface="Helvetica" charset="0"/>
                <a:cs typeface="Helvetica" charset="0"/>
                <a:sym typeface="Helvetica" charset="0"/>
              </a:rPr>
              <a:t> </a:t>
            </a:r>
          </a:p>
          <a:p>
            <a:pPr marL="534988" indent="-534988" defTabSz="1300163">
              <a:spcBef>
                <a:spcPts val="11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In 2005, 899,000 children were victims of child maltreatment. Of these:</a:t>
            </a:r>
          </a:p>
          <a:p>
            <a:pPr marL="933450" lvl="1" indent="-414338" defTabSz="1300163">
              <a:spcBef>
                <a:spcPts val="600"/>
              </a:spcBef>
              <a:buClr>
                <a:srgbClr val="FFFFFF"/>
              </a:buClr>
              <a:buFont typeface="Franklin Gothic Book" pitchFamily="34" charset="0"/>
              <a:buChar char="–"/>
            </a:pPr>
            <a:r>
              <a:rPr lang="en-US" sz="2900" dirty="0">
                <a:solidFill>
                  <a:srgbClr val="FFFFFF"/>
                </a:solidFill>
                <a:latin typeface="Helvetica" charset="0"/>
                <a:ea typeface="Helvetica" charset="0"/>
                <a:cs typeface="Helvetica" charset="0"/>
                <a:sym typeface="Helvetica" charset="0"/>
              </a:rPr>
              <a:t>62.8% experienced neglect </a:t>
            </a:r>
          </a:p>
          <a:p>
            <a:pPr marL="933450" lvl="1" indent="-414338" defTabSz="1300163">
              <a:spcBef>
                <a:spcPts val="600"/>
              </a:spcBef>
              <a:buClr>
                <a:srgbClr val="FFFFFF"/>
              </a:buClr>
              <a:buFont typeface="Franklin Gothic Book" pitchFamily="34" charset="0"/>
              <a:buChar char="–"/>
            </a:pPr>
            <a:r>
              <a:rPr lang="en-US" sz="2900" dirty="0">
                <a:solidFill>
                  <a:srgbClr val="FFFFFF"/>
                </a:solidFill>
                <a:latin typeface="Helvetica" charset="0"/>
                <a:ea typeface="Helvetica" charset="0"/>
                <a:cs typeface="Helvetica" charset="0"/>
                <a:sym typeface="Helvetica" charset="0"/>
              </a:rPr>
              <a:t>16.6% were physically abused </a:t>
            </a:r>
          </a:p>
          <a:p>
            <a:pPr marL="933450" lvl="1" indent="-414338" defTabSz="1300163">
              <a:spcBef>
                <a:spcPts val="600"/>
              </a:spcBef>
              <a:buClr>
                <a:srgbClr val="FFFFFF"/>
              </a:buClr>
              <a:buFont typeface="Franklin Gothic Book" pitchFamily="34" charset="0"/>
              <a:buChar char="–"/>
            </a:pPr>
            <a:r>
              <a:rPr lang="en-US" sz="2900" dirty="0">
                <a:solidFill>
                  <a:srgbClr val="FFFFFF"/>
                </a:solidFill>
                <a:latin typeface="Helvetica" charset="0"/>
                <a:ea typeface="Helvetica" charset="0"/>
                <a:cs typeface="Helvetica" charset="0"/>
                <a:sym typeface="Helvetica" charset="0"/>
              </a:rPr>
              <a:t> 9.3% were sexually abused</a:t>
            </a:r>
          </a:p>
          <a:p>
            <a:pPr marL="933450" lvl="1" indent="-414338" defTabSz="1300163">
              <a:spcBef>
                <a:spcPts val="600"/>
              </a:spcBef>
              <a:buClr>
                <a:srgbClr val="FFFFFF"/>
              </a:buClr>
              <a:buFont typeface="Franklin Gothic Book" pitchFamily="34" charset="0"/>
              <a:buChar char="–"/>
            </a:pPr>
            <a:r>
              <a:rPr lang="en-US" sz="2900" dirty="0">
                <a:solidFill>
                  <a:srgbClr val="FFFFFF"/>
                </a:solidFill>
                <a:latin typeface="Helvetica" charset="0"/>
                <a:ea typeface="Helvetica" charset="0"/>
                <a:cs typeface="Helvetica" charset="0"/>
                <a:sym typeface="Helvetica" charset="0"/>
              </a:rPr>
              <a:t> 7.1% endured emotional or psychological abuse </a:t>
            </a:r>
          </a:p>
          <a:p>
            <a:pPr marL="933450" lvl="1" indent="-414338" defTabSz="1300163">
              <a:spcBef>
                <a:spcPts val="900"/>
              </a:spcBef>
              <a:buClr>
                <a:srgbClr val="FFFFFF"/>
              </a:buClr>
              <a:buFont typeface="Franklin Gothic Book" pitchFamily="34" charset="0"/>
              <a:buChar char="–"/>
            </a:pPr>
            <a:r>
              <a:rPr lang="en-US" sz="2900" dirty="0">
                <a:solidFill>
                  <a:srgbClr val="FFFFFF"/>
                </a:solidFill>
                <a:latin typeface="Helvetica" charset="0"/>
                <a:ea typeface="Helvetica" charset="0"/>
                <a:cs typeface="Helvetica" charset="0"/>
                <a:sym typeface="Helvetica" charset="0"/>
              </a:rPr>
              <a:t>14.3% experienced other forms of maltreatment (e.g., abandonment, threats of harm, congenital drug addiction)</a:t>
            </a:r>
          </a:p>
        </p:txBody>
      </p:sp>
      <p:sp>
        <p:nvSpPr>
          <p:cNvPr id="16399"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26</a:t>
            </a:r>
            <a:endParaRPr lang="en-US"/>
          </a:p>
        </p:txBody>
      </p:sp>
      <p:sp>
        <p:nvSpPr>
          <p:cNvPr id="16400" name="Rectangle 16"/>
          <p:cNvSpPr>
            <a:spLocks/>
          </p:cNvSpPr>
          <p:nvPr/>
        </p:nvSpPr>
        <p:spPr bwMode="auto">
          <a:xfrm>
            <a:off x="5634038" y="7991475"/>
            <a:ext cx="7153275" cy="728663"/>
          </a:xfrm>
          <a:prstGeom prst="rect">
            <a:avLst/>
          </a:prstGeom>
          <a:noFill/>
          <a:ln w="12700" cap="flat" cmpd="sng">
            <a:noFill/>
            <a:prstDash val="solid"/>
            <a:miter lim="0"/>
            <a:headEnd/>
            <a:tailEnd/>
          </a:ln>
          <a:effectLst/>
        </p:spPr>
        <p:txBody>
          <a:bodyPr lIns="126435" tIns="72248" rIns="126435" bIns="72248"/>
          <a:lstStyle/>
          <a:p>
            <a:pPr algn="r" defTabSz="1300163">
              <a:lnSpc>
                <a:spcPct val="90000"/>
              </a:lnSpc>
            </a:pPr>
            <a:r>
              <a:rPr lang="en-US" sz="1900">
                <a:solidFill>
                  <a:srgbClr val="F8E82F"/>
                </a:solidFill>
                <a:latin typeface="Helvetica" charset="0"/>
                <a:ea typeface="Helvetica" charset="0"/>
                <a:cs typeface="Helvetica" charset="0"/>
                <a:sym typeface="Helvetica" charset="0"/>
              </a:rPr>
              <a:t>Source: USDHHS. (2007) </a:t>
            </a:r>
            <a:r>
              <a:rPr lang="en-US" sz="1900" i="1">
                <a:solidFill>
                  <a:srgbClr val="F8E82F"/>
                </a:solidFill>
                <a:latin typeface="Helvetica" charset="0"/>
                <a:ea typeface="Helvetica" charset="0"/>
                <a:cs typeface="Helvetica" charset="0"/>
                <a:sym typeface="Helvetica" charset="0"/>
              </a:rPr>
              <a:t>Child Maltreatment 2005; </a:t>
            </a:r>
            <a:r>
              <a:rPr lang="en-US" sz="1900">
                <a:solidFill>
                  <a:srgbClr val="F8E82F"/>
                </a:solidFill>
                <a:latin typeface="Helvetica" charset="0"/>
                <a:ea typeface="Helvetica" charset="0"/>
                <a:cs typeface="Helvetica" charset="0"/>
                <a:sym typeface="Helvetica" charset="0"/>
              </a:rPr>
              <a:t>Washington, DC: US Gov’t Printing Office.</a:t>
            </a:r>
            <a:endParaRPr lang="en-US"/>
          </a:p>
        </p:txBody>
      </p:sp>
      <p:sp>
        <p:nvSpPr>
          <p:cNvPr id="4" name="Footer Placeholder 3"/>
          <p:cNvSpPr>
            <a:spLocks noGrp="1"/>
          </p:cNvSpPr>
          <p:nvPr>
            <p:ph type="ftr" sz="quarter" idx="11"/>
          </p:nvPr>
        </p:nvSpPr>
        <p:spPr/>
        <p:txBody>
          <a:bodyPr/>
          <a:lstStyle/>
          <a:p>
            <a:endParaRPr kumimoji="0" lang="en-US" dirty="0"/>
          </a:p>
        </p:txBody>
      </p:sp>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842347" y="2492587"/>
            <a:ext cx="9103360" cy="5356013"/>
          </a:xfrm>
        </p:spPr>
        <p:txBody>
          <a:bodyPr/>
          <a:lstStyle/>
          <a:p>
            <a:pPr>
              <a:lnSpc>
                <a:spcPct val="80000"/>
              </a:lnSpc>
            </a:pPr>
            <a:r>
              <a:rPr lang="en-US" dirty="0"/>
              <a:t>Stage Oriented Trauma-Informed Screening and Assessment</a:t>
            </a:r>
          </a:p>
          <a:p>
            <a:pPr>
              <a:lnSpc>
                <a:spcPct val="80000"/>
              </a:lnSpc>
            </a:pPr>
            <a:endParaRPr lang="en-US" dirty="0"/>
          </a:p>
          <a:p>
            <a:pPr>
              <a:lnSpc>
                <a:spcPct val="80000"/>
              </a:lnSpc>
            </a:pPr>
            <a:r>
              <a:rPr lang="en-US" dirty="0"/>
              <a:t>Trish Mullen, LPC</a:t>
            </a:r>
          </a:p>
          <a:p>
            <a:pPr>
              <a:lnSpc>
                <a:spcPct val="80000"/>
              </a:lnSpc>
            </a:pPr>
            <a:r>
              <a:rPr lang="en-US" sz="2800" dirty="0" smtClean="0">
                <a:hlinkClick r:id="rId2"/>
              </a:rPr>
              <a:t>mullenp@chesterfield.gov</a:t>
            </a:r>
            <a:endParaRPr lang="en-US" sz="2800" dirty="0" smtClean="0"/>
          </a:p>
          <a:p>
            <a:pPr>
              <a:lnSpc>
                <a:spcPct val="80000"/>
              </a:lnSpc>
            </a:pPr>
            <a:endParaRPr lang="en-US" sz="2800" dirty="0"/>
          </a:p>
          <a:p>
            <a:pPr>
              <a:lnSpc>
                <a:spcPct val="80000"/>
              </a:lnSpc>
            </a:pPr>
            <a:endParaRPr lang="en-US" sz="2800" dirty="0"/>
          </a:p>
          <a:p>
            <a:pPr>
              <a:lnSpc>
                <a:spcPct val="80000"/>
              </a:lnSpc>
            </a:pPr>
            <a:endParaRPr lang="en-US" sz="2800" dirty="0"/>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Tree>
    <p:extLst>
      <p:ext uri="{BB962C8B-B14F-4D97-AF65-F5344CB8AC3E}">
        <p14:creationId xmlns:p14="http://schemas.microsoft.com/office/powerpoint/2010/main" val="211650703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 versus Assessment </a:t>
            </a:r>
            <a:endParaRPr lang="en-US" dirty="0"/>
          </a:p>
        </p:txBody>
      </p:sp>
      <p:sp>
        <p:nvSpPr>
          <p:cNvPr id="3" name="Footer Placeholder 2"/>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
        <p:nvSpPr>
          <p:cNvPr id="4" name="Content Placeholder 3"/>
          <p:cNvSpPr>
            <a:spLocks noGrp="1"/>
          </p:cNvSpPr>
          <p:nvPr>
            <p:ph sz="quarter" idx="1"/>
          </p:nvPr>
        </p:nvSpPr>
        <p:spPr/>
        <p:txBody>
          <a:bodyPr/>
          <a:lstStyle/>
          <a:p>
            <a:r>
              <a:rPr lang="en-US" dirty="0" smtClean="0"/>
              <a:t>What’s the Difference ??</a:t>
            </a:r>
          </a:p>
          <a:p>
            <a:endParaRPr lang="en-US" dirty="0"/>
          </a:p>
          <a:p>
            <a:endParaRPr lang="en-US" dirty="0" smtClean="0"/>
          </a:p>
          <a:p>
            <a:r>
              <a:rPr lang="en-US" dirty="0" smtClean="0"/>
              <a:t>Ways to build assessment </a:t>
            </a:r>
          </a:p>
          <a:p>
            <a:endParaRPr lang="en-US" dirty="0"/>
          </a:p>
          <a:p>
            <a:endParaRPr lang="en-US" dirty="0" smtClean="0"/>
          </a:p>
          <a:p>
            <a:r>
              <a:rPr lang="en-US" dirty="0" smtClean="0"/>
              <a:t>TAPS assessment course </a:t>
            </a:r>
          </a:p>
          <a:p>
            <a:pPr marL="0" indent="0">
              <a:buNone/>
            </a:pPr>
            <a:r>
              <a:rPr lang="en-US">
                <a:hlinkClick r:id="rId2"/>
              </a:rPr>
              <a:t>http://www.taptraining.net</a:t>
            </a:r>
            <a:r>
              <a:rPr lang="en-US" smtClean="0">
                <a:hlinkClick r:id="rId2"/>
              </a:rPr>
              <a:t>/</a:t>
            </a:r>
            <a:r>
              <a:rPr lang="en-US" smtClean="0"/>
              <a:t> </a:t>
            </a:r>
            <a:endParaRPr lang="en-US" dirty="0"/>
          </a:p>
        </p:txBody>
      </p:sp>
    </p:spTree>
    <p:extLst>
      <p:ext uri="{BB962C8B-B14F-4D97-AF65-F5344CB8AC3E}">
        <p14:creationId xmlns:p14="http://schemas.microsoft.com/office/powerpoint/2010/main" val="32259008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algn="ctr"/>
            <a:r>
              <a:rPr lang="en-US" sz="4600"/>
              <a:t>Stage Oriented Trauma-Informed Screening and Assessment</a:t>
            </a:r>
            <a:br>
              <a:rPr lang="en-US" sz="4600"/>
            </a:br>
            <a:endParaRPr lang="en-US" sz="4600"/>
          </a:p>
        </p:txBody>
      </p:sp>
      <p:sp>
        <p:nvSpPr>
          <p:cNvPr id="56323" name="Rectangle 3"/>
          <p:cNvSpPr>
            <a:spLocks noGrp="1" noChangeArrowheads="1"/>
          </p:cNvSpPr>
          <p:nvPr>
            <p:ph sz="quarter" idx="1"/>
          </p:nvPr>
        </p:nvSpPr>
        <p:spPr/>
        <p:txBody>
          <a:bodyPr/>
          <a:lstStyle/>
          <a:p>
            <a:pPr>
              <a:buFontTx/>
              <a:buNone/>
            </a:pPr>
            <a:r>
              <a:rPr lang="en-US" sz="3400"/>
              <a:t>	</a:t>
            </a:r>
          </a:p>
        </p:txBody>
      </p:sp>
      <p:sp>
        <p:nvSpPr>
          <p:cNvPr id="56326" name="Rectangle 6"/>
          <p:cNvSpPr>
            <a:spLocks noGrp="1" noChangeArrowheads="1"/>
          </p:cNvSpPr>
          <p:nvPr>
            <p:ph sz="quarter" idx="2"/>
          </p:nvPr>
        </p:nvSpPr>
        <p:spPr/>
        <p:txBody>
          <a:bodyPr/>
          <a:lstStyle/>
          <a:p>
            <a:pPr>
              <a:buFontTx/>
              <a:buNone/>
            </a:pPr>
            <a:r>
              <a:rPr lang="en-US" sz="3400"/>
              <a:t>	Given that the primary experience of trauma is feeling unsafe and powerless, it is essential that the screening, assessment, and treatment process is directed at restoring a sense of safety and power (Steele, W. 2003).</a:t>
            </a:r>
          </a:p>
          <a:p>
            <a:pPr>
              <a:buFontTx/>
              <a:buNone/>
            </a:pPr>
            <a:endParaRPr lang="en-US" sz="3400"/>
          </a:p>
          <a:p>
            <a:pPr>
              <a:buFontTx/>
              <a:buNone/>
            </a:pPr>
            <a:endParaRPr lang="en-US" sz="3400"/>
          </a:p>
        </p:txBody>
      </p:sp>
      <p:sp>
        <p:nvSpPr>
          <p:cNvPr id="2" name="Footer Placeholder 1"/>
          <p:cNvSpPr>
            <a:spLocks noGrp="1"/>
          </p:cNvSpPr>
          <p:nvPr>
            <p:ph type="ftr" sz="quarter" idx="17"/>
          </p:nvPr>
        </p:nvSpPr>
        <p:spPr/>
        <p:txBody>
          <a:bodyPr/>
          <a:lstStyle/>
          <a:p>
            <a:endParaRPr lang="en-US" dirty="0">
              <a:solidFill>
                <a:srgbClr val="FFFFFF"/>
              </a:solidFill>
            </a:endParaRPr>
          </a:p>
        </p:txBody>
      </p:sp>
      <p:pic>
        <p:nvPicPr>
          <p:cNvPr id="56329" name="Picture 9" descr="145958938-L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2926080"/>
            <a:ext cx="4147538" cy="5960533"/>
          </a:xfrm>
          <a:prstGeom prst="rect">
            <a:avLst/>
          </a:prstGeom>
          <a:noFill/>
          <a:extLst>
            <a:ext uri="{909E8E84-426E-40DD-AFC4-6F175D3DCCD1}">
              <a14:hiddenFill xmlns:a14="http://schemas.microsoft.com/office/drawing/2010/main">
                <a:solidFill>
                  <a:srgbClr val="FFFFFF"/>
                </a:solidFill>
              </a14:hiddenFill>
            </a:ext>
          </a:extLst>
        </p:spPr>
      </p:pic>
      <p:sp>
        <p:nvSpPr>
          <p:cNvPr id="56330" name="Rectangle 10"/>
          <p:cNvSpPr>
            <a:spLocks noChangeArrowheads="1"/>
          </p:cNvSpPr>
          <p:nvPr/>
        </p:nvSpPr>
        <p:spPr bwMode="auto">
          <a:xfrm>
            <a:off x="1356925" y="2239716"/>
            <a:ext cx="4795520" cy="56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39" tIns="65020" rIns="130039" bIns="65020">
            <a:spAutoFit/>
          </a:bodyPr>
          <a:lstStyle/>
          <a:p>
            <a:pPr defTabSz="1300460" hangingPunct="1">
              <a:spcBef>
                <a:spcPct val="20000"/>
              </a:spcBef>
              <a:buClr>
                <a:srgbClr val="FFCC00"/>
              </a:buClr>
              <a:buSzPct val="120000"/>
            </a:pPr>
            <a:r>
              <a:rPr lang="en-US" sz="2800" b="1">
                <a:solidFill>
                  <a:srgbClr val="FFFFFF"/>
                </a:solidFill>
                <a:effectLst>
                  <a:outerShdw blurRad="38100" dist="38100" dir="2700000" algn="tl">
                    <a:srgbClr val="000000"/>
                  </a:outerShdw>
                </a:effectLst>
                <a:latin typeface="Arial" pitchFamily="34" charset="0"/>
                <a:ea typeface="+mn-ea"/>
                <a:cs typeface="+mn-cs"/>
              </a:rPr>
              <a:t>Pacing the process is key!</a:t>
            </a:r>
          </a:p>
        </p:txBody>
      </p:sp>
    </p:spTree>
    <p:extLst>
      <p:ext uri="{BB962C8B-B14F-4D97-AF65-F5344CB8AC3E}">
        <p14:creationId xmlns:p14="http://schemas.microsoft.com/office/powerpoint/2010/main" val="355341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fade">
                                      <p:cBhvr>
                                        <p:cTn id="12" dur="2000"/>
                                        <p:tgtEl>
                                          <p:spTgt spid="563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6">
                                            <p:txEl>
                                              <p:pRg st="0" end="0"/>
                                            </p:txEl>
                                          </p:spTgt>
                                        </p:tgtEl>
                                        <p:attrNameLst>
                                          <p:attrName>style.visibility</p:attrName>
                                        </p:attrNameLst>
                                      </p:cBhvr>
                                      <p:to>
                                        <p:strVal val="visible"/>
                                      </p:to>
                                    </p:set>
                                    <p:animEffect transition="in" filter="fade">
                                      <p:cBhvr>
                                        <p:cTn id="17" dur="2000"/>
                                        <p:tgtEl>
                                          <p:spTgt spid="563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P spid="56326" grpId="0" build="p"/>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algn="ctr"/>
            <a:r>
              <a:rPr lang="en-US" sz="5700"/>
              <a:t>Trauma Informed Screens and Assessment Defined</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75779" name="Rectangle 3"/>
          <p:cNvSpPr>
            <a:spLocks noGrp="1" noChangeArrowheads="1"/>
          </p:cNvSpPr>
          <p:nvPr>
            <p:ph sz="quarter" idx="1"/>
          </p:nvPr>
        </p:nvSpPr>
        <p:spPr/>
        <p:txBody>
          <a:bodyPr/>
          <a:lstStyle/>
          <a:p>
            <a:r>
              <a:rPr lang="en-US"/>
              <a:t>Universal Screening</a:t>
            </a:r>
          </a:p>
          <a:p>
            <a:endParaRPr lang="en-US"/>
          </a:p>
          <a:p>
            <a:endParaRPr lang="en-US"/>
          </a:p>
          <a:p>
            <a:r>
              <a:rPr lang="en-US"/>
              <a:t>Comprehensive Assessment</a:t>
            </a:r>
          </a:p>
        </p:txBody>
      </p:sp>
    </p:spTree>
    <p:extLst>
      <p:ext uri="{BB962C8B-B14F-4D97-AF65-F5344CB8AC3E}">
        <p14:creationId xmlns:p14="http://schemas.microsoft.com/office/powerpoint/2010/main" val="2445452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2000"/>
                                        <p:tgtEl>
                                          <p:spTgt spid="75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Effect transition="in" filter="fade">
                                      <p:cBhvr>
                                        <p:cTn id="12" dur="2000"/>
                                        <p:tgtEl>
                                          <p:spTgt spid="757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animEffect transition="in" filter="fade">
                                      <p:cBhvr>
                                        <p:cTn id="17" dur="20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P spid="75779" grpId="0" build="p"/>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en-US"/>
              <a:t>Universal Precautions</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74755" name="Rectangle 3"/>
          <p:cNvSpPr>
            <a:spLocks noGrp="1" noChangeArrowheads="1"/>
          </p:cNvSpPr>
          <p:nvPr>
            <p:ph sz="quarter" idx="1"/>
          </p:nvPr>
        </p:nvSpPr>
        <p:spPr/>
        <p:txBody>
          <a:bodyPr/>
          <a:lstStyle/>
          <a:p>
            <a:r>
              <a:rPr lang="en-US" sz="4000">
                <a:effectLst/>
              </a:rPr>
              <a:t>Universal screening for trauma history is recommended for all child-serving agencies, but this has a particularly critical application among certain populations, such as youth in substance abuse and delinquency programs.</a:t>
            </a:r>
          </a:p>
          <a:p>
            <a:r>
              <a:rPr lang="en-US" sz="4000">
                <a:effectLst/>
              </a:rPr>
              <a:t>Once youth enter the juvenile justice system, a formal screening method for trauma is critical in identifying children and adolescents who suffer from stress related to trauma. </a:t>
            </a:r>
          </a:p>
          <a:p>
            <a:pPr>
              <a:buFontTx/>
              <a:buNone/>
            </a:pPr>
            <a:endParaRPr lang="en-US" sz="4000">
              <a:effectLst/>
            </a:endParaRPr>
          </a:p>
          <a:p>
            <a:pPr>
              <a:buFontTx/>
              <a:buNone/>
            </a:pPr>
            <a:endParaRPr lang="en-US" sz="4000"/>
          </a:p>
        </p:txBody>
      </p:sp>
    </p:spTree>
    <p:extLst>
      <p:ext uri="{BB962C8B-B14F-4D97-AF65-F5344CB8AC3E}">
        <p14:creationId xmlns:p14="http://schemas.microsoft.com/office/powerpoint/2010/main" val="298922546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755"/>
                                        </p:tgtEl>
                                        <p:attrNameLst>
                                          <p:attrName>style.visibility</p:attrName>
                                        </p:attrNameLst>
                                      </p:cBhvr>
                                      <p:to>
                                        <p:strVal val="visible"/>
                                      </p:to>
                                    </p:set>
                                    <p:animEffect transition="in" filter="fade">
                                      <p:cBhvr>
                                        <p:cTn id="10" dur="20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algn="ctr"/>
            <a:r>
              <a:rPr lang="en-US" sz="5700"/>
              <a:t>Trauma Informed Screens and Assessment</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51203" name="Rectangle 3"/>
          <p:cNvSpPr>
            <a:spLocks noGrp="1" noChangeArrowheads="1"/>
          </p:cNvSpPr>
          <p:nvPr>
            <p:ph sz="quarter" idx="1"/>
          </p:nvPr>
        </p:nvSpPr>
        <p:spPr/>
        <p:txBody>
          <a:bodyPr>
            <a:normAutofit fontScale="92500" lnSpcReduction="10000"/>
          </a:bodyPr>
          <a:lstStyle/>
          <a:p>
            <a:pPr>
              <a:lnSpc>
                <a:spcPct val="80000"/>
              </a:lnSpc>
              <a:buFontTx/>
              <a:buNone/>
            </a:pPr>
            <a:r>
              <a:rPr lang="en-US" sz="2800" dirty="0">
                <a:effectLst/>
              </a:rPr>
              <a:t>	</a:t>
            </a:r>
          </a:p>
          <a:p>
            <a:pPr>
              <a:lnSpc>
                <a:spcPct val="80000"/>
              </a:lnSpc>
              <a:buFontTx/>
              <a:buNone/>
            </a:pPr>
            <a:r>
              <a:rPr lang="en-US" sz="2800" dirty="0"/>
              <a:t>	</a:t>
            </a:r>
            <a:r>
              <a:rPr lang="en-US" sz="2800" dirty="0">
                <a:effectLst/>
              </a:rPr>
              <a:t>There are three basic approaches to the assessment of trauma and post-traumatic </a:t>
            </a:r>
            <a:r>
              <a:rPr lang="en-US" sz="2800" dirty="0" err="1">
                <a:effectLst/>
              </a:rPr>
              <a:t>sequelae</a:t>
            </a:r>
            <a:r>
              <a:rPr lang="en-US" sz="2800" dirty="0">
                <a:effectLst/>
              </a:rPr>
              <a:t> in children and adolescents used with children and adolescents in juvenile justice settings. </a:t>
            </a:r>
          </a:p>
          <a:p>
            <a:pPr>
              <a:lnSpc>
                <a:spcPct val="80000"/>
              </a:lnSpc>
              <a:buFontTx/>
              <a:buNone/>
            </a:pPr>
            <a:r>
              <a:rPr lang="en-US" sz="2800" dirty="0"/>
              <a:t>	</a:t>
            </a:r>
          </a:p>
          <a:p>
            <a:pPr>
              <a:lnSpc>
                <a:spcPct val="80000"/>
              </a:lnSpc>
            </a:pPr>
            <a:r>
              <a:rPr lang="en-US" sz="2800" dirty="0">
                <a:effectLst/>
              </a:rPr>
              <a:t>First, there are a number of instruments designed to directly measure traumatic experiences or reactions in children and adolescents. </a:t>
            </a:r>
          </a:p>
          <a:p>
            <a:pPr>
              <a:lnSpc>
                <a:spcPct val="80000"/>
              </a:lnSpc>
              <a:buFontTx/>
              <a:buNone/>
            </a:pPr>
            <a:r>
              <a:rPr lang="en-US" sz="2800" dirty="0"/>
              <a:t>	</a:t>
            </a:r>
          </a:p>
          <a:p>
            <a:pPr>
              <a:lnSpc>
                <a:spcPct val="80000"/>
              </a:lnSpc>
            </a:pPr>
            <a:r>
              <a:rPr lang="en-US" sz="2800" dirty="0">
                <a:effectLst/>
              </a:rPr>
              <a:t>Second, there are several omnibus child diagnostic instruments that include PTSD subscales. </a:t>
            </a:r>
          </a:p>
          <a:p>
            <a:pPr>
              <a:lnSpc>
                <a:spcPct val="80000"/>
              </a:lnSpc>
              <a:buFontTx/>
              <a:buNone/>
            </a:pPr>
            <a:r>
              <a:rPr lang="en-US" sz="2800" dirty="0"/>
              <a:t>	</a:t>
            </a:r>
          </a:p>
          <a:p>
            <a:pPr>
              <a:lnSpc>
                <a:spcPct val="80000"/>
              </a:lnSpc>
            </a:pPr>
            <a:r>
              <a:rPr lang="en-US" sz="2800" dirty="0">
                <a:effectLst/>
              </a:rPr>
              <a:t>Third, there are a number of instruments that assess symptoms.</a:t>
            </a:r>
          </a:p>
          <a:p>
            <a:pPr>
              <a:lnSpc>
                <a:spcPct val="80000"/>
              </a:lnSpc>
              <a:buFontTx/>
              <a:buNone/>
            </a:pPr>
            <a:endParaRPr lang="en-US" sz="2800" dirty="0">
              <a:effectLst/>
            </a:endParaRPr>
          </a:p>
          <a:p>
            <a:pPr>
              <a:lnSpc>
                <a:spcPct val="80000"/>
              </a:lnSpc>
              <a:buFontTx/>
              <a:buNone/>
            </a:pPr>
            <a:endParaRPr lang="en-US" sz="2800" dirty="0" smtClean="0">
              <a:effectLst/>
            </a:endParaRPr>
          </a:p>
          <a:p>
            <a:pPr algn="ctr">
              <a:lnSpc>
                <a:spcPct val="80000"/>
              </a:lnSpc>
              <a:buFontTx/>
              <a:buNone/>
            </a:pPr>
            <a:r>
              <a:rPr lang="en-US" sz="1700" dirty="0" smtClean="0">
                <a:effectLst/>
              </a:rPr>
              <a:t>Assessing Exposure to Psychological Trauma and Post-Traumatic Stress</a:t>
            </a:r>
          </a:p>
          <a:p>
            <a:pPr algn="ctr">
              <a:lnSpc>
                <a:spcPct val="80000"/>
              </a:lnSpc>
              <a:buFontTx/>
              <a:buNone/>
            </a:pPr>
            <a:r>
              <a:rPr lang="en-US" sz="1700" dirty="0" smtClean="0">
                <a:effectLst/>
              </a:rPr>
              <a:t>in the Juvenile Justice Population</a:t>
            </a:r>
          </a:p>
          <a:p>
            <a:pPr algn="ctr">
              <a:lnSpc>
                <a:spcPct val="80000"/>
              </a:lnSpc>
              <a:buFontTx/>
              <a:buNone/>
            </a:pPr>
            <a:r>
              <a:rPr lang="en-US" sz="1700" dirty="0" smtClean="0">
                <a:effectLst/>
              </a:rPr>
              <a:t>National Child Traumatic Stress Network</a:t>
            </a:r>
          </a:p>
          <a:p>
            <a:pPr algn="ctr">
              <a:lnSpc>
                <a:spcPct val="80000"/>
              </a:lnSpc>
              <a:buFontTx/>
              <a:buNone/>
            </a:pPr>
            <a:r>
              <a:rPr lang="en-US" sz="1700" dirty="0" smtClean="0">
                <a:effectLst/>
              </a:rPr>
              <a:t>www.NCTSNet.org</a:t>
            </a:r>
            <a:endParaRPr lang="en-US" sz="1700" dirty="0">
              <a:effectLst/>
            </a:endParaRPr>
          </a:p>
        </p:txBody>
      </p:sp>
    </p:spTree>
    <p:extLst>
      <p:ext uri="{BB962C8B-B14F-4D97-AF65-F5344CB8AC3E}">
        <p14:creationId xmlns:p14="http://schemas.microsoft.com/office/powerpoint/2010/main" val="346527445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2000"/>
                                        <p:tgtEl>
                                          <p:spTgt spid="512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3"/>
                                        </p:tgtEl>
                                        <p:attrNameLst>
                                          <p:attrName>style.visibility</p:attrName>
                                        </p:attrNameLst>
                                      </p:cBhvr>
                                      <p:to>
                                        <p:strVal val="visible"/>
                                      </p:to>
                                    </p:set>
                                    <p:animEffect transition="in" filter="fade">
                                      <p:cBhvr>
                                        <p:cTn id="10" dur="20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lgn="ctr"/>
            <a:r>
              <a:rPr lang="en-US" sz="5700"/>
              <a:t>Essential Components of Trauma-Informed Assessment</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20483" name="Rectangle 3"/>
          <p:cNvSpPr>
            <a:spLocks noGrp="1" noChangeArrowheads="1"/>
          </p:cNvSpPr>
          <p:nvPr>
            <p:ph sz="quarter" idx="1"/>
          </p:nvPr>
        </p:nvSpPr>
        <p:spPr/>
        <p:txBody>
          <a:bodyPr/>
          <a:lstStyle/>
          <a:p>
            <a:pPr>
              <a:buFontTx/>
              <a:buNone/>
            </a:pPr>
            <a:r>
              <a:rPr lang="en-US" sz="4000" dirty="0"/>
              <a:t>	</a:t>
            </a:r>
            <a:r>
              <a:rPr lang="en-US" sz="4000" dirty="0">
                <a:effectLst/>
              </a:rPr>
              <a:t>The “trauma-informed” assessment is a stage oriented process that recognizes: 	</a:t>
            </a:r>
          </a:p>
          <a:p>
            <a:pPr lvl="1"/>
            <a:r>
              <a:rPr lang="en-US" sz="3400" dirty="0">
                <a:effectLst/>
              </a:rPr>
              <a:t>Trauma is not primarily a cognitive experience</a:t>
            </a:r>
          </a:p>
          <a:p>
            <a:pPr lvl="1"/>
            <a:r>
              <a:rPr lang="en-US" sz="3400" dirty="0">
                <a:effectLst/>
              </a:rPr>
              <a:t>“Witnessing” a traumatic event can be just as traumatizing as experiencing it firsthand</a:t>
            </a:r>
          </a:p>
          <a:p>
            <a:pPr lvl="1"/>
            <a:r>
              <a:rPr lang="en-US" sz="3400" dirty="0">
                <a:effectLst/>
              </a:rPr>
              <a:t>Fight/flight/freeze as initial presentation</a:t>
            </a:r>
          </a:p>
          <a:p>
            <a:pPr lvl="1"/>
            <a:r>
              <a:rPr lang="en-US" sz="3400" dirty="0">
                <a:effectLst/>
              </a:rPr>
              <a:t>The interaction between the event and the child’s personal crisis experiences and perceptions</a:t>
            </a:r>
          </a:p>
          <a:p>
            <a:pPr lvl="1"/>
            <a:r>
              <a:rPr lang="en-US" sz="3400" dirty="0">
                <a:effectLst/>
              </a:rPr>
              <a:t>Developmental and </a:t>
            </a:r>
            <a:r>
              <a:rPr lang="en-US" sz="3400" dirty="0" err="1">
                <a:effectLst/>
              </a:rPr>
              <a:t>Ethnocultural</a:t>
            </a:r>
            <a:r>
              <a:rPr lang="en-US" sz="3400" dirty="0">
                <a:effectLst/>
              </a:rPr>
              <a:t> Factors</a:t>
            </a:r>
          </a:p>
          <a:p>
            <a:pPr lvl="1"/>
            <a:endParaRPr lang="en-US" sz="3400" dirty="0">
              <a:effectLst/>
            </a:endParaRPr>
          </a:p>
        </p:txBody>
      </p:sp>
    </p:spTree>
    <p:extLst>
      <p:ext uri="{BB962C8B-B14F-4D97-AF65-F5344CB8AC3E}">
        <p14:creationId xmlns:p14="http://schemas.microsoft.com/office/powerpoint/2010/main" val="733511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dissolve">
                                      <p:cBhvr>
                                        <p:cTn id="12" dur="500"/>
                                        <p:tgtEl>
                                          <p:spTgt spid="2048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dissolve">
                                      <p:cBhvr>
                                        <p:cTn id="15" dur="500"/>
                                        <p:tgtEl>
                                          <p:spTgt spid="2048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483">
                                            <p:txEl>
                                              <p:pRg st="2" end="2"/>
                                            </p:txEl>
                                          </p:spTgt>
                                        </p:tgtEl>
                                        <p:attrNameLst>
                                          <p:attrName>style.visibility</p:attrName>
                                        </p:attrNameLst>
                                      </p:cBhvr>
                                      <p:to>
                                        <p:strVal val="visible"/>
                                      </p:to>
                                    </p:set>
                                    <p:animEffect transition="in" filter="dissolve">
                                      <p:cBhvr>
                                        <p:cTn id="18" dur="500"/>
                                        <p:tgtEl>
                                          <p:spTgt spid="2048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dissolve">
                                      <p:cBhvr>
                                        <p:cTn id="21" dur="500"/>
                                        <p:tgtEl>
                                          <p:spTgt spid="2048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483">
                                            <p:txEl>
                                              <p:pRg st="4" end="4"/>
                                            </p:txEl>
                                          </p:spTgt>
                                        </p:tgtEl>
                                        <p:attrNameLst>
                                          <p:attrName>style.visibility</p:attrName>
                                        </p:attrNameLst>
                                      </p:cBhvr>
                                      <p:to>
                                        <p:strVal val="visible"/>
                                      </p:to>
                                    </p:set>
                                    <p:animEffect transition="in" filter="dissolve">
                                      <p:cBhvr>
                                        <p:cTn id="24" dur="500"/>
                                        <p:tgtEl>
                                          <p:spTgt spid="20483">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dissolve">
                                      <p:cBhvr>
                                        <p:cTn id="27"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algn="ctr"/>
            <a:r>
              <a:rPr lang="en-US" sz="5700"/>
              <a:t>Essential Components of Trauma-Informed Assessment Cont</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58371" name="Rectangle 3"/>
          <p:cNvSpPr>
            <a:spLocks noGrp="1" noChangeArrowheads="1"/>
          </p:cNvSpPr>
          <p:nvPr>
            <p:ph sz="quarter" idx="1"/>
          </p:nvPr>
        </p:nvSpPr>
        <p:spPr/>
        <p:txBody>
          <a:bodyPr/>
          <a:lstStyle/>
          <a:p>
            <a:pPr lvl="1"/>
            <a:r>
              <a:rPr lang="en-US" sz="3400"/>
              <a:t>Confidentiality </a:t>
            </a:r>
          </a:p>
          <a:p>
            <a:pPr lvl="1"/>
            <a:r>
              <a:rPr lang="en-US" sz="3400"/>
              <a:t>Purpose of screening and assessment explained</a:t>
            </a:r>
          </a:p>
          <a:p>
            <a:pPr lvl="1"/>
            <a:r>
              <a:rPr lang="en-US" sz="3400"/>
              <a:t>Counter-transferential dynamics can interfere with a good assessment</a:t>
            </a:r>
          </a:p>
          <a:p>
            <a:pPr lvl="1"/>
            <a:r>
              <a:rPr lang="en-US" sz="3400"/>
              <a:t>The assessment process can trigger defense mechanisms--such as denial, minimization, repression, amnesia, and dissociation </a:t>
            </a:r>
            <a:r>
              <a:rPr lang="en-US" sz="2800"/>
              <a:t>(</a:t>
            </a:r>
            <a:r>
              <a:rPr lang="en-US" sz="2800">
                <a:hlinkClick r:id="rId2"/>
              </a:rPr>
              <a:t>Briere, 1992a</a:t>
            </a:r>
            <a:r>
              <a:rPr lang="en-US" sz="2800"/>
              <a:t>)</a:t>
            </a:r>
          </a:p>
          <a:p>
            <a:pPr lvl="1"/>
            <a:r>
              <a:rPr lang="en-US" sz="3400"/>
              <a:t>The need to pace the interview and doesn’t re-traumatize the client</a:t>
            </a:r>
          </a:p>
          <a:p>
            <a:endParaRPr lang="en-US" sz="4000"/>
          </a:p>
        </p:txBody>
      </p:sp>
    </p:spTree>
    <p:extLst>
      <p:ext uri="{BB962C8B-B14F-4D97-AF65-F5344CB8AC3E}">
        <p14:creationId xmlns:p14="http://schemas.microsoft.com/office/powerpoint/2010/main" val="3473937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58370"/>
                                        </p:tgtEl>
                                      </p:cBhvr>
                                    </p:animEffect>
                                    <p:animScale>
                                      <p:cBhvr>
                                        <p:cTn id="7" dur="250" autoRev="1" fill="hold"/>
                                        <p:tgtEl>
                                          <p:spTgt spid="583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algn="ctr"/>
            <a:r>
              <a:rPr lang="en-US" sz="5700"/>
              <a:t>Essential Components of Trauma-Informed Assessment Cont</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48131" name="Rectangle 3"/>
          <p:cNvSpPr>
            <a:spLocks noGrp="1" noChangeArrowheads="1"/>
          </p:cNvSpPr>
          <p:nvPr>
            <p:ph sz="quarter" idx="1"/>
          </p:nvPr>
        </p:nvSpPr>
        <p:spPr/>
        <p:txBody>
          <a:bodyPr>
            <a:normAutofit lnSpcReduction="10000"/>
          </a:bodyPr>
          <a:lstStyle/>
          <a:p>
            <a:pPr>
              <a:lnSpc>
                <a:spcPct val="80000"/>
              </a:lnSpc>
              <a:buFontTx/>
              <a:buNone/>
            </a:pPr>
            <a:r>
              <a:rPr lang="en-US" sz="2600">
                <a:effectLst/>
              </a:rPr>
              <a:t>	</a:t>
            </a:r>
          </a:p>
          <a:p>
            <a:pPr>
              <a:lnSpc>
                <a:spcPct val="80000"/>
              </a:lnSpc>
              <a:buFontTx/>
              <a:buNone/>
            </a:pPr>
            <a:r>
              <a:rPr lang="en-US" sz="2600">
                <a:effectLst/>
              </a:rPr>
              <a:t>	Assessors should be cognizant of children’s perception of their environment and be ready to advocate for them when concerns related to safety arise.</a:t>
            </a:r>
          </a:p>
          <a:p>
            <a:pPr>
              <a:lnSpc>
                <a:spcPct val="80000"/>
              </a:lnSpc>
              <a:buFontTx/>
              <a:buNone/>
            </a:pPr>
            <a:endParaRPr lang="en-US" sz="2600">
              <a:effectLst/>
            </a:endParaRPr>
          </a:p>
          <a:p>
            <a:pPr>
              <a:lnSpc>
                <a:spcPct val="80000"/>
              </a:lnSpc>
              <a:buFontTx/>
              <a:buNone/>
            </a:pPr>
            <a:r>
              <a:rPr lang="en-US" sz="2600">
                <a:effectLst/>
              </a:rPr>
              <a:t>	In juvenile justice settings, safety also involves explaining clearly to the child and family, and reliably maintaining, definite boundaries and limits concerning confidentiality and sharing of clinical information (e.g., mandated reports or requests for information by courts, correctional staff, child welfare workers, or probation officers).</a:t>
            </a:r>
          </a:p>
          <a:p>
            <a:pPr>
              <a:lnSpc>
                <a:spcPct val="80000"/>
              </a:lnSpc>
              <a:buFontTx/>
              <a:buNone/>
            </a:pPr>
            <a:endParaRPr lang="en-US" sz="2600">
              <a:effectLst/>
            </a:endParaRPr>
          </a:p>
          <a:p>
            <a:pPr algn="ctr">
              <a:lnSpc>
                <a:spcPct val="80000"/>
              </a:lnSpc>
              <a:buFontTx/>
              <a:buNone/>
            </a:pPr>
            <a:endParaRPr lang="en-US" sz="2000">
              <a:effectLst/>
            </a:endParaRPr>
          </a:p>
          <a:p>
            <a:pPr algn="ctr">
              <a:lnSpc>
                <a:spcPct val="80000"/>
              </a:lnSpc>
              <a:buFontTx/>
              <a:buNone/>
            </a:pPr>
            <a:endParaRPr lang="en-US" sz="2000">
              <a:effectLst/>
            </a:endParaRPr>
          </a:p>
          <a:p>
            <a:pPr algn="ctr">
              <a:lnSpc>
                <a:spcPct val="80000"/>
              </a:lnSpc>
              <a:buFontTx/>
              <a:buNone/>
            </a:pPr>
            <a:endParaRPr lang="en-US" sz="2000">
              <a:effectLst/>
            </a:endParaRPr>
          </a:p>
          <a:p>
            <a:pPr algn="ctr">
              <a:lnSpc>
                <a:spcPct val="80000"/>
              </a:lnSpc>
              <a:buFontTx/>
              <a:buNone/>
            </a:pPr>
            <a:r>
              <a:rPr lang="en-US" sz="2000">
                <a:effectLst/>
              </a:rPr>
              <a:t>Assessing Exposure to Psychological Trauma and Post-Traumatic Stress</a:t>
            </a:r>
          </a:p>
          <a:p>
            <a:pPr algn="ctr">
              <a:lnSpc>
                <a:spcPct val="80000"/>
              </a:lnSpc>
              <a:buFontTx/>
              <a:buNone/>
            </a:pPr>
            <a:r>
              <a:rPr lang="en-US" sz="2000">
                <a:effectLst/>
              </a:rPr>
              <a:t>in the Juvenile Justice Population</a:t>
            </a:r>
          </a:p>
          <a:p>
            <a:pPr algn="ctr">
              <a:lnSpc>
                <a:spcPct val="80000"/>
              </a:lnSpc>
              <a:buFontTx/>
              <a:buNone/>
            </a:pPr>
            <a:r>
              <a:rPr lang="en-US" sz="2000">
                <a:effectLst/>
              </a:rPr>
              <a:t>National Child Traumatic Stress Network</a:t>
            </a:r>
          </a:p>
          <a:p>
            <a:pPr algn="ctr">
              <a:lnSpc>
                <a:spcPct val="80000"/>
              </a:lnSpc>
              <a:buFontTx/>
              <a:buNone/>
            </a:pPr>
            <a:r>
              <a:rPr lang="en-US" sz="2000">
                <a:effectLst/>
              </a:rPr>
              <a:t>www.NCTSNet.org</a:t>
            </a:r>
          </a:p>
          <a:p>
            <a:pPr>
              <a:lnSpc>
                <a:spcPct val="80000"/>
              </a:lnSpc>
              <a:buFontTx/>
              <a:buNone/>
            </a:pPr>
            <a:endParaRPr lang="en-US" sz="2600">
              <a:effectLst/>
            </a:endParaRPr>
          </a:p>
        </p:txBody>
      </p:sp>
    </p:spTree>
    <p:extLst>
      <p:ext uri="{BB962C8B-B14F-4D97-AF65-F5344CB8AC3E}">
        <p14:creationId xmlns:p14="http://schemas.microsoft.com/office/powerpoint/2010/main" val="1220783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ssolve">
                                      <p:cBhvr>
                                        <p:cTn id="7" dur="5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dissolve">
                                      <p:cBhvr>
                                        <p:cTn id="12" dur="500"/>
                                        <p:tgtEl>
                                          <p:spTgt spid="481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dissolve">
                                      <p:cBhvr>
                                        <p:cTn id="17" dur="500"/>
                                        <p:tgtEl>
                                          <p:spTgt spid="481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dissolve">
                                      <p:cBhvr>
                                        <p:cTn id="22" dur="500"/>
                                        <p:tgtEl>
                                          <p:spTgt spid="481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131">
                                            <p:txEl>
                                              <p:pRg st="8" end="8"/>
                                            </p:txEl>
                                          </p:spTgt>
                                        </p:tgtEl>
                                        <p:attrNameLst>
                                          <p:attrName>style.visibility</p:attrName>
                                        </p:attrNameLst>
                                      </p:cBhvr>
                                      <p:to>
                                        <p:strVal val="visible"/>
                                      </p:to>
                                    </p:set>
                                    <p:animEffect transition="in" filter="dissolve">
                                      <p:cBhvr>
                                        <p:cTn id="27" dur="500"/>
                                        <p:tgtEl>
                                          <p:spTgt spid="48131">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8131">
                                            <p:txEl>
                                              <p:pRg st="9" end="9"/>
                                            </p:txEl>
                                          </p:spTgt>
                                        </p:tgtEl>
                                        <p:attrNameLst>
                                          <p:attrName>style.visibility</p:attrName>
                                        </p:attrNameLst>
                                      </p:cBhvr>
                                      <p:to>
                                        <p:strVal val="visible"/>
                                      </p:to>
                                    </p:set>
                                    <p:animEffect transition="in" filter="dissolve">
                                      <p:cBhvr>
                                        <p:cTn id="32" dur="500"/>
                                        <p:tgtEl>
                                          <p:spTgt spid="48131">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8131">
                                            <p:txEl>
                                              <p:pRg st="10" end="10"/>
                                            </p:txEl>
                                          </p:spTgt>
                                        </p:tgtEl>
                                        <p:attrNameLst>
                                          <p:attrName>style.visibility</p:attrName>
                                        </p:attrNameLst>
                                      </p:cBhvr>
                                      <p:to>
                                        <p:strVal val="visible"/>
                                      </p:to>
                                    </p:set>
                                    <p:animEffect transition="in" filter="dissolve">
                                      <p:cBhvr>
                                        <p:cTn id="37" dur="500"/>
                                        <p:tgtEl>
                                          <p:spTgt spid="48131">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8131">
                                            <p:txEl>
                                              <p:pRg st="11" end="11"/>
                                            </p:txEl>
                                          </p:spTgt>
                                        </p:tgtEl>
                                        <p:attrNameLst>
                                          <p:attrName>style.visibility</p:attrName>
                                        </p:attrNameLst>
                                      </p:cBhvr>
                                      <p:to>
                                        <p:strVal val="visible"/>
                                      </p:to>
                                    </p:set>
                                    <p:animEffect transition="in" filter="dissolve">
                                      <p:cBhvr>
                                        <p:cTn id="42" dur="500"/>
                                        <p:tgtEl>
                                          <p:spTgt spid="4813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algn="ctr"/>
            <a:r>
              <a:rPr lang="en-US" sz="5100"/>
              <a:t>Stage Oriented Trauma-Informed Screening and Assessment</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59395" name="Rectangle 3"/>
          <p:cNvSpPr>
            <a:spLocks noGrp="1" noChangeArrowheads="1"/>
          </p:cNvSpPr>
          <p:nvPr>
            <p:ph sz="quarter" idx="1"/>
          </p:nvPr>
        </p:nvSpPr>
        <p:spPr/>
        <p:txBody>
          <a:bodyPr/>
          <a:lstStyle/>
          <a:p>
            <a:pPr>
              <a:buFontTx/>
              <a:buNone/>
            </a:pPr>
            <a:r>
              <a:rPr lang="en-US">
                <a:effectLst/>
              </a:rPr>
              <a:t>	</a:t>
            </a:r>
            <a:r>
              <a:rPr lang="en-US" sz="4000">
                <a:effectLst/>
              </a:rPr>
              <a:t>Newman (2002) recommends a “multi-modal” approach to assessment (i.e., multiple informants and multiple forms of assessments, such as interviews and self-report instruments).</a:t>
            </a:r>
            <a:r>
              <a:rPr lang="en-US">
                <a:effectLst/>
              </a:rPr>
              <a:t>    </a:t>
            </a:r>
          </a:p>
          <a:p>
            <a:pPr>
              <a:buFontTx/>
              <a:buNone/>
            </a:pPr>
            <a:endParaRPr lang="en-US">
              <a:effectLst/>
            </a:endParaRPr>
          </a:p>
          <a:p>
            <a:pPr>
              <a:buFontTx/>
              <a:buNone/>
            </a:pPr>
            <a:endParaRPr lang="en-US">
              <a:effectLst/>
            </a:endParaRPr>
          </a:p>
          <a:p>
            <a:pPr>
              <a:buFontTx/>
              <a:buNone/>
            </a:pPr>
            <a:endParaRPr lang="en-US"/>
          </a:p>
        </p:txBody>
      </p:sp>
      <p:sp>
        <p:nvSpPr>
          <p:cNvPr id="59401" name="AutoShape 9" descr="9k="/>
          <p:cNvSpPr>
            <a:spLocks noChangeAspect="1" noChangeArrowheads="1"/>
          </p:cNvSpPr>
          <p:nvPr/>
        </p:nvSpPr>
        <p:spPr bwMode="auto">
          <a:xfrm>
            <a:off x="0" y="-27093"/>
            <a:ext cx="433493" cy="433493"/>
          </a:xfrm>
          <a:prstGeom prst="rect">
            <a:avLst/>
          </a:prstGeom>
          <a:noFill/>
          <a:extLst>
            <a:ext uri="{909E8E84-426E-40DD-AFC4-6F175D3DCCD1}">
              <a14:hiddenFill xmlns:a14="http://schemas.microsoft.com/office/drawing/2010/main">
                <a:solidFill>
                  <a:srgbClr val="FFFFFF"/>
                </a:solidFill>
              </a14:hiddenFill>
            </a:ext>
          </a:extLst>
        </p:spPr>
        <p:txBody>
          <a:bodyPr lIns="130039" tIns="65020" rIns="130039" bIns="65020"/>
          <a:lstStyle/>
          <a:p>
            <a:pPr defTabSz="1300460" eaLnBrk="0"/>
            <a:endParaRPr lang="en-US" sz="2600">
              <a:solidFill>
                <a:srgbClr val="FFFFFF"/>
              </a:solidFill>
              <a:latin typeface="Arial" pitchFamily="34" charset="0"/>
              <a:ea typeface="+mn-ea"/>
              <a:cs typeface="+mn-cs"/>
            </a:endParaRPr>
          </a:p>
        </p:txBody>
      </p:sp>
      <p:sp>
        <p:nvSpPr>
          <p:cNvPr id="59403" name="AutoShape 11" descr="9k="/>
          <p:cNvSpPr>
            <a:spLocks noChangeAspect="1" noChangeArrowheads="1"/>
          </p:cNvSpPr>
          <p:nvPr/>
        </p:nvSpPr>
        <p:spPr bwMode="auto">
          <a:xfrm>
            <a:off x="0" y="-27093"/>
            <a:ext cx="433493" cy="433493"/>
          </a:xfrm>
          <a:prstGeom prst="rect">
            <a:avLst/>
          </a:prstGeom>
          <a:noFill/>
          <a:extLst>
            <a:ext uri="{909E8E84-426E-40DD-AFC4-6F175D3DCCD1}">
              <a14:hiddenFill xmlns:a14="http://schemas.microsoft.com/office/drawing/2010/main">
                <a:solidFill>
                  <a:srgbClr val="FFFFFF"/>
                </a:solidFill>
              </a14:hiddenFill>
            </a:ext>
          </a:extLst>
        </p:spPr>
        <p:txBody>
          <a:bodyPr lIns="130039" tIns="65020" rIns="130039" bIns="65020"/>
          <a:lstStyle/>
          <a:p>
            <a:pPr defTabSz="1300460" eaLnBrk="0"/>
            <a:endParaRPr lang="en-US" sz="2600">
              <a:solidFill>
                <a:srgbClr val="FFFFFF"/>
              </a:solidFill>
              <a:latin typeface="Arial" pitchFamily="34" charset="0"/>
              <a:ea typeface="+mn-ea"/>
              <a:cs typeface="+mn-cs"/>
            </a:endParaRPr>
          </a:p>
        </p:txBody>
      </p:sp>
      <p:sp>
        <p:nvSpPr>
          <p:cNvPr id="59405" name="AutoShape 13" descr="9k="/>
          <p:cNvSpPr>
            <a:spLocks noChangeAspect="1" noChangeArrowheads="1"/>
          </p:cNvSpPr>
          <p:nvPr/>
        </p:nvSpPr>
        <p:spPr bwMode="auto">
          <a:xfrm>
            <a:off x="2" y="-27093"/>
            <a:ext cx="3508587" cy="2628053"/>
          </a:xfrm>
          <a:prstGeom prst="rect">
            <a:avLst/>
          </a:prstGeom>
          <a:noFill/>
          <a:extLst>
            <a:ext uri="{909E8E84-426E-40DD-AFC4-6F175D3DCCD1}">
              <a14:hiddenFill xmlns:a14="http://schemas.microsoft.com/office/drawing/2010/main">
                <a:solidFill>
                  <a:srgbClr val="FFFFFF"/>
                </a:solidFill>
              </a14:hiddenFill>
            </a:ext>
          </a:extLst>
        </p:spPr>
        <p:txBody>
          <a:bodyPr lIns="130039" tIns="65020" rIns="130039" bIns="65020"/>
          <a:lstStyle/>
          <a:p>
            <a:pPr defTabSz="1300460" eaLnBrk="0"/>
            <a:endParaRPr lang="en-US" sz="2600">
              <a:solidFill>
                <a:srgbClr val="FFFFFF"/>
              </a:solidFill>
              <a:latin typeface="Arial" pitchFamily="34" charset="0"/>
              <a:ea typeface="+mn-ea"/>
              <a:cs typeface="+mn-cs"/>
            </a:endParaRPr>
          </a:p>
        </p:txBody>
      </p:sp>
      <p:pic>
        <p:nvPicPr>
          <p:cNvPr id="59409" name="Picture 17" descr="puzz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562" y="5554133"/>
            <a:ext cx="3860800" cy="419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613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5939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17410"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17411"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17412"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 name="Group 5"/>
          <p:cNvGrpSpPr>
            <a:grpSpLocks/>
          </p:cNvGrpSpPr>
          <p:nvPr/>
        </p:nvGrpSpPr>
        <p:grpSpPr bwMode="auto">
          <a:xfrm>
            <a:off x="7831138" y="8669338"/>
            <a:ext cx="963612" cy="1084262"/>
            <a:chOff x="0" y="0"/>
            <a:chExt cx="76" cy="86"/>
          </a:xfrm>
        </p:grpSpPr>
        <p:sp>
          <p:nvSpPr>
            <p:cNvPr id="17414"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7415"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17416"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 name="Group 9"/>
          <p:cNvGrpSpPr>
            <a:grpSpLocks/>
          </p:cNvGrpSpPr>
          <p:nvPr/>
        </p:nvGrpSpPr>
        <p:grpSpPr bwMode="auto">
          <a:xfrm>
            <a:off x="8818563" y="8669338"/>
            <a:ext cx="1674812" cy="1084262"/>
            <a:chOff x="0" y="0"/>
            <a:chExt cx="132" cy="86"/>
          </a:xfrm>
        </p:grpSpPr>
        <p:sp>
          <p:nvSpPr>
            <p:cNvPr id="17418"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7419"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17420"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27</a:t>
            </a:r>
            <a:endParaRPr lang="en-US"/>
          </a:p>
        </p:txBody>
      </p:sp>
      <p:sp>
        <p:nvSpPr>
          <p:cNvPr id="17421" name="Rectangle 13"/>
          <p:cNvSpPr>
            <a:spLocks noGrp="1" noChangeArrowheads="1"/>
          </p:cNvSpPr>
          <p:nvPr>
            <p:ph type="title"/>
          </p:nvPr>
        </p:nvSpPr>
        <p:spPr>
          <a:xfrm>
            <a:off x="2600325" y="-107950"/>
            <a:ext cx="10294938" cy="162401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U.S. Prevalence,</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a:t>
            </a:r>
            <a:endParaRPr lang="en-US"/>
          </a:p>
        </p:txBody>
      </p:sp>
      <p:sp>
        <p:nvSpPr>
          <p:cNvPr id="17422" name="Rectangle 14"/>
          <p:cNvSpPr>
            <a:spLocks noGrp="1" noChangeArrowheads="1"/>
          </p:cNvSpPr>
          <p:nvPr>
            <p:ph sz="quarter" idx="1"/>
          </p:nvPr>
        </p:nvSpPr>
        <p:spPr>
          <a:xfrm>
            <a:off x="649288" y="2362200"/>
            <a:ext cx="11596687" cy="4897438"/>
          </a:xfrm>
        </p:spPr>
        <p:txBody>
          <a:bodyPr lIns="126435" tIns="72248" rIns="126435" bIns="72248" anchor="t">
            <a:normAutofit fontScale="85000" lnSpcReduction="10000"/>
          </a:bodyPr>
          <a:lstStyle/>
          <a:p>
            <a:pPr marL="461963" indent="-461963" defTabSz="1300163">
              <a:spcBef>
                <a:spcPts val="2100"/>
              </a:spcBef>
              <a:buClr>
                <a:srgbClr val="FFFFFF"/>
              </a:buClr>
              <a:buFont typeface="Franklin Gothic Book" pitchFamily="34" charset="0"/>
              <a:buChar char="•"/>
            </a:pPr>
            <a:r>
              <a:rPr lang="en-US" dirty="0">
                <a:solidFill>
                  <a:srgbClr val="FFFFFF"/>
                </a:solidFill>
                <a:latin typeface="Helvetica" charset="0"/>
                <a:ea typeface="Helvetica" charset="0"/>
                <a:cs typeface="Helvetica" charset="0"/>
                <a:sym typeface="Helvetica" charset="0"/>
              </a:rPr>
              <a:t>One in four children/adolescents experience at least one potentially traumatic event before the age of 16.</a:t>
            </a:r>
            <a:r>
              <a:rPr lang="en-US" baseline="31000" dirty="0">
                <a:solidFill>
                  <a:srgbClr val="FFFFFF"/>
                </a:solidFill>
                <a:latin typeface="Helvetica" charset="0"/>
                <a:ea typeface="Helvetica" charset="0"/>
                <a:cs typeface="Helvetica" charset="0"/>
                <a:sym typeface="Helvetica" charset="0"/>
              </a:rPr>
              <a:t>1</a:t>
            </a:r>
            <a:r>
              <a:rPr lang="en-US" dirty="0">
                <a:solidFill>
                  <a:srgbClr val="FFFFFF"/>
                </a:solidFill>
                <a:latin typeface="Helvetica" charset="0"/>
                <a:ea typeface="Helvetica" charset="0"/>
                <a:cs typeface="Helvetica" charset="0"/>
                <a:sym typeface="Helvetica" charset="0"/>
              </a:rPr>
              <a:t> </a:t>
            </a:r>
          </a:p>
          <a:p>
            <a:pPr marL="461963" indent="-461963" defTabSz="1300163">
              <a:spcBef>
                <a:spcPts val="2100"/>
              </a:spcBef>
              <a:buClr>
                <a:srgbClr val="FFFFFF"/>
              </a:buClr>
              <a:buFont typeface="Franklin Gothic Book" pitchFamily="34" charset="0"/>
              <a:buChar char="•"/>
            </a:pPr>
            <a:r>
              <a:rPr lang="en-US" dirty="0">
                <a:solidFill>
                  <a:srgbClr val="FFFFFF"/>
                </a:solidFill>
                <a:latin typeface="Helvetica" charset="0"/>
                <a:ea typeface="Helvetica" charset="0"/>
                <a:cs typeface="Helvetica" charset="0"/>
                <a:sym typeface="Helvetica" charset="0"/>
              </a:rPr>
              <a:t>In a 1995 study, 41% of middle school students in urban school systems reported witnessing a stabbing or shooting in the previous year.</a:t>
            </a:r>
            <a:r>
              <a:rPr lang="en-US" baseline="31000" dirty="0">
                <a:solidFill>
                  <a:srgbClr val="FFFFFF"/>
                </a:solidFill>
                <a:latin typeface="Helvetica" charset="0"/>
                <a:ea typeface="Helvetica" charset="0"/>
                <a:cs typeface="Helvetica" charset="0"/>
                <a:sym typeface="Helvetica" charset="0"/>
              </a:rPr>
              <a:t>2</a:t>
            </a:r>
            <a:r>
              <a:rPr lang="en-US" dirty="0">
                <a:solidFill>
                  <a:srgbClr val="FFFFFF"/>
                </a:solidFill>
                <a:latin typeface="Helvetica" charset="0"/>
                <a:ea typeface="Helvetica" charset="0"/>
                <a:cs typeface="Helvetica" charset="0"/>
                <a:sym typeface="Helvetica" charset="0"/>
              </a:rPr>
              <a:t> </a:t>
            </a:r>
          </a:p>
          <a:p>
            <a:pPr marL="461963" indent="-461963" defTabSz="1300163">
              <a:spcBef>
                <a:spcPts val="2100"/>
              </a:spcBef>
              <a:buClr>
                <a:srgbClr val="FFFFFF"/>
              </a:buClr>
              <a:buFont typeface="Franklin Gothic Book" pitchFamily="34" charset="0"/>
              <a:buChar char="•"/>
            </a:pPr>
            <a:r>
              <a:rPr lang="en-US" dirty="0">
                <a:solidFill>
                  <a:srgbClr val="FFFFFF"/>
                </a:solidFill>
                <a:latin typeface="Helvetica" charset="0"/>
                <a:ea typeface="Helvetica" charset="0"/>
                <a:cs typeface="Helvetica" charset="0"/>
                <a:sym typeface="Helvetica" charset="0"/>
              </a:rPr>
              <a:t>Four out of 10 U.S. children report witnessing violence;</a:t>
            </a:r>
            <a:br>
              <a:rPr lang="en-US" dirty="0">
                <a:solidFill>
                  <a:srgbClr val="FFFFFF"/>
                </a:solidFill>
                <a:latin typeface="Helvetica" charset="0"/>
                <a:ea typeface="Helvetica" charset="0"/>
                <a:cs typeface="Helvetica" charset="0"/>
                <a:sym typeface="Helvetica" charset="0"/>
              </a:rPr>
            </a:br>
            <a:r>
              <a:rPr lang="en-US" dirty="0">
                <a:solidFill>
                  <a:srgbClr val="FFFFFF"/>
                </a:solidFill>
                <a:latin typeface="Helvetica" charset="0"/>
                <a:ea typeface="Helvetica" charset="0"/>
                <a:cs typeface="Helvetica" charset="0"/>
                <a:sym typeface="Helvetica" charset="0"/>
              </a:rPr>
              <a:t>8% report a lifetime prevalence of sexual assault, and 17% report having been physically assaulted.</a:t>
            </a:r>
            <a:r>
              <a:rPr lang="en-US" baseline="31000" dirty="0">
                <a:solidFill>
                  <a:srgbClr val="FFFFFF"/>
                </a:solidFill>
                <a:latin typeface="Helvetica" charset="0"/>
                <a:ea typeface="Helvetica" charset="0"/>
                <a:cs typeface="Helvetica" charset="0"/>
                <a:sym typeface="Helvetica" charset="0"/>
              </a:rPr>
              <a:t>3</a:t>
            </a:r>
            <a:r>
              <a:rPr lang="en-US" dirty="0">
                <a:solidFill>
                  <a:srgbClr val="FFFFFF"/>
                </a:solidFill>
                <a:latin typeface="Helvetica" charset="0"/>
                <a:ea typeface="Helvetica" charset="0"/>
                <a:cs typeface="Helvetica" charset="0"/>
                <a:sym typeface="Helvetica" charset="0"/>
              </a:rPr>
              <a:t>  </a:t>
            </a:r>
          </a:p>
        </p:txBody>
      </p:sp>
      <p:sp>
        <p:nvSpPr>
          <p:cNvPr id="17423"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27</a:t>
            </a:r>
            <a:endParaRPr lang="en-US"/>
          </a:p>
        </p:txBody>
      </p:sp>
      <p:sp>
        <p:nvSpPr>
          <p:cNvPr id="17424" name="Rectangle 16"/>
          <p:cNvSpPr>
            <a:spLocks/>
          </p:cNvSpPr>
          <p:nvPr/>
        </p:nvSpPr>
        <p:spPr bwMode="auto">
          <a:xfrm>
            <a:off x="974725" y="7521575"/>
            <a:ext cx="12030075" cy="1071563"/>
          </a:xfrm>
          <a:prstGeom prst="rect">
            <a:avLst/>
          </a:prstGeom>
          <a:noFill/>
          <a:ln w="12700" cap="flat" cmpd="sng">
            <a:noFill/>
            <a:prstDash val="solid"/>
            <a:miter lim="0"/>
            <a:headEnd/>
            <a:tailEnd/>
          </a:ln>
          <a:effectLst/>
        </p:spPr>
        <p:txBody>
          <a:bodyPr lIns="126435" tIns="72248" rIns="126435" bIns="72248"/>
          <a:lstStyle/>
          <a:p>
            <a:pPr marL="914400" lvl="2" algn="r" defTabSz="1300163"/>
            <a:r>
              <a:rPr lang="en-US" sz="1900" dirty="0">
                <a:solidFill>
                  <a:srgbClr val="F8E82F"/>
                </a:solidFill>
                <a:latin typeface="Helvetica" charset="0"/>
                <a:ea typeface="Helvetica" charset="0"/>
                <a:cs typeface="Helvetica" charset="0"/>
                <a:sym typeface="Helvetica" charset="0"/>
              </a:rPr>
              <a:t>1. Costello et al. (2002). </a:t>
            </a:r>
            <a:r>
              <a:rPr lang="en-US" sz="1900" i="1" dirty="0">
                <a:solidFill>
                  <a:srgbClr val="F8E82F"/>
                </a:solidFill>
                <a:latin typeface="Helvetica" charset="0"/>
                <a:ea typeface="Helvetica" charset="0"/>
                <a:cs typeface="Helvetica" charset="0"/>
                <a:sym typeface="Helvetica" charset="0"/>
              </a:rPr>
              <a:t>J </a:t>
            </a:r>
            <a:r>
              <a:rPr lang="en-US" sz="1900" i="1" dirty="0" err="1">
                <a:solidFill>
                  <a:srgbClr val="F8E82F"/>
                </a:solidFill>
                <a:latin typeface="Helvetica" charset="0"/>
                <a:ea typeface="Helvetica" charset="0"/>
                <a:cs typeface="Helvetica" charset="0"/>
                <a:sym typeface="Helvetica" charset="0"/>
              </a:rPr>
              <a:t>Traum</a:t>
            </a:r>
            <a:r>
              <a:rPr lang="en-US" sz="1900" i="1" dirty="0">
                <a:solidFill>
                  <a:srgbClr val="F8E82F"/>
                </a:solidFill>
                <a:latin typeface="Helvetica" charset="0"/>
                <a:ea typeface="Helvetica" charset="0"/>
                <a:cs typeface="Helvetica" charset="0"/>
                <a:sym typeface="Helvetica" charset="0"/>
              </a:rPr>
              <a:t> Stress</a:t>
            </a:r>
            <a:r>
              <a:rPr lang="en-US" sz="1900" dirty="0">
                <a:solidFill>
                  <a:srgbClr val="F8E82F"/>
                </a:solidFill>
                <a:latin typeface="Helvetica" charset="0"/>
                <a:ea typeface="Helvetica" charset="0"/>
                <a:cs typeface="Helvetica" charset="0"/>
                <a:sym typeface="Helvetica" charset="0"/>
              </a:rPr>
              <a:t>;5(2):99-112.</a:t>
            </a:r>
          </a:p>
          <a:p>
            <a:pPr marL="914400" lvl="2" algn="r" defTabSz="1300163"/>
            <a:r>
              <a:rPr lang="en-US" sz="1900" dirty="0">
                <a:solidFill>
                  <a:srgbClr val="F8E82F"/>
                </a:solidFill>
                <a:latin typeface="Helvetica" charset="0"/>
                <a:ea typeface="Helvetica" charset="0"/>
                <a:cs typeface="Helvetica" charset="0"/>
                <a:sym typeface="Helvetica" charset="0"/>
              </a:rPr>
              <a:t>2. Schwab-Stone et al. (1995). </a:t>
            </a:r>
            <a:r>
              <a:rPr lang="en-US" sz="1900" i="1" dirty="0">
                <a:solidFill>
                  <a:srgbClr val="F8E82F"/>
                </a:solidFill>
                <a:latin typeface="Helvetica" charset="0"/>
                <a:ea typeface="Helvetica" charset="0"/>
                <a:cs typeface="Helvetica" charset="0"/>
                <a:sym typeface="Helvetica" charset="0"/>
              </a:rPr>
              <a:t>J Am </a:t>
            </a:r>
            <a:r>
              <a:rPr lang="en-US" sz="1900" i="1" dirty="0" err="1">
                <a:solidFill>
                  <a:srgbClr val="F8E82F"/>
                </a:solidFill>
                <a:latin typeface="Helvetica" charset="0"/>
                <a:ea typeface="Helvetica" charset="0"/>
                <a:cs typeface="Helvetica" charset="0"/>
                <a:sym typeface="Helvetica" charset="0"/>
              </a:rPr>
              <a:t>Acad</a:t>
            </a:r>
            <a:r>
              <a:rPr lang="en-US" sz="1900" i="1" dirty="0">
                <a:solidFill>
                  <a:srgbClr val="F8E82F"/>
                </a:solidFill>
                <a:latin typeface="Helvetica" charset="0"/>
                <a:ea typeface="Helvetica" charset="0"/>
                <a:cs typeface="Helvetica" charset="0"/>
                <a:sym typeface="Helvetica" charset="0"/>
              </a:rPr>
              <a:t> Child </a:t>
            </a:r>
            <a:r>
              <a:rPr lang="en-US" sz="1900" i="1" dirty="0" err="1">
                <a:solidFill>
                  <a:srgbClr val="F8E82F"/>
                </a:solidFill>
                <a:latin typeface="Helvetica" charset="0"/>
                <a:ea typeface="Helvetica" charset="0"/>
                <a:cs typeface="Helvetica" charset="0"/>
                <a:sym typeface="Helvetica" charset="0"/>
              </a:rPr>
              <a:t>Adolesc</a:t>
            </a:r>
            <a:r>
              <a:rPr lang="en-US" sz="1900" i="1" dirty="0">
                <a:solidFill>
                  <a:srgbClr val="F8E82F"/>
                </a:solidFill>
                <a:latin typeface="Helvetica" charset="0"/>
                <a:ea typeface="Helvetica" charset="0"/>
                <a:cs typeface="Helvetica" charset="0"/>
                <a:sym typeface="Helvetica" charset="0"/>
              </a:rPr>
              <a:t> Psychiatry;34</a:t>
            </a:r>
            <a:r>
              <a:rPr lang="en-US" sz="1900" dirty="0">
                <a:solidFill>
                  <a:srgbClr val="F8E82F"/>
                </a:solidFill>
                <a:latin typeface="Helvetica" charset="0"/>
                <a:ea typeface="Helvetica" charset="0"/>
                <a:cs typeface="Helvetica" charset="0"/>
                <a:sym typeface="Helvetica" charset="0"/>
              </a:rPr>
              <a:t>(10):1343-1352.</a:t>
            </a:r>
          </a:p>
          <a:p>
            <a:pPr marL="914400" lvl="2" algn="r" defTabSz="1300163"/>
            <a:r>
              <a:rPr lang="en-US" sz="1900" dirty="0">
                <a:solidFill>
                  <a:srgbClr val="F8E82F"/>
                </a:solidFill>
                <a:latin typeface="Helvetica" charset="0"/>
                <a:ea typeface="Helvetica" charset="0"/>
                <a:cs typeface="Helvetica" charset="0"/>
                <a:sym typeface="Helvetica" charset="0"/>
              </a:rPr>
              <a:t>3. Kilpatrick et al. (2003). US Dept. Of Justice. </a:t>
            </a:r>
            <a:r>
              <a:rPr lang="en-US" sz="1900" u="sng" dirty="0">
                <a:solidFill>
                  <a:srgbClr val="F8E82F"/>
                </a:solidFill>
                <a:latin typeface="Helvetica" charset="0"/>
                <a:ea typeface="Helvetica" charset="0"/>
                <a:cs typeface="Helvetica" charset="0"/>
                <a:sym typeface="Helvetica" charset="0"/>
                <a:hlinkClick r:id="rId7"/>
              </a:rPr>
              <a:t>http://www.ncjrs.gov/pdffiles1/nij/194972.pdf</a:t>
            </a:r>
            <a:r>
              <a:rPr lang="en-US" sz="1900" dirty="0">
                <a:solidFill>
                  <a:srgbClr val="F8E82F"/>
                </a:solidFill>
                <a:latin typeface="Helvetica" charset="0"/>
                <a:ea typeface="Helvetica" charset="0"/>
                <a:cs typeface="Helvetica" charset="0"/>
                <a:sym typeface="Helvetica" charset="0"/>
              </a:rPr>
              <a:t>.</a:t>
            </a:r>
            <a:endParaRPr lang="en-US" dirty="0"/>
          </a:p>
        </p:txBody>
      </p:sp>
      <p:sp>
        <p:nvSpPr>
          <p:cNvPr id="4" name="Footer Placeholder 3"/>
          <p:cNvSpPr>
            <a:spLocks noGrp="1"/>
          </p:cNvSpPr>
          <p:nvPr>
            <p:ph type="ftr" sz="quarter" idx="11"/>
          </p:nvPr>
        </p:nvSpPr>
        <p:spPr/>
        <p:txBody>
          <a:bodyPr/>
          <a:lstStyle/>
          <a:p>
            <a:endParaRPr kumimoji="0" lang="en-US" dirty="0"/>
          </a:p>
        </p:txBody>
      </p:sp>
    </p:spTree>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3 stages of Trauma Assessment</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29699" name="Rectangle 3"/>
          <p:cNvSpPr>
            <a:spLocks noGrp="1" noChangeArrowheads="1"/>
          </p:cNvSpPr>
          <p:nvPr>
            <p:ph sz="quarter" idx="1"/>
          </p:nvPr>
        </p:nvSpPr>
        <p:spPr/>
        <p:txBody>
          <a:bodyPr/>
          <a:lstStyle/>
          <a:p>
            <a:pPr>
              <a:lnSpc>
                <a:spcPct val="80000"/>
              </a:lnSpc>
              <a:buFontTx/>
              <a:buNone/>
            </a:pPr>
            <a:r>
              <a:rPr lang="en-US" sz="4000" b="1">
                <a:effectLst/>
              </a:rPr>
              <a:t>Stage 1: Assessing</a:t>
            </a:r>
            <a:r>
              <a:rPr lang="en-US" sz="3400">
                <a:effectLst/>
              </a:rPr>
              <a:t>                                    </a:t>
            </a:r>
          </a:p>
          <a:p>
            <a:pPr>
              <a:lnSpc>
                <a:spcPct val="80000"/>
              </a:lnSpc>
              <a:buFontTx/>
              <a:buNone/>
            </a:pPr>
            <a:endParaRPr lang="en-US" sz="2800">
              <a:effectLst/>
            </a:endParaRPr>
          </a:p>
          <a:p>
            <a:pPr lvl="1">
              <a:lnSpc>
                <a:spcPct val="80000"/>
              </a:lnSpc>
            </a:pPr>
            <a:r>
              <a:rPr lang="en-US" sz="2600">
                <a:effectLst/>
              </a:rPr>
              <a:t>Child’s Immediate Safety</a:t>
            </a:r>
          </a:p>
          <a:p>
            <a:pPr lvl="1">
              <a:lnSpc>
                <a:spcPct val="80000"/>
              </a:lnSpc>
            </a:pPr>
            <a:r>
              <a:rPr lang="en-US" sz="2600">
                <a:effectLst/>
              </a:rPr>
              <a:t>Current threat to self? Others?</a:t>
            </a:r>
          </a:p>
          <a:p>
            <a:pPr lvl="1">
              <a:lnSpc>
                <a:spcPct val="80000"/>
              </a:lnSpc>
            </a:pPr>
            <a:r>
              <a:rPr lang="en-US" sz="2600">
                <a:effectLst/>
              </a:rPr>
              <a:t>Is the child safe from revictimization? </a:t>
            </a:r>
          </a:p>
          <a:p>
            <a:pPr lvl="1">
              <a:lnSpc>
                <a:spcPct val="80000"/>
              </a:lnSpc>
            </a:pPr>
            <a:r>
              <a:rPr lang="en-US" sz="2600">
                <a:effectLst/>
              </a:rPr>
              <a:t>Psychological Stability- For both child and caregiver</a:t>
            </a:r>
          </a:p>
          <a:p>
            <a:pPr lvl="1">
              <a:lnSpc>
                <a:spcPct val="80000"/>
              </a:lnSpc>
            </a:pPr>
            <a:r>
              <a:rPr lang="en-US" sz="2600">
                <a:effectLst/>
              </a:rPr>
              <a:t>Safety and Stability of current environment</a:t>
            </a:r>
          </a:p>
          <a:p>
            <a:pPr lvl="1">
              <a:lnSpc>
                <a:spcPct val="80000"/>
              </a:lnSpc>
            </a:pPr>
            <a:r>
              <a:rPr lang="en-US" sz="2600">
                <a:effectLst/>
              </a:rPr>
              <a:t>Trauma Symptomology</a:t>
            </a:r>
          </a:p>
          <a:p>
            <a:pPr lvl="1">
              <a:lnSpc>
                <a:spcPct val="80000"/>
              </a:lnSpc>
            </a:pPr>
            <a:r>
              <a:rPr lang="en-US" sz="2600">
                <a:effectLst/>
              </a:rPr>
              <a:t>Stress tolerance</a:t>
            </a:r>
          </a:p>
          <a:p>
            <a:pPr lvl="1">
              <a:lnSpc>
                <a:spcPct val="80000"/>
              </a:lnSpc>
            </a:pPr>
            <a:r>
              <a:rPr lang="en-US" sz="2600">
                <a:effectLst/>
              </a:rPr>
              <a:t>Strength based self-regulation skills and positive supports</a:t>
            </a:r>
          </a:p>
          <a:p>
            <a:pPr lvl="1">
              <a:lnSpc>
                <a:spcPct val="80000"/>
              </a:lnSpc>
            </a:pPr>
            <a:r>
              <a:rPr lang="en-US" sz="2600">
                <a:effectLst/>
              </a:rPr>
              <a:t>Capacity to discuss traumatic event (s)</a:t>
            </a:r>
          </a:p>
          <a:p>
            <a:pPr lvl="1">
              <a:lnSpc>
                <a:spcPct val="80000"/>
              </a:lnSpc>
              <a:buFont typeface="Tahoma" pitchFamily="34" charset="0"/>
              <a:buNone/>
            </a:pPr>
            <a:endParaRPr lang="en-US" sz="2600">
              <a:effectLst/>
            </a:endParaRPr>
          </a:p>
          <a:p>
            <a:pPr algn="r">
              <a:lnSpc>
                <a:spcPct val="80000"/>
              </a:lnSpc>
              <a:buFontTx/>
              <a:buNone/>
            </a:pPr>
            <a:endParaRPr lang="en-US" sz="1700">
              <a:effectLst/>
            </a:endParaRPr>
          </a:p>
          <a:p>
            <a:pPr algn="r">
              <a:lnSpc>
                <a:spcPct val="80000"/>
              </a:lnSpc>
              <a:buFontTx/>
              <a:buNone/>
            </a:pPr>
            <a:endParaRPr lang="en-US" sz="1700">
              <a:effectLst/>
            </a:endParaRPr>
          </a:p>
          <a:p>
            <a:pPr algn="r">
              <a:lnSpc>
                <a:spcPct val="80000"/>
              </a:lnSpc>
              <a:buFontTx/>
              <a:buNone/>
            </a:pPr>
            <a:r>
              <a:rPr lang="en-US" sz="1700">
                <a:effectLst/>
              </a:rPr>
              <a:t>Principles of Trauma Therapy: A Guide to Symptoms, Evaluation, and Treatment (Briere &amp; Scott, 2006)</a:t>
            </a:r>
          </a:p>
          <a:p>
            <a:pPr algn="r">
              <a:lnSpc>
                <a:spcPct val="80000"/>
              </a:lnSpc>
              <a:buFontTx/>
              <a:buNone/>
            </a:pPr>
            <a:endParaRPr lang="en-US" sz="1400">
              <a:effectLst/>
            </a:endParaRP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5469" y="5743789"/>
            <a:ext cx="2126827" cy="212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366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Effect transition="in" filter="fade">
                                      <p:cBhvr>
                                        <p:cTn id="9" dur="5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1000">
                                          <p:stCondLst>
                                            <p:cond delay="0"/>
                                          </p:stCondLst>
                                        </p:cTn>
                                        <p:tgtEl>
                                          <p:spTgt spid="2969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1000">
                                          <p:stCondLst>
                                            <p:cond delay="0"/>
                                          </p:stCondLst>
                                        </p:cTn>
                                        <p:tgtEl>
                                          <p:spTgt spid="2969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699">
                                            <p:txEl>
                                              <p:pRg st="3" end="3"/>
                                            </p:txEl>
                                          </p:spTgt>
                                        </p:tgtEl>
                                        <p:attrNameLst>
                                          <p:attrName>style.visibility</p:attrName>
                                        </p:attrNameLst>
                                      </p:cBhvr>
                                      <p:to>
                                        <p:strVal val="visible"/>
                                      </p:to>
                                    </p:set>
                                    <p:animEffect transition="in" filter="fade">
                                      <p:cBhvr>
                                        <p:cTn id="20" dur="1000">
                                          <p:stCondLst>
                                            <p:cond delay="0"/>
                                          </p:stCondLst>
                                        </p:cTn>
                                        <p:tgtEl>
                                          <p:spTgt spid="2969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animEffect transition="in" filter="fade">
                                      <p:cBhvr>
                                        <p:cTn id="23" dur="1000">
                                          <p:stCondLst>
                                            <p:cond delay="0"/>
                                          </p:stCondLst>
                                        </p:cTn>
                                        <p:tgtEl>
                                          <p:spTgt spid="2969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699">
                                            <p:txEl>
                                              <p:pRg st="5" end="5"/>
                                            </p:txEl>
                                          </p:spTgt>
                                        </p:tgtEl>
                                        <p:attrNameLst>
                                          <p:attrName>style.visibility</p:attrName>
                                        </p:attrNameLst>
                                      </p:cBhvr>
                                      <p:to>
                                        <p:strVal val="visible"/>
                                      </p:to>
                                    </p:set>
                                    <p:animEffect transition="in" filter="fade">
                                      <p:cBhvr>
                                        <p:cTn id="26" dur="1000">
                                          <p:stCondLst>
                                            <p:cond delay="0"/>
                                          </p:stCondLst>
                                        </p:cTn>
                                        <p:tgtEl>
                                          <p:spTgt spid="2969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699">
                                            <p:txEl>
                                              <p:pRg st="6" end="6"/>
                                            </p:txEl>
                                          </p:spTgt>
                                        </p:tgtEl>
                                        <p:attrNameLst>
                                          <p:attrName>style.visibility</p:attrName>
                                        </p:attrNameLst>
                                      </p:cBhvr>
                                      <p:to>
                                        <p:strVal val="visible"/>
                                      </p:to>
                                    </p:set>
                                    <p:animEffect transition="in" filter="fade">
                                      <p:cBhvr>
                                        <p:cTn id="29" dur="1000">
                                          <p:stCondLst>
                                            <p:cond delay="0"/>
                                          </p:stCondLst>
                                        </p:cTn>
                                        <p:tgtEl>
                                          <p:spTgt spid="2969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699">
                                            <p:txEl>
                                              <p:pRg st="7" end="7"/>
                                            </p:txEl>
                                          </p:spTgt>
                                        </p:tgtEl>
                                        <p:attrNameLst>
                                          <p:attrName>style.visibility</p:attrName>
                                        </p:attrNameLst>
                                      </p:cBhvr>
                                      <p:to>
                                        <p:strVal val="visible"/>
                                      </p:to>
                                    </p:set>
                                    <p:animEffect transition="in" filter="fade">
                                      <p:cBhvr>
                                        <p:cTn id="32" dur="1000">
                                          <p:stCondLst>
                                            <p:cond delay="0"/>
                                          </p:stCondLst>
                                        </p:cTn>
                                        <p:tgtEl>
                                          <p:spTgt spid="29699">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699">
                                            <p:txEl>
                                              <p:pRg st="8" end="8"/>
                                            </p:txEl>
                                          </p:spTgt>
                                        </p:tgtEl>
                                        <p:attrNameLst>
                                          <p:attrName>style.visibility</p:attrName>
                                        </p:attrNameLst>
                                      </p:cBhvr>
                                      <p:to>
                                        <p:strVal val="visible"/>
                                      </p:to>
                                    </p:set>
                                    <p:animEffect transition="in" filter="fade">
                                      <p:cBhvr>
                                        <p:cTn id="35" dur="1000">
                                          <p:stCondLst>
                                            <p:cond delay="0"/>
                                          </p:stCondLst>
                                        </p:cTn>
                                        <p:tgtEl>
                                          <p:spTgt spid="29699">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699">
                                            <p:txEl>
                                              <p:pRg st="9" end="9"/>
                                            </p:txEl>
                                          </p:spTgt>
                                        </p:tgtEl>
                                        <p:attrNameLst>
                                          <p:attrName>style.visibility</p:attrName>
                                        </p:attrNameLst>
                                      </p:cBhvr>
                                      <p:to>
                                        <p:strVal val="visible"/>
                                      </p:to>
                                    </p:set>
                                    <p:animEffect transition="in" filter="fade">
                                      <p:cBhvr>
                                        <p:cTn id="38" dur="1000">
                                          <p:stCondLst>
                                            <p:cond delay="0"/>
                                          </p:stCondLst>
                                        </p:cTn>
                                        <p:tgtEl>
                                          <p:spTgt spid="29699">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699">
                                            <p:txEl>
                                              <p:pRg st="10" end="10"/>
                                            </p:txEl>
                                          </p:spTgt>
                                        </p:tgtEl>
                                        <p:attrNameLst>
                                          <p:attrName>style.visibility</p:attrName>
                                        </p:attrNameLst>
                                      </p:cBhvr>
                                      <p:to>
                                        <p:strVal val="visible"/>
                                      </p:to>
                                    </p:set>
                                    <p:animEffect transition="in" filter="fade">
                                      <p:cBhvr>
                                        <p:cTn id="41" dur="1000">
                                          <p:stCondLst>
                                            <p:cond delay="0"/>
                                          </p:stCondLst>
                                        </p:cTn>
                                        <p:tgtEl>
                                          <p:spTgt spid="29699">
                                            <p:txEl>
                                              <p:pRg st="10" end="1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699">
                                            <p:txEl>
                                              <p:pRg st="14" end="14"/>
                                            </p:txEl>
                                          </p:spTgt>
                                        </p:tgtEl>
                                        <p:attrNameLst>
                                          <p:attrName>style.visibility</p:attrName>
                                        </p:attrNameLst>
                                      </p:cBhvr>
                                      <p:to>
                                        <p:strVal val="visible"/>
                                      </p:to>
                                    </p:set>
                                    <p:animEffect transition="in" filter="fade">
                                      <p:cBhvr>
                                        <p:cTn id="46" dur="1000">
                                          <p:stCondLst>
                                            <p:cond delay="0"/>
                                          </p:stCondLst>
                                        </p:cTn>
                                        <p:tgtEl>
                                          <p:spTgt spid="2969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3 stages of Trauma Assessment</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30723" name="Rectangle 3"/>
          <p:cNvSpPr>
            <a:spLocks noGrp="1" noChangeArrowheads="1"/>
          </p:cNvSpPr>
          <p:nvPr>
            <p:ph sz="quarter" idx="1"/>
          </p:nvPr>
        </p:nvSpPr>
        <p:spPr/>
        <p:txBody>
          <a:bodyPr/>
          <a:lstStyle/>
          <a:p>
            <a:pPr>
              <a:lnSpc>
                <a:spcPct val="80000"/>
              </a:lnSpc>
              <a:buFontTx/>
              <a:buNone/>
            </a:pPr>
            <a:r>
              <a:rPr lang="en-US" sz="4000" b="1"/>
              <a:t>Stage 2: Assessing</a:t>
            </a:r>
          </a:p>
          <a:p>
            <a:pPr>
              <a:lnSpc>
                <a:spcPct val="80000"/>
              </a:lnSpc>
              <a:buFontTx/>
              <a:buNone/>
            </a:pPr>
            <a:endParaRPr lang="en-US" sz="2600"/>
          </a:p>
          <a:p>
            <a:pPr lvl="1">
              <a:lnSpc>
                <a:spcPct val="80000"/>
              </a:lnSpc>
            </a:pPr>
            <a:r>
              <a:rPr lang="en-US" sz="2000"/>
              <a:t>Previous and current traumatic experiences using standardized measures</a:t>
            </a:r>
          </a:p>
          <a:p>
            <a:pPr lvl="1">
              <a:lnSpc>
                <a:spcPct val="80000"/>
              </a:lnSpc>
            </a:pPr>
            <a:r>
              <a:rPr lang="en-US" sz="2000"/>
              <a:t>Traumagenic Dynamics </a:t>
            </a:r>
          </a:p>
          <a:p>
            <a:pPr lvl="1">
              <a:lnSpc>
                <a:spcPct val="80000"/>
              </a:lnSpc>
            </a:pPr>
            <a:r>
              <a:rPr lang="en-US" sz="2000"/>
              <a:t>Self-regulatory strategies</a:t>
            </a:r>
          </a:p>
          <a:p>
            <a:pPr lvl="1">
              <a:lnSpc>
                <a:spcPct val="80000"/>
              </a:lnSpc>
            </a:pPr>
            <a:r>
              <a:rPr lang="en-US" sz="2000"/>
              <a:t>Adult Reactions to the trauma</a:t>
            </a:r>
          </a:p>
          <a:p>
            <a:pPr lvl="1">
              <a:lnSpc>
                <a:spcPct val="80000"/>
              </a:lnSpc>
            </a:pPr>
            <a:r>
              <a:rPr lang="en-US" sz="2000"/>
              <a:t>Traumatic events perspective</a:t>
            </a:r>
          </a:p>
          <a:p>
            <a:pPr lvl="1">
              <a:lnSpc>
                <a:spcPct val="80000"/>
              </a:lnSpc>
            </a:pPr>
            <a:r>
              <a:rPr lang="en-US" sz="2000"/>
              <a:t>The impact on child and family functioning</a:t>
            </a:r>
          </a:p>
          <a:p>
            <a:pPr lvl="1">
              <a:lnSpc>
                <a:spcPct val="80000"/>
              </a:lnSpc>
            </a:pPr>
            <a:r>
              <a:rPr lang="en-US" sz="2000"/>
              <a:t>Cognitive Distortions</a:t>
            </a:r>
          </a:p>
          <a:p>
            <a:pPr lvl="1">
              <a:lnSpc>
                <a:spcPct val="80000"/>
              </a:lnSpc>
            </a:pPr>
            <a:r>
              <a:rPr lang="en-US" sz="2000"/>
              <a:t>Nature of the crisis event</a:t>
            </a:r>
          </a:p>
          <a:p>
            <a:pPr lvl="1">
              <a:lnSpc>
                <a:spcPct val="80000"/>
              </a:lnSpc>
            </a:pPr>
            <a:r>
              <a:rPr lang="en-US" sz="2000"/>
              <a:t>Relationship with those involved                                        </a:t>
            </a:r>
          </a:p>
          <a:p>
            <a:pPr lvl="1">
              <a:lnSpc>
                <a:spcPct val="80000"/>
              </a:lnSpc>
            </a:pPr>
            <a:r>
              <a:rPr lang="en-US" sz="2000"/>
              <a:t>Individual/Personal Vulnerability Factors </a:t>
            </a:r>
          </a:p>
          <a:p>
            <a:pPr lvl="1">
              <a:lnSpc>
                <a:spcPct val="80000"/>
              </a:lnSpc>
            </a:pPr>
            <a:r>
              <a:rPr lang="en-US" sz="2000"/>
              <a:t>Protective Factors                </a:t>
            </a:r>
          </a:p>
          <a:p>
            <a:pPr>
              <a:lnSpc>
                <a:spcPct val="80000"/>
              </a:lnSpc>
            </a:pPr>
            <a:endParaRPr lang="en-US" sz="2300"/>
          </a:p>
          <a:p>
            <a:pPr>
              <a:lnSpc>
                <a:spcPct val="80000"/>
              </a:lnSpc>
              <a:buFontTx/>
              <a:buNone/>
            </a:pPr>
            <a:r>
              <a:rPr lang="en-US" sz="2000"/>
              <a:t>	</a:t>
            </a:r>
          </a:p>
          <a:p>
            <a:pPr algn="r">
              <a:lnSpc>
                <a:spcPct val="80000"/>
              </a:lnSpc>
              <a:buFontTx/>
              <a:buNone/>
            </a:pPr>
            <a:r>
              <a:rPr lang="en-US" sz="2000"/>
              <a:t>	</a:t>
            </a:r>
            <a:r>
              <a:rPr lang="en-US" sz="1300">
                <a:effectLst/>
              </a:rPr>
              <a:t>Treating Traumatized Children: Risk, Resiliency, and Recovery (Brom, Pat-Horenczyk, &amp; Ford, 2009)</a:t>
            </a:r>
          </a:p>
          <a:p>
            <a:pPr>
              <a:lnSpc>
                <a:spcPct val="80000"/>
              </a:lnSpc>
              <a:buFontTx/>
              <a:buNone/>
            </a:pPr>
            <a:endParaRPr lang="en-US" sz="130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3842" y="5310294"/>
            <a:ext cx="1097280" cy="166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5737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fade">
                                      <p:cBhvr>
                                        <p:cTn id="10" dur="2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3 stages of Trauma Assessment</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82947" name="Rectangle 3"/>
          <p:cNvSpPr>
            <a:spLocks noGrp="1" noChangeArrowheads="1"/>
          </p:cNvSpPr>
          <p:nvPr>
            <p:ph sz="quarter" idx="1"/>
          </p:nvPr>
        </p:nvSpPr>
        <p:spPr/>
        <p:txBody>
          <a:bodyPr/>
          <a:lstStyle/>
          <a:p>
            <a:pPr>
              <a:lnSpc>
                <a:spcPct val="90000"/>
              </a:lnSpc>
              <a:buFontTx/>
              <a:buNone/>
            </a:pPr>
            <a:r>
              <a:rPr lang="en-US" sz="4000" b="1"/>
              <a:t>Stage 3: Assessing</a:t>
            </a:r>
          </a:p>
          <a:p>
            <a:pPr lvl="1">
              <a:lnSpc>
                <a:spcPct val="90000"/>
              </a:lnSpc>
            </a:pPr>
            <a:r>
              <a:rPr lang="en-US"/>
              <a:t>Monitor current stressful or traumatic experiences, family relationships, and developmentally appropriate peer relationships</a:t>
            </a:r>
          </a:p>
          <a:p>
            <a:pPr lvl="1">
              <a:lnSpc>
                <a:spcPct val="90000"/>
              </a:lnSpc>
            </a:pPr>
            <a:r>
              <a:rPr lang="en-US"/>
              <a:t>Use of de-escalation preferences</a:t>
            </a:r>
          </a:p>
          <a:p>
            <a:pPr lvl="1">
              <a:lnSpc>
                <a:spcPct val="90000"/>
              </a:lnSpc>
            </a:pPr>
            <a:r>
              <a:rPr lang="en-US"/>
              <a:t>Trigger Mapping</a:t>
            </a:r>
          </a:p>
          <a:p>
            <a:pPr lvl="1">
              <a:lnSpc>
                <a:spcPct val="90000"/>
              </a:lnSpc>
            </a:pPr>
            <a:r>
              <a:rPr lang="en-US"/>
              <a:t>Ability to self-regulate</a:t>
            </a:r>
          </a:p>
          <a:p>
            <a:pPr lvl="1">
              <a:lnSpc>
                <a:spcPct val="90000"/>
              </a:lnSpc>
            </a:pPr>
            <a:r>
              <a:rPr lang="en-US"/>
              <a:t>Treatment Effectiveness</a:t>
            </a:r>
          </a:p>
        </p:txBody>
      </p:sp>
    </p:spTree>
    <p:extLst>
      <p:ext uri="{BB962C8B-B14F-4D97-AF65-F5344CB8AC3E}">
        <p14:creationId xmlns:p14="http://schemas.microsoft.com/office/powerpoint/2010/main" val="1792667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fade">
                                      <p:cBhvr>
                                        <p:cTn id="12" dur="2000"/>
                                        <p:tgtEl>
                                          <p:spTgt spid="82947">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2947">
                                            <p:txEl>
                                              <p:pRg st="1" end="1"/>
                                            </p:txEl>
                                          </p:spTgt>
                                        </p:tgtEl>
                                        <p:attrNameLst>
                                          <p:attrName>style.visibility</p:attrName>
                                        </p:attrNameLst>
                                      </p:cBhvr>
                                      <p:to>
                                        <p:strVal val="visible"/>
                                      </p:to>
                                    </p:set>
                                    <p:animEffect transition="in" filter="fade">
                                      <p:cBhvr>
                                        <p:cTn id="15" dur="2000"/>
                                        <p:tgtEl>
                                          <p:spTgt spid="8294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2947">
                                            <p:txEl>
                                              <p:pRg st="2" end="2"/>
                                            </p:txEl>
                                          </p:spTgt>
                                        </p:tgtEl>
                                        <p:attrNameLst>
                                          <p:attrName>style.visibility</p:attrName>
                                        </p:attrNameLst>
                                      </p:cBhvr>
                                      <p:to>
                                        <p:strVal val="visible"/>
                                      </p:to>
                                    </p:set>
                                    <p:animEffect transition="in" filter="fade">
                                      <p:cBhvr>
                                        <p:cTn id="18" dur="2000"/>
                                        <p:tgtEl>
                                          <p:spTgt spid="8294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2947">
                                            <p:txEl>
                                              <p:pRg st="3" end="3"/>
                                            </p:txEl>
                                          </p:spTgt>
                                        </p:tgtEl>
                                        <p:attrNameLst>
                                          <p:attrName>style.visibility</p:attrName>
                                        </p:attrNameLst>
                                      </p:cBhvr>
                                      <p:to>
                                        <p:strVal val="visible"/>
                                      </p:to>
                                    </p:set>
                                    <p:animEffect transition="in" filter="fade">
                                      <p:cBhvr>
                                        <p:cTn id="21" dur="2000"/>
                                        <p:tgtEl>
                                          <p:spTgt spid="82947">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2947">
                                            <p:txEl>
                                              <p:pRg st="4" end="4"/>
                                            </p:txEl>
                                          </p:spTgt>
                                        </p:tgtEl>
                                        <p:attrNameLst>
                                          <p:attrName>style.visibility</p:attrName>
                                        </p:attrNameLst>
                                      </p:cBhvr>
                                      <p:to>
                                        <p:strVal val="visible"/>
                                      </p:to>
                                    </p:set>
                                    <p:animEffect transition="in" filter="fade">
                                      <p:cBhvr>
                                        <p:cTn id="24" dur="2000"/>
                                        <p:tgtEl>
                                          <p:spTgt spid="82947">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2947">
                                            <p:txEl>
                                              <p:pRg st="5" end="5"/>
                                            </p:txEl>
                                          </p:spTgt>
                                        </p:tgtEl>
                                        <p:attrNameLst>
                                          <p:attrName>style.visibility</p:attrName>
                                        </p:attrNameLst>
                                      </p:cBhvr>
                                      <p:to>
                                        <p:strVal val="visible"/>
                                      </p:to>
                                    </p:set>
                                    <p:animEffect transition="in" filter="fade">
                                      <p:cBhvr>
                                        <p:cTn id="27" dur="2000"/>
                                        <p:tgtEl>
                                          <p:spTgt spid="82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algn="ctr"/>
            <a:r>
              <a:rPr lang="en-US" sz="5700"/>
              <a:t>Trauma-Informed Assessment Considerations</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55299" name="Rectangle 3"/>
          <p:cNvSpPr>
            <a:spLocks noGrp="1" noChangeArrowheads="1"/>
          </p:cNvSpPr>
          <p:nvPr>
            <p:ph sz="quarter" idx="1"/>
          </p:nvPr>
        </p:nvSpPr>
        <p:spPr/>
        <p:txBody>
          <a:bodyPr/>
          <a:lstStyle/>
          <a:p>
            <a:pPr>
              <a:lnSpc>
                <a:spcPct val="90000"/>
              </a:lnSpc>
              <a:buFontTx/>
              <a:buNone/>
            </a:pPr>
            <a:r>
              <a:rPr lang="en-US" sz="5100">
                <a:effectLst/>
              </a:rPr>
              <a:t>	No child is an island – parental and family dynamics have significant influence on a child’s recovery from trauma.</a:t>
            </a:r>
          </a:p>
          <a:p>
            <a:pPr>
              <a:lnSpc>
                <a:spcPct val="90000"/>
              </a:lnSpc>
              <a:buFontTx/>
              <a:buNone/>
            </a:pPr>
            <a:endParaRPr lang="en-US" sz="5100">
              <a:effectLst/>
            </a:endParaRPr>
          </a:p>
          <a:p>
            <a:pPr>
              <a:lnSpc>
                <a:spcPct val="90000"/>
              </a:lnSpc>
              <a:buFontTx/>
              <a:buNone/>
            </a:pPr>
            <a:endParaRPr lang="en-US" sz="5100"/>
          </a:p>
          <a:p>
            <a:pPr algn="ctr">
              <a:lnSpc>
                <a:spcPct val="90000"/>
              </a:lnSpc>
              <a:buFontTx/>
              <a:buNone/>
            </a:pPr>
            <a:r>
              <a:rPr lang="en-US" sz="2300">
                <a:effectLst/>
              </a:rPr>
              <a:t>National Child Traumatic Stress Network, Family Systems Collaborative Group. (2011). </a:t>
            </a:r>
          </a:p>
          <a:p>
            <a:pPr algn="ctr">
              <a:lnSpc>
                <a:spcPct val="90000"/>
              </a:lnSpc>
              <a:buFontTx/>
              <a:buNone/>
            </a:pPr>
            <a:r>
              <a:rPr lang="en-US" sz="2300">
                <a:effectLst/>
              </a:rPr>
              <a:t>Family Trauma Assessment: Tip Sheet for Clinicians.</a:t>
            </a:r>
            <a:r>
              <a:rPr lang="en-US" sz="2600"/>
              <a:t> </a:t>
            </a:r>
          </a:p>
        </p:txBody>
      </p:sp>
    </p:spTree>
    <p:extLst>
      <p:ext uri="{BB962C8B-B14F-4D97-AF65-F5344CB8AC3E}">
        <p14:creationId xmlns:p14="http://schemas.microsoft.com/office/powerpoint/2010/main" val="352836566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299"/>
                                        </p:tgtEl>
                                        <p:attrNameLst>
                                          <p:attrName>style.visibility</p:attrName>
                                        </p:attrNameLst>
                                      </p:cBhvr>
                                      <p:to>
                                        <p:strVal val="visible"/>
                                      </p:to>
                                    </p:set>
                                    <p:animEffect transition="in" filter="fade">
                                      <p:cBhvr>
                                        <p:cTn id="10" dur="2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algn="ctr"/>
            <a:r>
              <a:rPr lang="en-US" sz="5700"/>
              <a:t>Trauma-Informed Assessment Considerations</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15363" name="Rectangle 3"/>
          <p:cNvSpPr>
            <a:spLocks noGrp="1" noChangeArrowheads="1"/>
          </p:cNvSpPr>
          <p:nvPr>
            <p:ph sz="quarter" idx="1"/>
          </p:nvPr>
        </p:nvSpPr>
        <p:spPr/>
        <p:txBody>
          <a:bodyPr/>
          <a:lstStyle/>
          <a:p>
            <a:pPr>
              <a:lnSpc>
                <a:spcPct val="90000"/>
              </a:lnSpc>
              <a:buFontTx/>
              <a:buNone/>
            </a:pPr>
            <a:r>
              <a:rPr lang="en-US">
                <a:effectLst/>
              </a:rPr>
              <a:t>	</a:t>
            </a:r>
            <a:r>
              <a:rPr lang="en-US" sz="3400">
                <a:effectLst/>
              </a:rPr>
              <a:t>Screening for trauma may be overlooked because the behavioral responses to trauma often resemble the common delinquent behaviors seen in youth referred to the justice system and are therefore under-identified as posttraumatic symptoms.</a:t>
            </a:r>
          </a:p>
          <a:p>
            <a:pPr>
              <a:lnSpc>
                <a:spcPct val="90000"/>
              </a:lnSpc>
              <a:buFontTx/>
              <a:buNone/>
            </a:pPr>
            <a:endParaRPr lang="en-US" sz="3400">
              <a:effectLst/>
            </a:endParaRPr>
          </a:p>
          <a:p>
            <a:pPr algn="ctr">
              <a:lnSpc>
                <a:spcPct val="90000"/>
              </a:lnSpc>
              <a:buFontTx/>
              <a:buNone/>
            </a:pPr>
            <a:endParaRPr lang="en-US" sz="1700">
              <a:effectLst/>
            </a:endParaRPr>
          </a:p>
          <a:p>
            <a:pPr algn="ctr">
              <a:lnSpc>
                <a:spcPct val="90000"/>
              </a:lnSpc>
              <a:buFontTx/>
              <a:buNone/>
            </a:pPr>
            <a:endParaRPr lang="en-US" sz="1700">
              <a:effectLst/>
            </a:endParaRPr>
          </a:p>
          <a:p>
            <a:pPr algn="ctr">
              <a:lnSpc>
                <a:spcPct val="90000"/>
              </a:lnSpc>
              <a:buFontTx/>
              <a:buNone/>
            </a:pPr>
            <a:endParaRPr lang="en-US" sz="1700">
              <a:effectLst/>
            </a:endParaRPr>
          </a:p>
          <a:p>
            <a:pPr algn="ctr">
              <a:lnSpc>
                <a:spcPct val="90000"/>
              </a:lnSpc>
              <a:buFontTx/>
              <a:buNone/>
            </a:pPr>
            <a:endParaRPr lang="en-US" sz="1700">
              <a:effectLst/>
            </a:endParaRPr>
          </a:p>
          <a:p>
            <a:pPr algn="r">
              <a:lnSpc>
                <a:spcPct val="90000"/>
              </a:lnSpc>
              <a:buFontTx/>
              <a:buNone/>
            </a:pPr>
            <a:r>
              <a:rPr lang="en-US" sz="1700">
                <a:effectLst/>
              </a:rPr>
              <a:t>Assessing Exposure to Psychological Trauma and Post-Traumatic Stress</a:t>
            </a:r>
          </a:p>
          <a:p>
            <a:pPr algn="r">
              <a:lnSpc>
                <a:spcPct val="90000"/>
              </a:lnSpc>
              <a:buFontTx/>
              <a:buNone/>
            </a:pPr>
            <a:r>
              <a:rPr lang="en-US" sz="1700">
                <a:effectLst/>
              </a:rPr>
              <a:t>in the Juvenile Justice Population</a:t>
            </a:r>
          </a:p>
          <a:p>
            <a:pPr algn="r">
              <a:lnSpc>
                <a:spcPct val="90000"/>
              </a:lnSpc>
              <a:buFontTx/>
              <a:buNone/>
            </a:pPr>
            <a:r>
              <a:rPr lang="en-US" sz="1700">
                <a:effectLst/>
              </a:rPr>
              <a:t>National Child Traumatic Stress Network</a:t>
            </a:r>
          </a:p>
          <a:p>
            <a:pPr algn="r">
              <a:lnSpc>
                <a:spcPct val="90000"/>
              </a:lnSpc>
              <a:buFontTx/>
              <a:buNone/>
            </a:pPr>
            <a:r>
              <a:rPr lang="en-US" sz="1700">
                <a:effectLst/>
              </a:rPr>
              <a:t>www.NCTSNet.org</a:t>
            </a:r>
          </a:p>
          <a:p>
            <a:pPr algn="r">
              <a:lnSpc>
                <a:spcPct val="90000"/>
              </a:lnSpc>
              <a:buFontTx/>
              <a:buNone/>
            </a:pPr>
            <a:endParaRPr lang="en-US" sz="1700">
              <a:effectLst/>
            </a:endParaRPr>
          </a:p>
        </p:txBody>
      </p:sp>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107" y="5256107"/>
            <a:ext cx="3384410" cy="449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096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Effect transition="in" filter="fade">
                                      <p:cBhvr>
                                        <p:cTn id="7" dur="1000">
                                          <p:stCondLst>
                                            <p:cond delay="0"/>
                                          </p:stCondLst>
                                        </p:cTn>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500">
                                          <p:stCondLst>
                                            <p:cond delay="0"/>
                                          </p:stCondLst>
                                        </p:cTn>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5363">
                                            <p:txEl>
                                              <p:pRg st="6" end="6"/>
                                            </p:txEl>
                                          </p:spTgt>
                                        </p:tgtEl>
                                        <p:attrNameLst>
                                          <p:attrName>style.visibility</p:attrName>
                                        </p:attrNameLst>
                                      </p:cBhvr>
                                      <p:to>
                                        <p:strVal val="visible"/>
                                      </p:to>
                                    </p:set>
                                    <p:animEffect transition="in" filter="fade">
                                      <p:cBhvr>
                                        <p:cTn id="17" dur="500">
                                          <p:stCondLst>
                                            <p:cond delay="0"/>
                                          </p:stCondLst>
                                        </p:cTn>
                                        <p:tgtEl>
                                          <p:spTgt spid="1536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5363">
                                            <p:txEl>
                                              <p:pRg st="7" end="7"/>
                                            </p:txEl>
                                          </p:spTgt>
                                        </p:tgtEl>
                                        <p:attrNameLst>
                                          <p:attrName>style.visibility</p:attrName>
                                        </p:attrNameLst>
                                      </p:cBhvr>
                                      <p:to>
                                        <p:strVal val="visible"/>
                                      </p:to>
                                    </p:set>
                                    <p:animEffect transition="in" filter="fade">
                                      <p:cBhvr>
                                        <p:cTn id="22" dur="500">
                                          <p:stCondLst>
                                            <p:cond delay="0"/>
                                          </p:stCondLst>
                                        </p:cTn>
                                        <p:tgtEl>
                                          <p:spTgt spid="15363">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5363">
                                            <p:txEl>
                                              <p:pRg st="8" end="8"/>
                                            </p:txEl>
                                          </p:spTgt>
                                        </p:tgtEl>
                                        <p:attrNameLst>
                                          <p:attrName>style.visibility</p:attrName>
                                        </p:attrNameLst>
                                      </p:cBhvr>
                                      <p:to>
                                        <p:strVal val="visible"/>
                                      </p:to>
                                    </p:set>
                                    <p:animEffect transition="in" filter="fade">
                                      <p:cBhvr>
                                        <p:cTn id="27" dur="500">
                                          <p:stCondLst>
                                            <p:cond delay="0"/>
                                          </p:stCondLst>
                                        </p:cTn>
                                        <p:tgtEl>
                                          <p:spTgt spid="1536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5363">
                                            <p:txEl>
                                              <p:pRg st="9" end="9"/>
                                            </p:txEl>
                                          </p:spTgt>
                                        </p:tgtEl>
                                        <p:attrNameLst>
                                          <p:attrName>style.visibility</p:attrName>
                                        </p:attrNameLst>
                                      </p:cBhvr>
                                      <p:to>
                                        <p:strVal val="visible"/>
                                      </p:to>
                                    </p:set>
                                    <p:animEffect transition="in" filter="fade">
                                      <p:cBhvr>
                                        <p:cTn id="32" dur="500">
                                          <p:stCondLst>
                                            <p:cond delay="0"/>
                                          </p:stCondLst>
                                        </p:cTn>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solidFill>
                <a:srgbClr val="FFFFFF"/>
              </a:solidFill>
            </a:endParaRPr>
          </a:p>
        </p:txBody>
      </p:sp>
      <p:sp>
        <p:nvSpPr>
          <p:cNvPr id="118786" name="Title 1"/>
          <p:cNvSpPr>
            <a:spLocks noGrp="1"/>
          </p:cNvSpPr>
          <p:nvPr>
            <p:ph type="title" idx="4294967295"/>
          </p:nvPr>
        </p:nvSpPr>
        <p:spPr>
          <a:xfrm>
            <a:off x="0" y="415925"/>
            <a:ext cx="11703050" cy="1968500"/>
          </a:xfrm>
          <a:ln/>
        </p:spPr>
        <p:txBody>
          <a:bodyPr lIns="130019" tIns="130019" rIns="130019" bIns="130019" anchor="b"/>
          <a:lstStyle/>
          <a:p>
            <a:pPr algn="ctr">
              <a:buFont typeface="Trebuchet MS" pitchFamily="34" charset="0"/>
              <a:buNone/>
            </a:pPr>
            <a:r>
              <a:rPr lang="en-US" sz="7700" b="1">
                <a:solidFill>
                  <a:schemeClr val="tx1"/>
                </a:solidFill>
                <a:latin typeface="Trebuchet MS" pitchFamily="34" charset="0"/>
                <a:sym typeface="Trebuchet MS" pitchFamily="34" charset="0"/>
              </a:rPr>
              <a:t>Chasing Behaviors</a:t>
            </a:r>
          </a:p>
        </p:txBody>
      </p:sp>
      <p:sp>
        <p:nvSpPr>
          <p:cNvPr id="3" name="Text Placeholder 2"/>
          <p:cNvSpPr>
            <a:spLocks noGrp="1"/>
          </p:cNvSpPr>
          <p:nvPr>
            <p:ph type="body" idx="4294967295"/>
          </p:nvPr>
        </p:nvSpPr>
        <p:spPr>
          <a:xfrm>
            <a:off x="0" y="2709863"/>
            <a:ext cx="11703050" cy="5851525"/>
          </a:xfrm>
        </p:spPr>
        <p:txBody>
          <a:bodyPr lIns="130019" tIns="130019" rIns="130019" bIns="130019"/>
          <a:lstStyle/>
          <a:p>
            <a:pPr>
              <a:buFontTx/>
              <a:buNone/>
            </a:pPr>
            <a:r>
              <a:rPr lang="en-US" sz="4000">
                <a:solidFill>
                  <a:srgbClr val="FF0000"/>
                </a:solidFill>
                <a:latin typeface="Trebuchet MS" pitchFamily="34" charset="0"/>
              </a:rPr>
              <a:t>Agitation</a:t>
            </a:r>
          </a:p>
        </p:txBody>
      </p:sp>
      <p:sp>
        <p:nvSpPr>
          <p:cNvPr id="4" name="Explosion 2 3"/>
          <p:cNvSpPr/>
          <p:nvPr/>
        </p:nvSpPr>
        <p:spPr>
          <a:xfrm>
            <a:off x="2628055" y="3034453"/>
            <a:ext cx="7261013" cy="52019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anchor="ctr"/>
          <a:lstStyle/>
          <a:p>
            <a:pPr defTabSz="1300460" hangingPunct="1">
              <a:defRPr/>
            </a:pPr>
            <a:endParaRPr lang="en-US" sz="2000">
              <a:solidFill>
                <a:srgbClr val="FFFFFF"/>
              </a:solidFill>
              <a:sym typeface="Arial" charset="0"/>
            </a:endParaRPr>
          </a:p>
        </p:txBody>
      </p:sp>
      <p:sp>
        <p:nvSpPr>
          <p:cNvPr id="5" name="TextBox 4"/>
          <p:cNvSpPr txBox="1"/>
          <p:nvPr/>
        </p:nvSpPr>
        <p:spPr>
          <a:xfrm>
            <a:off x="3879170" y="5064252"/>
            <a:ext cx="4651146" cy="1547088"/>
          </a:xfrm>
          <a:prstGeom prst="rect">
            <a:avLst/>
          </a:prstGeom>
          <a:noFill/>
        </p:spPr>
        <p:txBody>
          <a:bodyPr lIns="130039" tIns="65020" rIns="130039" bIns="65020">
            <a:spAutoFit/>
          </a:bodyPr>
          <a:lstStyle/>
          <a:p>
            <a:pPr algn="l" defTabSz="1300460" hangingPunct="1">
              <a:defRPr/>
            </a:pPr>
            <a:r>
              <a:rPr lang="en-US" sz="4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a:ea typeface="+mn-ea"/>
                <a:cs typeface="Arial" charset="0"/>
                <a:sym typeface="Arial" charset="0"/>
              </a:rPr>
              <a:t>Traumatic Event</a:t>
            </a:r>
          </a:p>
        </p:txBody>
      </p:sp>
      <p:sp>
        <p:nvSpPr>
          <p:cNvPr id="6" name="TextBox 5"/>
          <p:cNvSpPr txBox="1"/>
          <p:nvPr/>
        </p:nvSpPr>
        <p:spPr>
          <a:xfrm>
            <a:off x="1842347" y="5852160"/>
            <a:ext cx="2709333" cy="650240"/>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1300460" hangingPunct="1"/>
            <a:r>
              <a:rPr lang="en-US" sz="3400" b="1">
                <a:solidFill>
                  <a:srgbClr val="000000"/>
                </a:solidFill>
                <a:latin typeface="Trebuchet MS" pitchFamily="34" charset="0"/>
                <a:ea typeface="+mn-ea"/>
                <a:cs typeface="Arial" pitchFamily="34" charset="0"/>
                <a:sym typeface="Arial" pitchFamily="34" charset="0"/>
              </a:rPr>
              <a:t>Depression</a:t>
            </a:r>
          </a:p>
        </p:txBody>
      </p:sp>
      <p:sp>
        <p:nvSpPr>
          <p:cNvPr id="7" name="TextBox 6"/>
          <p:cNvSpPr txBox="1"/>
          <p:nvPr/>
        </p:nvSpPr>
        <p:spPr>
          <a:xfrm>
            <a:off x="8019627" y="2817709"/>
            <a:ext cx="4226560" cy="1181857"/>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1300460" hangingPunct="1"/>
            <a:r>
              <a:rPr lang="en-US" sz="3400">
                <a:solidFill>
                  <a:srgbClr val="FF0000"/>
                </a:solidFill>
                <a:latin typeface="Trebuchet MS" pitchFamily="34" charset="0"/>
                <a:ea typeface="+mn-ea"/>
                <a:cs typeface="Arial" pitchFamily="34" charset="0"/>
                <a:sym typeface="Arial" pitchFamily="34" charset="0"/>
              </a:rPr>
              <a:t>Intrusive Memories</a:t>
            </a:r>
          </a:p>
          <a:p>
            <a:pPr algn="ctr" defTabSz="1300460" hangingPunct="1"/>
            <a:r>
              <a:rPr lang="en-US" sz="3400">
                <a:solidFill>
                  <a:srgbClr val="FF0000"/>
                </a:solidFill>
                <a:latin typeface="Trebuchet MS" pitchFamily="34" charset="0"/>
                <a:ea typeface="+mn-ea"/>
                <a:cs typeface="Arial" pitchFamily="34" charset="0"/>
                <a:sym typeface="Arial" pitchFamily="34" charset="0"/>
              </a:rPr>
              <a:t>Nightmares</a:t>
            </a:r>
          </a:p>
        </p:txBody>
      </p:sp>
      <p:sp>
        <p:nvSpPr>
          <p:cNvPr id="9" name="TextBox 8"/>
          <p:cNvSpPr txBox="1"/>
          <p:nvPr/>
        </p:nvSpPr>
        <p:spPr>
          <a:xfrm>
            <a:off x="4768427" y="2600960"/>
            <a:ext cx="3034453" cy="650240"/>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1300460" hangingPunct="1"/>
            <a:r>
              <a:rPr lang="en-US" sz="3400" b="1">
                <a:solidFill>
                  <a:srgbClr val="000000"/>
                </a:solidFill>
                <a:effectLst>
                  <a:outerShdw blurRad="38100" dist="38100" dir="2700000" algn="tl">
                    <a:srgbClr val="FFFFFF"/>
                  </a:outerShdw>
                </a:effectLst>
                <a:latin typeface="Trebuchet MS" pitchFamily="34" charset="0"/>
                <a:ea typeface="+mn-ea"/>
                <a:cs typeface="Arial" pitchFamily="34" charset="0"/>
                <a:sym typeface="Arial" pitchFamily="34" charset="0"/>
              </a:rPr>
              <a:t>Hopelessness</a:t>
            </a:r>
          </a:p>
        </p:txBody>
      </p:sp>
      <p:sp>
        <p:nvSpPr>
          <p:cNvPr id="10" name="TextBox 9"/>
          <p:cNvSpPr txBox="1"/>
          <p:nvPr/>
        </p:nvSpPr>
        <p:spPr>
          <a:xfrm>
            <a:off x="1230490" y="5034844"/>
            <a:ext cx="2797386" cy="650240"/>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1300460" hangingPunct="1"/>
            <a:r>
              <a:rPr lang="en-US" sz="3400" b="1">
                <a:solidFill>
                  <a:srgbClr val="000066"/>
                </a:solidFill>
                <a:latin typeface="Trebuchet MS" pitchFamily="34" charset="0"/>
                <a:ea typeface="+mn-ea"/>
                <a:cs typeface="Arial" pitchFamily="34" charset="0"/>
                <a:sym typeface="Arial" pitchFamily="34" charset="0"/>
              </a:rPr>
              <a:t>Numbing</a:t>
            </a:r>
          </a:p>
        </p:txBody>
      </p:sp>
      <p:sp>
        <p:nvSpPr>
          <p:cNvPr id="11" name="TextBox 10"/>
          <p:cNvSpPr txBox="1"/>
          <p:nvPr/>
        </p:nvSpPr>
        <p:spPr>
          <a:xfrm>
            <a:off x="5201922" y="3998525"/>
            <a:ext cx="3327964" cy="650240"/>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1300460" hangingPunct="1"/>
            <a:r>
              <a:rPr lang="en-US" sz="3400" b="1">
                <a:solidFill>
                  <a:srgbClr val="FFFFFF"/>
                </a:solidFill>
                <a:effectLst>
                  <a:outerShdw blurRad="38100" dist="38100" dir="2700000" algn="tl">
                    <a:srgbClr val="000000"/>
                  </a:outerShdw>
                </a:effectLst>
                <a:latin typeface="Trebuchet MS" pitchFamily="34" charset="0"/>
                <a:ea typeface="+mn-ea"/>
                <a:cs typeface="Arial" pitchFamily="34" charset="0"/>
                <a:sym typeface="Arial" pitchFamily="34" charset="0"/>
              </a:rPr>
              <a:t>Insomnia</a:t>
            </a:r>
          </a:p>
        </p:txBody>
      </p:sp>
      <p:sp>
        <p:nvSpPr>
          <p:cNvPr id="12" name="TextBox 11"/>
          <p:cNvSpPr txBox="1"/>
          <p:nvPr/>
        </p:nvSpPr>
        <p:spPr>
          <a:xfrm>
            <a:off x="8746633" y="5429958"/>
            <a:ext cx="3499556" cy="1181857"/>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1300460" hangingPunct="1"/>
            <a:r>
              <a:rPr lang="en-US" sz="3400">
                <a:solidFill>
                  <a:srgbClr val="FF0000"/>
                </a:solidFill>
                <a:latin typeface="Trebuchet MS" pitchFamily="34" charset="0"/>
                <a:ea typeface="+mn-ea"/>
                <a:cs typeface="Arial" pitchFamily="34" charset="0"/>
                <a:sym typeface="Arial" pitchFamily="34" charset="0"/>
              </a:rPr>
              <a:t>Shame &amp; Self-Hatred</a:t>
            </a:r>
          </a:p>
        </p:txBody>
      </p:sp>
      <p:sp>
        <p:nvSpPr>
          <p:cNvPr id="13" name="TextBox 12"/>
          <p:cNvSpPr txBox="1"/>
          <p:nvPr/>
        </p:nvSpPr>
        <p:spPr>
          <a:xfrm>
            <a:off x="774418" y="6536267"/>
            <a:ext cx="3104444" cy="650240"/>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1300460" hangingPunct="1"/>
            <a:r>
              <a:rPr lang="en-US" sz="3400" b="1">
                <a:solidFill>
                  <a:srgbClr val="FF3300"/>
                </a:solidFill>
                <a:latin typeface="Trebuchet MS" pitchFamily="34" charset="0"/>
                <a:ea typeface="+mn-ea"/>
                <a:cs typeface="Arial" pitchFamily="34" charset="0"/>
                <a:sym typeface="Arial" pitchFamily="34" charset="0"/>
              </a:rPr>
              <a:t>Panic</a:t>
            </a:r>
            <a:r>
              <a:rPr lang="en-US" sz="3400" b="1">
                <a:solidFill>
                  <a:srgbClr val="000099"/>
                </a:solidFill>
                <a:latin typeface="Trebuchet MS" pitchFamily="34" charset="0"/>
                <a:ea typeface="+mn-ea"/>
                <a:cs typeface="Arial" pitchFamily="34" charset="0"/>
                <a:sym typeface="Arial" pitchFamily="34" charset="0"/>
              </a:rPr>
              <a:t> </a:t>
            </a:r>
            <a:r>
              <a:rPr lang="en-US" sz="3400" b="1">
                <a:solidFill>
                  <a:srgbClr val="FF3300"/>
                </a:solidFill>
                <a:latin typeface="Trebuchet MS" pitchFamily="34" charset="0"/>
                <a:ea typeface="+mn-ea"/>
                <a:cs typeface="Arial" pitchFamily="34" charset="0"/>
                <a:sym typeface="Arial" pitchFamily="34" charset="0"/>
              </a:rPr>
              <a:t>Attacks</a:t>
            </a:r>
          </a:p>
        </p:txBody>
      </p:sp>
      <p:sp>
        <p:nvSpPr>
          <p:cNvPr id="14" name="TextBox 13"/>
          <p:cNvSpPr txBox="1"/>
          <p:nvPr/>
        </p:nvSpPr>
        <p:spPr>
          <a:xfrm>
            <a:off x="774418" y="8394418"/>
            <a:ext cx="4551680" cy="650240"/>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1300460" hangingPunct="1"/>
            <a:r>
              <a:rPr lang="en-US" sz="3400" b="1">
                <a:solidFill>
                  <a:srgbClr val="FFFFFF"/>
                </a:solidFill>
                <a:latin typeface="Trebuchet MS" pitchFamily="34" charset="0"/>
                <a:ea typeface="+mn-ea"/>
                <a:cs typeface="Arial" pitchFamily="34" charset="0"/>
                <a:sym typeface="Arial" pitchFamily="34" charset="0"/>
              </a:rPr>
              <a:t>Substance Abuse</a:t>
            </a:r>
          </a:p>
        </p:txBody>
      </p:sp>
      <p:sp>
        <p:nvSpPr>
          <p:cNvPr id="15" name="TextBox 14"/>
          <p:cNvSpPr txBox="1"/>
          <p:nvPr/>
        </p:nvSpPr>
        <p:spPr>
          <a:xfrm>
            <a:off x="7884160" y="6836551"/>
            <a:ext cx="4009813" cy="607343"/>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1300460" hangingPunct="1"/>
            <a:r>
              <a:rPr lang="en-US" sz="3100" b="1">
                <a:solidFill>
                  <a:srgbClr val="FFFF00"/>
                </a:solidFill>
                <a:latin typeface="Trebuchet MS" pitchFamily="34" charset="0"/>
                <a:ea typeface="+mn-ea"/>
                <a:cs typeface="Arial" pitchFamily="34" charset="0"/>
                <a:sym typeface="Arial" pitchFamily="34" charset="0"/>
              </a:rPr>
              <a:t>Somatic Symptoms</a:t>
            </a:r>
          </a:p>
        </p:txBody>
      </p:sp>
      <p:sp>
        <p:nvSpPr>
          <p:cNvPr id="16" name="TextBox 15"/>
          <p:cNvSpPr txBox="1"/>
          <p:nvPr/>
        </p:nvSpPr>
        <p:spPr>
          <a:xfrm>
            <a:off x="5201920" y="7802882"/>
            <a:ext cx="2600960" cy="1181857"/>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1300460" hangingPunct="1"/>
            <a:r>
              <a:rPr lang="en-US" sz="3400" b="1">
                <a:solidFill>
                  <a:srgbClr val="660066"/>
                </a:solidFill>
                <a:latin typeface="Trebuchet MS" pitchFamily="34" charset="0"/>
                <a:ea typeface="+mn-ea"/>
                <a:cs typeface="Arial" pitchFamily="34" charset="0"/>
                <a:sym typeface="Arial" pitchFamily="34" charset="0"/>
              </a:rPr>
              <a:t>Eating Disorders</a:t>
            </a:r>
          </a:p>
        </p:txBody>
      </p:sp>
      <p:sp>
        <p:nvSpPr>
          <p:cNvPr id="17" name="TextBox 16"/>
          <p:cNvSpPr txBox="1"/>
          <p:nvPr/>
        </p:nvSpPr>
        <p:spPr>
          <a:xfrm>
            <a:off x="8529886" y="7592908"/>
            <a:ext cx="2849316" cy="1707129"/>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1300460" hangingPunct="1"/>
            <a:r>
              <a:rPr lang="en-US" sz="3400" b="1">
                <a:solidFill>
                  <a:srgbClr val="FF0000"/>
                </a:solidFill>
                <a:latin typeface="Trebuchet MS" pitchFamily="34" charset="0"/>
                <a:ea typeface="+mn-ea"/>
                <a:cs typeface="Arial" pitchFamily="34" charset="0"/>
                <a:sym typeface="Arial" pitchFamily="34" charset="0"/>
              </a:rPr>
              <a:t>Self-Destructive</a:t>
            </a:r>
            <a:r>
              <a:rPr lang="en-US" sz="3400">
                <a:solidFill>
                  <a:srgbClr val="000099"/>
                </a:solidFill>
                <a:latin typeface="Trebuchet MS" pitchFamily="34" charset="0"/>
                <a:ea typeface="+mn-ea"/>
                <a:cs typeface="Arial" pitchFamily="34" charset="0"/>
                <a:sym typeface="Arial" pitchFamily="34" charset="0"/>
              </a:rPr>
              <a:t> </a:t>
            </a:r>
            <a:r>
              <a:rPr lang="en-US" sz="3400" b="1">
                <a:solidFill>
                  <a:srgbClr val="FF0000"/>
                </a:solidFill>
                <a:latin typeface="Trebuchet MS" pitchFamily="34" charset="0"/>
                <a:ea typeface="+mn-ea"/>
                <a:cs typeface="Arial" pitchFamily="34" charset="0"/>
                <a:sym typeface="Arial" pitchFamily="34" charset="0"/>
              </a:rPr>
              <a:t>Behavior</a:t>
            </a:r>
          </a:p>
        </p:txBody>
      </p:sp>
      <p:sp>
        <p:nvSpPr>
          <p:cNvPr id="18" name="TextBox 17"/>
          <p:cNvSpPr txBox="1"/>
          <p:nvPr/>
        </p:nvSpPr>
        <p:spPr>
          <a:xfrm>
            <a:off x="4985173" y="6509174"/>
            <a:ext cx="2600960" cy="639147"/>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1300460" hangingPunct="1"/>
            <a:r>
              <a:rPr lang="en-US" sz="3300" b="1">
                <a:solidFill>
                  <a:srgbClr val="000099"/>
                </a:solidFill>
                <a:effectLst>
                  <a:outerShdw blurRad="38100" dist="38100" dir="2700000" algn="tl">
                    <a:srgbClr val="000000"/>
                  </a:outerShdw>
                </a:effectLst>
                <a:latin typeface="Trebuchet MS" pitchFamily="34" charset="0"/>
                <a:ea typeface="+mn-ea"/>
                <a:cs typeface="Arial" pitchFamily="34" charset="0"/>
                <a:sym typeface="Arial" pitchFamily="34" charset="0"/>
              </a:rPr>
              <a:t>Dissociation</a:t>
            </a:r>
          </a:p>
        </p:txBody>
      </p:sp>
      <p:sp>
        <p:nvSpPr>
          <p:cNvPr id="20" name="TextBox 19"/>
          <p:cNvSpPr txBox="1"/>
          <p:nvPr/>
        </p:nvSpPr>
        <p:spPr>
          <a:xfrm>
            <a:off x="8624713" y="4181406"/>
            <a:ext cx="3285067" cy="1181857"/>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defTabSz="1300460" hangingPunct="1"/>
            <a:r>
              <a:rPr lang="en-US" sz="3400" b="1">
                <a:solidFill>
                  <a:srgbClr val="66FF33"/>
                </a:solidFill>
                <a:latin typeface="Trebuchet MS" pitchFamily="34" charset="0"/>
                <a:ea typeface="+mn-ea"/>
                <a:cs typeface="Arial" pitchFamily="34" charset="0"/>
                <a:sym typeface="Arial" pitchFamily="34" charset="0"/>
              </a:rPr>
              <a:t>Poor Impulse Control</a:t>
            </a:r>
          </a:p>
        </p:txBody>
      </p:sp>
      <p:sp>
        <p:nvSpPr>
          <p:cNvPr id="21" name="TextBox 20"/>
          <p:cNvSpPr txBox="1"/>
          <p:nvPr/>
        </p:nvSpPr>
        <p:spPr>
          <a:xfrm>
            <a:off x="774418" y="4181404"/>
            <a:ext cx="2275840" cy="650240"/>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1300460" hangingPunct="1"/>
            <a:r>
              <a:rPr lang="en-US" sz="3400" b="1">
                <a:solidFill>
                  <a:srgbClr val="FFFFFF"/>
                </a:solidFill>
                <a:latin typeface="Trebuchet MS" pitchFamily="34" charset="0"/>
                <a:ea typeface="+mn-ea"/>
                <a:cs typeface="Arial" pitchFamily="34" charset="0"/>
                <a:sym typeface="Arial" pitchFamily="34" charset="0"/>
              </a:rPr>
              <a:t>Defiance</a:t>
            </a:r>
          </a:p>
        </p:txBody>
      </p:sp>
      <p:sp>
        <p:nvSpPr>
          <p:cNvPr id="22" name="TextBox 21"/>
          <p:cNvSpPr txBox="1"/>
          <p:nvPr/>
        </p:nvSpPr>
        <p:spPr>
          <a:xfrm>
            <a:off x="1912341" y="7592907"/>
            <a:ext cx="2876409" cy="650240"/>
          </a:xfrm>
          <a:prstGeom prst="rect">
            <a:avLst/>
          </a:prstGeom>
          <a:noFill/>
        </p:spPr>
        <p:txBody>
          <a:bodyPr lIns="130039" tIns="65020" rIns="130039" bIns="65020">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1300460" hangingPunct="1"/>
            <a:r>
              <a:rPr lang="en-US" sz="3400" b="1">
                <a:solidFill>
                  <a:srgbClr val="FFFF00"/>
                </a:solidFill>
                <a:latin typeface="Trebuchet MS" pitchFamily="34" charset="0"/>
                <a:ea typeface="+mn-ea"/>
                <a:cs typeface="Arial" pitchFamily="34" charset="0"/>
                <a:sym typeface="Arial" pitchFamily="34" charset="0"/>
              </a:rPr>
              <a:t>Withdrawal</a:t>
            </a:r>
          </a:p>
        </p:txBody>
      </p:sp>
    </p:spTree>
    <p:extLst>
      <p:ext uri="{BB962C8B-B14F-4D97-AF65-F5344CB8AC3E}">
        <p14:creationId xmlns:p14="http://schemas.microsoft.com/office/powerpoint/2010/main" val="109421964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2000" fill="hold"/>
                                        <p:tgtEl>
                                          <p:spTgt spid="118786"/>
                                        </p:tgtEl>
                                        <p:attrNameLst>
                                          <p:attrName>ppt_w</p:attrName>
                                        </p:attrNameLst>
                                      </p:cBhvr>
                                      <p:tavLst>
                                        <p:tav tm="0">
                                          <p:val>
                                            <p:strVal val="#ppt_w"/>
                                          </p:val>
                                        </p:tav>
                                        <p:tav tm="100000">
                                          <p:val>
                                            <p:strVal val="#ppt_w"/>
                                          </p:val>
                                        </p:tav>
                                      </p:tavLst>
                                    </p:anim>
                                    <p:anim calcmode="lin" valueType="num">
                                      <p:cBhvr>
                                        <p:cTn id="8" dur="2000" fill="hold"/>
                                        <p:tgtEl>
                                          <p:spTgt spid="11878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18786"/>
                                        </p:tgtEl>
                                        <p:attrNameLst>
                                          <p:attrName>ppt_x</p:attrName>
                                        </p:attrNameLst>
                                      </p:cBhvr>
                                      <p:tavLst>
                                        <p:tav tm="0">
                                          <p:val>
                                            <p:strVal val="#ppt_x-.4"/>
                                          </p:val>
                                        </p:tav>
                                        <p:tav tm="100000">
                                          <p:val>
                                            <p:strVal val="#ppt_x"/>
                                          </p:val>
                                        </p:tav>
                                      </p:tavLst>
                                    </p:anim>
                                    <p:anim calcmode="lin" valueType="num">
                                      <p:cBhvr>
                                        <p:cTn id="10" dur="2000" fill="hold"/>
                                        <p:tgtEl>
                                          <p:spTgt spid="11878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stCondLst>
                                            <p:cond delay="0"/>
                                          </p:stCondLst>
                                        </p:cTn>
                                        <p:tgtEl>
                                          <p:spTgt spid="3">
                                            <p:txEl>
                                              <p:pRg st="0" end="0"/>
                                            </p:txEl>
                                          </p:spTgt>
                                        </p:tgtEl>
                                      </p:cBhvr>
                                    </p:animEffect>
                                    <p:anim calcmode="lin" valueType="num">
                                      <p:cBhvr>
                                        <p:cTn id="16" dur="500" fill="hold">
                                          <p:stCondLst>
                                            <p:cond delay="0"/>
                                          </p:stCondLst>
                                        </p:cTn>
                                        <p:tgtEl>
                                          <p:spTgt spid="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algn="ctr"/>
            <a:r>
              <a:rPr lang="en-US" sz="5700"/>
              <a:t>Trauma-Informed Assessment Considerations</a:t>
            </a:r>
          </a:p>
        </p:txBody>
      </p:sp>
      <p:sp>
        <p:nvSpPr>
          <p:cNvPr id="83971" name="Rectangle 3"/>
          <p:cNvSpPr>
            <a:spLocks noGrp="1" noChangeArrowheads="1"/>
          </p:cNvSpPr>
          <p:nvPr>
            <p:ph sz="quarter" idx="1"/>
          </p:nvPr>
        </p:nvSpPr>
        <p:spPr/>
        <p:txBody>
          <a:bodyPr>
            <a:normAutofit lnSpcReduction="10000"/>
          </a:bodyPr>
          <a:lstStyle/>
          <a:p>
            <a:pPr>
              <a:buFontTx/>
              <a:buNone/>
            </a:pPr>
            <a:r>
              <a:rPr lang="en-US" sz="2600"/>
              <a:t>	</a:t>
            </a:r>
          </a:p>
          <a:p>
            <a:pPr>
              <a:buFontTx/>
              <a:buNone/>
            </a:pPr>
            <a:r>
              <a:rPr lang="en-US" sz="2600"/>
              <a:t>	</a:t>
            </a:r>
          </a:p>
          <a:p>
            <a:pPr>
              <a:buFontTx/>
              <a:buNone/>
            </a:pPr>
            <a:r>
              <a:rPr lang="en-US" sz="2600"/>
              <a:t>	</a:t>
            </a:r>
            <a:r>
              <a:rPr lang="en-US" sz="2800"/>
              <a:t>Traumatized children cannot assign words to experiences, rather their disorganized states are experienced as physical discomfort, lack of energy, emotional distress, feeling numb or dead.  They present with a full range of somatic complaints with no known medical cause.</a:t>
            </a:r>
            <a:br>
              <a:rPr lang="en-US" sz="2800"/>
            </a:br>
            <a:endParaRPr lang="en-US" sz="2800"/>
          </a:p>
          <a:p>
            <a:pPr>
              <a:buFontTx/>
              <a:buNone/>
            </a:pPr>
            <a:endParaRPr lang="en-US" sz="2800"/>
          </a:p>
          <a:p>
            <a:pPr>
              <a:buFontTx/>
              <a:buNone/>
            </a:pPr>
            <a:r>
              <a:rPr lang="en-US" sz="2000"/>
              <a:t>(Carlson and Cicchetti, 1990, van der Kolk, 1997, Krystal, 1978, Saxe, 1996)</a:t>
            </a:r>
            <a:br>
              <a:rPr lang="en-US" sz="2000"/>
            </a:br>
            <a:endParaRPr lang="en-US" sz="2000"/>
          </a:p>
        </p:txBody>
      </p:sp>
      <p:sp>
        <p:nvSpPr>
          <p:cNvPr id="83972" name="Rectangle 4"/>
          <p:cNvSpPr>
            <a:spLocks noGrp="1" noChangeArrowheads="1"/>
          </p:cNvSpPr>
          <p:nvPr>
            <p:ph sz="quarter" idx="2"/>
          </p:nvPr>
        </p:nvSpPr>
        <p:spPr/>
        <p:txBody>
          <a:bodyPr>
            <a:normAutofit lnSpcReduction="10000"/>
          </a:bodyPr>
          <a:lstStyle/>
          <a:p>
            <a:pPr algn="ctr">
              <a:buFontTx/>
              <a:buNone/>
            </a:pPr>
            <a:endParaRPr lang="en-US" sz="2600"/>
          </a:p>
          <a:p>
            <a:pPr algn="ctr">
              <a:buFontTx/>
              <a:buNone/>
            </a:pPr>
            <a:endParaRPr lang="en-US" sz="2600"/>
          </a:p>
          <a:p>
            <a:pPr algn="ctr">
              <a:buFontTx/>
              <a:buNone/>
            </a:pPr>
            <a:r>
              <a:rPr lang="en-US" sz="2600"/>
              <a:t>Trauma Impacts the area of the brain responsible for assigning words to feelings.</a:t>
            </a:r>
          </a:p>
        </p:txBody>
      </p:sp>
      <p:sp>
        <p:nvSpPr>
          <p:cNvPr id="2" name="Footer Placeholder 1"/>
          <p:cNvSpPr>
            <a:spLocks noGrp="1"/>
          </p:cNvSpPr>
          <p:nvPr>
            <p:ph type="ftr" sz="quarter" idx="17"/>
          </p:nvPr>
        </p:nvSpPr>
        <p:spPr/>
        <p:txBody>
          <a:bodyPr/>
          <a:lstStyle/>
          <a:p>
            <a:endParaRPr lang="en-US" dirty="0">
              <a:solidFill>
                <a:srgbClr val="FFFFFF"/>
              </a:solidFill>
            </a:endParaRPr>
          </a:p>
        </p:txBody>
      </p:sp>
      <p:pic>
        <p:nvPicPr>
          <p:cNvPr id="83974" name="Picture 6" descr="alexithy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120" y="5310295"/>
            <a:ext cx="3034453" cy="303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49650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fade">
                                      <p:cBhvr>
                                        <p:cTn id="7" dur="2000"/>
                                        <p:tgtEl>
                                          <p:spTgt spid="839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971"/>
                                        </p:tgtEl>
                                        <p:attrNameLst>
                                          <p:attrName>style.visibility</p:attrName>
                                        </p:attrNameLst>
                                      </p:cBhvr>
                                      <p:to>
                                        <p:strVal val="visible"/>
                                      </p:to>
                                    </p:set>
                                    <p:animEffect transition="in" filter="fade">
                                      <p:cBhvr>
                                        <p:cTn id="10" dur="2000"/>
                                        <p:tgtEl>
                                          <p:spTgt spid="839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972"/>
                                        </p:tgtEl>
                                        <p:attrNameLst>
                                          <p:attrName>style.visibility</p:attrName>
                                        </p:attrNameLst>
                                      </p:cBhvr>
                                      <p:to>
                                        <p:strVal val="visible"/>
                                      </p:to>
                                    </p:set>
                                    <p:animEffect transition="in" filter="fade">
                                      <p:cBhvr>
                                        <p:cTn id="13" dur="20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p:bldP spid="8397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pPr algn="ctr"/>
            <a:r>
              <a:rPr lang="en-US" sz="5700"/>
              <a:t>Assessing Adolescent Brain</a:t>
            </a:r>
            <a:br>
              <a:rPr lang="en-US" sz="5700"/>
            </a:br>
            <a:r>
              <a:rPr lang="en-US" sz="2300">
                <a:effectLst/>
              </a:rPr>
              <a:t>S</a:t>
            </a:r>
            <a:r>
              <a:rPr lang="en-US" sz="2300" b="1">
                <a:effectLst/>
              </a:rPr>
              <a:t>ource: US News &amp; World Report, 2005</a:t>
            </a:r>
            <a:r>
              <a:rPr lang="en-US" sz="5700"/>
              <a:t> </a:t>
            </a:r>
          </a:p>
        </p:txBody>
      </p:sp>
      <p:sp>
        <p:nvSpPr>
          <p:cNvPr id="2" name="Footer Placeholder 1"/>
          <p:cNvSpPr>
            <a:spLocks noGrp="1"/>
          </p:cNvSpPr>
          <p:nvPr>
            <p:ph type="ftr" sz="quarter" idx="11"/>
          </p:nvPr>
        </p:nvSpPr>
        <p:spPr/>
        <p:txBody>
          <a:bodyPr/>
          <a:lstStyle/>
          <a:p>
            <a:endParaRPr lang="en-US" dirty="0">
              <a:solidFill>
                <a:srgbClr val="FFFFFF"/>
              </a:solidFill>
            </a:endParaRPr>
          </a:p>
        </p:txBody>
      </p:sp>
      <p:pic>
        <p:nvPicPr>
          <p:cNvPr id="95235"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2597799" y="2276475"/>
            <a:ext cx="8142578" cy="6392863"/>
          </a:xfrm>
        </p:spPr>
      </p:pic>
    </p:spTree>
    <p:extLst>
      <p:ext uri="{BB962C8B-B14F-4D97-AF65-F5344CB8AC3E}">
        <p14:creationId xmlns:p14="http://schemas.microsoft.com/office/powerpoint/2010/main" val="249073069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9" name="Rectangle 5"/>
          <p:cNvSpPr>
            <a:spLocks noGrp="1" noChangeArrowheads="1"/>
          </p:cNvSpPr>
          <p:nvPr>
            <p:ph type="title"/>
          </p:nvPr>
        </p:nvSpPr>
        <p:spPr/>
        <p:txBody>
          <a:bodyPr/>
          <a:lstStyle/>
          <a:p>
            <a:pPr algn="ctr"/>
            <a:r>
              <a:rPr lang="en-US"/>
              <a:t>Resilience Trumps Aces</a:t>
            </a:r>
          </a:p>
        </p:txBody>
      </p:sp>
      <p:pic>
        <p:nvPicPr>
          <p:cNvPr id="113668" name="Picture 4" descr="serviceswebina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50240" y="3034453"/>
            <a:ext cx="5743787" cy="47345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3670" name="Picture 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369388" y="3251200"/>
            <a:ext cx="4118187" cy="4231076"/>
          </a:xfrm>
        </p:spPr>
      </p:pic>
      <p:sp>
        <p:nvSpPr>
          <p:cNvPr id="2" name="Footer Placeholder 1"/>
          <p:cNvSpPr>
            <a:spLocks noGrp="1"/>
          </p:cNvSpPr>
          <p:nvPr>
            <p:ph type="ftr" sz="quarter" idx="17"/>
          </p:nvPr>
        </p:nvSpPr>
        <p:spPr/>
        <p:txBody>
          <a:bodyPr/>
          <a:lstStyle/>
          <a:p>
            <a:endParaRPr lang="en-US" dirty="0">
              <a:solidFill>
                <a:srgbClr val="FFFFFF"/>
              </a:solidFill>
            </a:endParaRPr>
          </a:p>
        </p:txBody>
      </p:sp>
    </p:spTree>
    <p:extLst>
      <p:ext uri="{BB962C8B-B14F-4D97-AF65-F5344CB8AC3E}">
        <p14:creationId xmlns:p14="http://schemas.microsoft.com/office/powerpoint/2010/main" val="142498885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fade">
                                      <p:cBhvr>
                                        <p:cTn id="7" dur="768" decel="100000"/>
                                        <p:tgtEl>
                                          <p:spTgt spid="113669"/>
                                        </p:tgtEl>
                                      </p:cBhvr>
                                    </p:animEffect>
                                    <p:animScale>
                                      <p:cBhvr>
                                        <p:cTn id="8" dur="768" decel="100000"/>
                                        <p:tgtEl>
                                          <p:spTgt spid="113669"/>
                                        </p:tgtEl>
                                      </p:cBhvr>
                                      <p:from x="10000" y="10000"/>
                                      <p:to x="200000" y="450000"/>
                                    </p:animScale>
                                    <p:animScale>
                                      <p:cBhvr>
                                        <p:cTn id="9" dur="1230" accel="100000" fill="hold">
                                          <p:stCondLst>
                                            <p:cond delay="768"/>
                                          </p:stCondLst>
                                        </p:cTn>
                                        <p:tgtEl>
                                          <p:spTgt spid="113669"/>
                                        </p:tgtEl>
                                      </p:cBhvr>
                                      <p:from x="200000" y="450000"/>
                                      <p:to x="100000" y="100000"/>
                                    </p:animScale>
                                    <p:set>
                                      <p:cBhvr>
                                        <p:cTn id="10" dur="768" fill="hold"/>
                                        <p:tgtEl>
                                          <p:spTgt spid="113669"/>
                                        </p:tgtEl>
                                        <p:attrNameLst>
                                          <p:attrName>ppt_x</p:attrName>
                                        </p:attrNameLst>
                                      </p:cBhvr>
                                      <p:to>
                                        <p:strVal val="(0.5)"/>
                                      </p:to>
                                    </p:set>
                                    <p:anim from="(0.5)" to="(#ppt_x)" calcmode="lin" valueType="num">
                                      <p:cBhvr>
                                        <p:cTn id="11" dur="1230" accel="100000" fill="hold">
                                          <p:stCondLst>
                                            <p:cond delay="768"/>
                                          </p:stCondLst>
                                        </p:cTn>
                                        <p:tgtEl>
                                          <p:spTgt spid="113669"/>
                                        </p:tgtEl>
                                        <p:attrNameLst>
                                          <p:attrName>ppt_x</p:attrName>
                                        </p:attrNameLst>
                                      </p:cBhvr>
                                    </p:anim>
                                    <p:set>
                                      <p:cBhvr>
                                        <p:cTn id="12" dur="768" fill="hold"/>
                                        <p:tgtEl>
                                          <p:spTgt spid="113669"/>
                                        </p:tgtEl>
                                        <p:attrNameLst>
                                          <p:attrName>ppt_y</p:attrName>
                                        </p:attrNameLst>
                                      </p:cBhvr>
                                      <p:to>
                                        <p:strVal val="(#ppt_y+0.4)"/>
                                      </p:to>
                                    </p:set>
                                    <p:anim from="(#ppt_y+0.4)" to="(#ppt_y)" calcmode="lin" valueType="num">
                                      <p:cBhvr>
                                        <p:cTn id="13" dur="1230" accel="100000" fill="hold">
                                          <p:stCondLst>
                                            <p:cond delay="768"/>
                                          </p:stCondLst>
                                        </p:cTn>
                                        <p:tgtEl>
                                          <p:spTgt spid="11366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Knowing Assessment Tools  to Use</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b="1" dirty="0" smtClean="0"/>
              <a:t>Trauma Exposure and Screening </a:t>
            </a:r>
          </a:p>
          <a:p>
            <a:r>
              <a:rPr lang="en-US" dirty="0" smtClean="0"/>
              <a:t>PTSD Checklist</a:t>
            </a:r>
          </a:p>
          <a:p>
            <a:r>
              <a:rPr lang="en-US" dirty="0" smtClean="0"/>
              <a:t>ACE short version</a:t>
            </a:r>
          </a:p>
          <a:p>
            <a:r>
              <a:rPr lang="en-US" dirty="0" smtClean="0"/>
              <a:t>Life Events Checklist </a:t>
            </a:r>
          </a:p>
          <a:p>
            <a:r>
              <a:rPr lang="en-US" dirty="0" smtClean="0"/>
              <a:t>PTGI (online) </a:t>
            </a:r>
          </a:p>
          <a:p>
            <a:pPr>
              <a:buNone/>
            </a:pPr>
            <a:r>
              <a:rPr lang="en-US" b="1" dirty="0" smtClean="0"/>
              <a:t>Trauma Assessment Measures </a:t>
            </a:r>
          </a:p>
          <a:p>
            <a:r>
              <a:rPr lang="en-US" dirty="0" smtClean="0"/>
              <a:t>Clinician Administered PTSD Scale</a:t>
            </a:r>
          </a:p>
          <a:p>
            <a:r>
              <a:rPr lang="en-US" dirty="0" smtClean="0"/>
              <a:t>Trauma Symptom Inventory-2</a:t>
            </a:r>
          </a:p>
          <a:p>
            <a:r>
              <a:rPr lang="en-US" dirty="0" smtClean="0"/>
              <a:t>UCLA Reaction Index</a:t>
            </a:r>
            <a:endParaRPr lang="en-US" dirty="0"/>
          </a:p>
        </p:txBody>
      </p:sp>
      <p:sp>
        <p:nvSpPr>
          <p:cNvPr id="4" name="Footer Placeholder 3"/>
          <p:cNvSpPr>
            <a:spLocks noGrp="1"/>
          </p:cNvSpPr>
          <p:nvPr>
            <p:ph type="ftr" sz="quarter" idx="11"/>
          </p:nvPr>
        </p:nvSpPr>
        <p:spPr>
          <a:xfrm>
            <a:off x="866987" y="8886338"/>
            <a:ext cx="99026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2664315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18434"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18435"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18436"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 name="Group 5"/>
          <p:cNvGrpSpPr>
            <a:grpSpLocks/>
          </p:cNvGrpSpPr>
          <p:nvPr/>
        </p:nvGrpSpPr>
        <p:grpSpPr bwMode="auto">
          <a:xfrm>
            <a:off x="7831138" y="8669338"/>
            <a:ext cx="963612" cy="1084262"/>
            <a:chOff x="0" y="0"/>
            <a:chExt cx="76" cy="86"/>
          </a:xfrm>
        </p:grpSpPr>
        <p:sp>
          <p:nvSpPr>
            <p:cNvPr id="18438"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8439"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18440"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 name="Group 9"/>
          <p:cNvGrpSpPr>
            <a:grpSpLocks/>
          </p:cNvGrpSpPr>
          <p:nvPr/>
        </p:nvGrpSpPr>
        <p:grpSpPr bwMode="auto">
          <a:xfrm>
            <a:off x="8818563" y="8669338"/>
            <a:ext cx="1674812" cy="1084262"/>
            <a:chOff x="0" y="0"/>
            <a:chExt cx="132" cy="86"/>
          </a:xfrm>
        </p:grpSpPr>
        <p:sp>
          <p:nvSpPr>
            <p:cNvPr id="18442"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8443"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18444"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28</a:t>
            </a:r>
            <a:endParaRPr lang="en-US"/>
          </a:p>
        </p:txBody>
      </p:sp>
      <p:sp>
        <p:nvSpPr>
          <p:cNvPr id="18445" name="Rectangle 13"/>
          <p:cNvSpPr>
            <a:spLocks noGrp="1" noChangeArrowheads="1"/>
          </p:cNvSpPr>
          <p:nvPr>
            <p:ph type="title"/>
          </p:nvPr>
        </p:nvSpPr>
        <p:spPr>
          <a:xfrm>
            <a:off x="2600325" y="-107950"/>
            <a:ext cx="10294938" cy="151606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Prevalence of Trauma</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in the Child Welfare Population</a:t>
            </a:r>
            <a:endParaRPr lang="en-US"/>
          </a:p>
        </p:txBody>
      </p:sp>
      <p:sp>
        <p:nvSpPr>
          <p:cNvPr id="18446" name="Rectangle 14"/>
          <p:cNvSpPr>
            <a:spLocks noGrp="1" noChangeArrowheads="1"/>
          </p:cNvSpPr>
          <p:nvPr>
            <p:ph sz="quarter" idx="1"/>
          </p:nvPr>
        </p:nvSpPr>
        <p:spPr>
          <a:xfrm>
            <a:off x="649288" y="2382838"/>
            <a:ext cx="11812587" cy="4119562"/>
          </a:xfrm>
        </p:spPr>
        <p:txBody>
          <a:bodyPr lIns="126435" tIns="72248" rIns="126435" bIns="72248" anchor="t"/>
          <a:lstStyle/>
          <a:p>
            <a:pPr marL="487363" indent="-487363" defTabSz="1300163">
              <a:spcBef>
                <a:spcPts val="21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A national study of adult “foster care alumni” found higher rates of PTSD (21%) compared with the general population (4.5%).  This was higher than rates of PTSD in American war veterans.</a:t>
            </a:r>
            <a:r>
              <a:rPr lang="en-US" sz="3400" baseline="31000">
                <a:solidFill>
                  <a:srgbClr val="FFFFFF"/>
                </a:solidFill>
                <a:latin typeface="Helvetica" charset="0"/>
                <a:ea typeface="Helvetica" charset="0"/>
                <a:cs typeface="Helvetica" charset="0"/>
                <a:sym typeface="Helvetica" charset="0"/>
              </a:rPr>
              <a:t>1</a:t>
            </a:r>
            <a:endParaRPr lang="en-US" sz="3400">
              <a:solidFill>
                <a:srgbClr val="FFFFFF"/>
              </a:solidFill>
              <a:latin typeface="Helvetica" charset="0"/>
              <a:ea typeface="Helvetica" charset="0"/>
              <a:cs typeface="Helvetica" charset="0"/>
              <a:sym typeface="Helvetica" charset="0"/>
            </a:endParaRPr>
          </a:p>
          <a:p>
            <a:pPr marL="487363" indent="-487363" defTabSz="1300163">
              <a:spcBef>
                <a:spcPts val="21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Nearly 80% of abused children face at least one mental health challenge by age 21.</a:t>
            </a:r>
            <a:r>
              <a:rPr lang="en-US" sz="3400" baseline="31000">
                <a:solidFill>
                  <a:srgbClr val="FFFFFF"/>
                </a:solidFill>
                <a:latin typeface="Helvetica" charset="0"/>
                <a:ea typeface="Helvetica" charset="0"/>
                <a:cs typeface="Helvetica" charset="0"/>
                <a:sym typeface="Helvetica" charset="0"/>
              </a:rPr>
              <a:t>2</a:t>
            </a:r>
            <a:endParaRPr lang="en-US"/>
          </a:p>
        </p:txBody>
      </p:sp>
      <p:sp>
        <p:nvSpPr>
          <p:cNvPr id="18447"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28</a:t>
            </a:r>
            <a:endParaRPr lang="en-US"/>
          </a:p>
        </p:txBody>
      </p:sp>
      <p:sp>
        <p:nvSpPr>
          <p:cNvPr id="18448" name="Rectangle 16"/>
          <p:cNvSpPr>
            <a:spLocks/>
          </p:cNvSpPr>
          <p:nvPr/>
        </p:nvSpPr>
        <p:spPr bwMode="auto">
          <a:xfrm>
            <a:off x="2274888" y="6740525"/>
            <a:ext cx="10729912" cy="2062163"/>
          </a:xfrm>
          <a:prstGeom prst="rect">
            <a:avLst/>
          </a:prstGeom>
          <a:noFill/>
          <a:ln w="12700" cap="flat" cmpd="sng">
            <a:noFill/>
            <a:prstDash val="solid"/>
            <a:miter lim="0"/>
            <a:headEnd/>
            <a:tailEnd/>
          </a:ln>
          <a:effectLst/>
        </p:spPr>
        <p:txBody>
          <a:bodyPr lIns="126435" tIns="72248" rIns="126435" bIns="72248"/>
          <a:lstStyle/>
          <a:p>
            <a:pPr marL="914400" lvl="2" algn="r" defTabSz="1300163">
              <a:spcBef>
                <a:spcPts val="600"/>
              </a:spcBef>
            </a:pPr>
            <a:r>
              <a:rPr lang="en-US" sz="1900">
                <a:solidFill>
                  <a:srgbClr val="F8E82F"/>
                </a:solidFill>
                <a:latin typeface="Helvetica" charset="0"/>
                <a:ea typeface="Helvetica" charset="0"/>
                <a:cs typeface="Helvetica" charset="0"/>
                <a:sym typeface="Helvetica" charset="0"/>
              </a:rPr>
              <a:t>1. Pecora, et al. (December 10, 2003). </a:t>
            </a:r>
            <a:r>
              <a:rPr lang="en-US" sz="1900" i="1">
                <a:solidFill>
                  <a:srgbClr val="F8E82F"/>
                </a:solidFill>
                <a:latin typeface="Helvetica" charset="0"/>
                <a:ea typeface="Helvetica" charset="0"/>
                <a:cs typeface="Helvetica" charset="0"/>
                <a:sym typeface="Helvetica" charset="0"/>
              </a:rPr>
              <a:t>Early Results from the Casey National Alumni Study</a:t>
            </a:r>
            <a:r>
              <a:rPr lang="en-US" sz="1900">
                <a:solidFill>
                  <a:srgbClr val="F8E82F"/>
                </a:solidFill>
                <a:latin typeface="Helvetica" charset="0"/>
                <a:ea typeface="Helvetica" charset="0"/>
                <a:cs typeface="Helvetica" charset="0"/>
                <a:sym typeface="Helvetica" charset="0"/>
              </a:rPr>
              <a:t>. Available at: </a:t>
            </a:r>
            <a:r>
              <a:rPr lang="en-US" sz="1900" u="sng">
                <a:solidFill>
                  <a:srgbClr val="F8E82F"/>
                </a:solidFill>
                <a:latin typeface="Helvetica" charset="0"/>
                <a:ea typeface="Helvetica" charset="0"/>
                <a:cs typeface="Helvetica" charset="0"/>
                <a:sym typeface="Helvetica" charset="0"/>
                <a:hlinkClick r:id="rId7"/>
              </a:rPr>
              <a:t>http://www.casey.org/NR/rdonlyres/CEFBB1B6-7ED1-440D-925A-E5BAF602294D/302/casey_alumni_studies_report.pdf</a:t>
            </a:r>
            <a:r>
              <a:rPr lang="en-US" sz="1900">
                <a:solidFill>
                  <a:srgbClr val="F8E82F"/>
                </a:solidFill>
                <a:latin typeface="Helvetica" charset="0"/>
                <a:ea typeface="Helvetica" charset="0"/>
                <a:cs typeface="Helvetica" charset="0"/>
                <a:sym typeface="Helvetica" charset="0"/>
              </a:rPr>
              <a:t>.</a:t>
            </a:r>
          </a:p>
          <a:p>
            <a:pPr marL="914400" lvl="2" algn="r" defTabSz="1300163">
              <a:spcBef>
                <a:spcPts val="600"/>
              </a:spcBef>
            </a:pPr>
            <a:r>
              <a:rPr lang="en-US" sz="1900">
                <a:solidFill>
                  <a:srgbClr val="F8E82F"/>
                </a:solidFill>
                <a:latin typeface="Helvetica" charset="0"/>
                <a:ea typeface="Helvetica" charset="0"/>
                <a:cs typeface="Helvetica" charset="0"/>
                <a:sym typeface="Helvetica" charset="0"/>
              </a:rPr>
              <a:t>2. ASTHO. (April 2005). </a:t>
            </a:r>
            <a:r>
              <a:rPr lang="en-US" sz="1900" i="1">
                <a:solidFill>
                  <a:srgbClr val="F8E82F"/>
                </a:solidFill>
                <a:latin typeface="Helvetica" charset="0"/>
                <a:ea typeface="Helvetica" charset="0"/>
                <a:cs typeface="Helvetica" charset="0"/>
                <a:sym typeface="Helvetica" charset="0"/>
              </a:rPr>
              <a:t>Child Maltreatment, Abuse, and Neglect</a:t>
            </a:r>
            <a:r>
              <a:rPr lang="en-US" sz="1900">
                <a:solidFill>
                  <a:srgbClr val="F8E82F"/>
                </a:solidFill>
                <a:latin typeface="Helvetica" charset="0"/>
                <a:ea typeface="Helvetica" charset="0"/>
                <a:cs typeface="Helvetica" charset="0"/>
                <a:sym typeface="Helvetica" charset="0"/>
              </a:rPr>
              <a:t>. Available at: </a:t>
            </a:r>
            <a:r>
              <a:rPr lang="en-US" sz="1900" u="sng">
                <a:solidFill>
                  <a:srgbClr val="F8E82F"/>
                </a:solidFill>
                <a:latin typeface="Helvetica" charset="0"/>
                <a:ea typeface="Helvetica" charset="0"/>
                <a:cs typeface="Helvetica" charset="0"/>
                <a:sym typeface="Helvetica" charset="0"/>
                <a:hlinkClick r:id="rId8"/>
              </a:rPr>
              <a:t>http://www.astho.org/pubs/Childmaltreatmentfactsheet4-05.pdf</a:t>
            </a:r>
            <a:r>
              <a:rPr lang="en-US" sz="1900">
                <a:solidFill>
                  <a:srgbClr val="F8E82F"/>
                </a:solidFill>
                <a:latin typeface="Helvetica" charset="0"/>
                <a:ea typeface="Helvetica" charset="0"/>
                <a:cs typeface="Helvetica" charset="0"/>
                <a:sym typeface="Helvetica" charset="0"/>
              </a:rPr>
              <a:t>.</a:t>
            </a:r>
            <a:endParaRPr lang="en-US"/>
          </a:p>
        </p:txBody>
      </p:sp>
      <p:sp>
        <p:nvSpPr>
          <p:cNvPr id="4" name="Footer Placeholder 3"/>
          <p:cNvSpPr>
            <a:spLocks noGrp="1"/>
          </p:cNvSpPr>
          <p:nvPr>
            <p:ph type="ftr" sz="quarter" idx="11"/>
          </p:nvPr>
        </p:nvSpPr>
        <p:spPr/>
        <p:txBody>
          <a:bodyPr/>
          <a:lstStyle/>
          <a:p>
            <a:endParaRPr kumimoji="0" lang="en-US" dirty="0"/>
          </a:p>
        </p:txBody>
      </p:sp>
    </p:spTree>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Case Presentation </a:t>
            </a:r>
            <a:endParaRPr lang="en-US" dirty="0"/>
          </a:p>
        </p:txBody>
      </p:sp>
      <p:sp>
        <p:nvSpPr>
          <p:cNvPr id="4" name="Footer Placeholder 3"/>
          <p:cNvSpPr>
            <a:spLocks noGrp="1"/>
          </p:cNvSpPr>
          <p:nvPr>
            <p:ph type="ftr" sz="quarter" idx="11"/>
          </p:nvPr>
        </p:nvSpPr>
        <p:spPr>
          <a:xfrm>
            <a:off x="866987" y="8886338"/>
            <a:ext cx="9521613" cy="519289"/>
          </a:xfrm>
        </p:spPr>
        <p:txBody>
          <a:bodyPr/>
          <a:lstStyle/>
          <a:p>
            <a:r>
              <a:rPr kumimoji="0" lang="en-US" dirty="0" smtClean="0"/>
              <a:t>Information and slide part of Dr. Allison Sampson's Trauma Presentation</a:t>
            </a:r>
            <a:endParaRPr kumimoji="0" lang="en-US" dirty="0"/>
          </a:p>
        </p:txBody>
      </p:sp>
      <p:sp>
        <p:nvSpPr>
          <p:cNvPr id="3" name="Content Placeholder 2"/>
          <p:cNvSpPr>
            <a:spLocks noGrp="1"/>
          </p:cNvSpPr>
          <p:nvPr>
            <p:ph sz="quarter" idx="1"/>
          </p:nvPr>
        </p:nvSpPr>
        <p:spPr/>
        <p:txBody>
          <a:bodyPr/>
          <a:lstStyle/>
          <a:p>
            <a:r>
              <a:rPr lang="en-US" dirty="0" smtClean="0"/>
              <a:t>Presenting Case (Client, Mom, and Worker)</a:t>
            </a:r>
          </a:p>
          <a:p>
            <a:pPr>
              <a:buNone/>
            </a:pPr>
            <a:endParaRPr lang="en-US" dirty="0" smtClean="0"/>
          </a:p>
          <a:p>
            <a:r>
              <a:rPr lang="en-US" dirty="0" smtClean="0"/>
              <a:t>Assessment Information Available </a:t>
            </a:r>
          </a:p>
          <a:p>
            <a:pPr lvl="1"/>
            <a:r>
              <a:rPr lang="en-US" dirty="0" smtClean="0"/>
              <a:t>Review of Possible Assessment Tools</a:t>
            </a:r>
          </a:p>
          <a:p>
            <a:pPr lvl="1"/>
            <a:r>
              <a:rPr lang="en-US" dirty="0" smtClean="0"/>
              <a:t>Focus on Trauma Impact and Positive Events </a:t>
            </a:r>
          </a:p>
          <a:p>
            <a:pPr lvl="1"/>
            <a:endParaRPr lang="en-US" dirty="0" smtClean="0"/>
          </a:p>
          <a:p>
            <a:r>
              <a:rPr lang="en-US" dirty="0" smtClean="0"/>
              <a:t>Targets for Change</a:t>
            </a:r>
          </a:p>
          <a:p>
            <a:pPr lvl="1"/>
            <a:r>
              <a:rPr lang="en-US" dirty="0" smtClean="0"/>
              <a:t>Collaborative Work with Client around goals for self-regulation, self-identity, and relationships</a:t>
            </a:r>
          </a:p>
        </p:txBody>
      </p:sp>
    </p:spTree>
    <p:extLst>
      <p:ext uri="{BB962C8B-B14F-4D97-AF65-F5344CB8AC3E}">
        <p14:creationId xmlns:p14="http://schemas.microsoft.com/office/powerpoint/2010/main" val="216353873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Allison’s Model of Care </a:t>
            </a:r>
            <a:endParaRPr lang="en-US" dirty="0"/>
          </a:p>
        </p:txBody>
      </p:sp>
      <p:pic>
        <p:nvPicPr>
          <p:cNvPr id="4" name="Content Placeholder 3" descr="4.5 Allison Model.jpg"/>
          <p:cNvPicPr>
            <a:picLocks noGrp="1" noChangeAspect="1"/>
          </p:cNvPicPr>
          <p:nvPr>
            <p:ph sz="quarter" idx="1"/>
          </p:nvPr>
        </p:nvPicPr>
        <p:blipFill>
          <a:blip r:embed="rId2" cstate="print"/>
          <a:stretch>
            <a:fillRect/>
          </a:stretch>
        </p:blipFill>
        <p:spPr>
          <a:xfrm>
            <a:off x="330200" y="2276475"/>
            <a:ext cx="12344399" cy="7477125"/>
          </a:xfrm>
        </p:spPr>
      </p:pic>
      <p:sp>
        <p:nvSpPr>
          <p:cNvPr id="3" name="Footer Placeholder 2"/>
          <p:cNvSpPr>
            <a:spLocks noGrp="1"/>
          </p:cNvSpPr>
          <p:nvPr>
            <p:ph type="ftr" sz="quarter" idx="11"/>
          </p:nvPr>
        </p:nvSpPr>
        <p:spPr/>
        <p:txBody>
          <a:bodyPr/>
          <a:lstStyle/>
          <a:p>
            <a:r>
              <a:rPr kumimoji="0" lang="en-US" smtClean="0"/>
              <a:t>Information and slide part of Dr. Allison Sampson's Trauma Presentation</a:t>
            </a:r>
            <a:endParaRPr kumimoji="0" lang="en-US"/>
          </a:p>
        </p:txBody>
      </p:sp>
    </p:spTree>
    <p:extLst>
      <p:ext uri="{BB962C8B-B14F-4D97-AF65-F5344CB8AC3E}">
        <p14:creationId xmlns:p14="http://schemas.microsoft.com/office/powerpoint/2010/main" val="35842773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 Phase One … Practice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Present themes that often come up for folks who have experienced trauma</a:t>
            </a:r>
          </a:p>
          <a:p>
            <a:endParaRPr lang="en-US" dirty="0" smtClean="0"/>
          </a:p>
          <a:p>
            <a:r>
              <a:rPr lang="en-US" dirty="0" smtClean="0"/>
              <a:t>Present assessment information to client and family</a:t>
            </a:r>
          </a:p>
          <a:p>
            <a:endParaRPr lang="en-US" dirty="0" smtClean="0"/>
          </a:p>
          <a:p>
            <a:r>
              <a:rPr lang="en-US" dirty="0" smtClean="0">
                <a:hlinkClick r:id="rId2" action="ppaction://hlinkfile"/>
              </a:rPr>
              <a:t>Safety Planning (plan, monitoring)</a:t>
            </a:r>
            <a:endParaRPr lang="en-US" dirty="0" smtClean="0"/>
          </a:p>
          <a:p>
            <a:endParaRPr lang="en-US" dirty="0" smtClean="0"/>
          </a:p>
          <a:p>
            <a:r>
              <a:rPr lang="en-US" dirty="0" smtClean="0"/>
              <a:t> </a:t>
            </a:r>
            <a:r>
              <a:rPr lang="en-US" dirty="0" smtClean="0">
                <a:hlinkClick r:id="rId3" action="ppaction://hlinkfile"/>
              </a:rPr>
              <a:t>Focus on hopes (goals) … move to identifying skills to get there </a:t>
            </a:r>
            <a:endParaRPr lang="en-US" dirty="0" smtClean="0"/>
          </a:p>
          <a:p>
            <a:endParaRPr lang="en-US" dirty="0" smtClean="0"/>
          </a:p>
          <a:p>
            <a:endParaRPr lang="en-US" dirty="0"/>
          </a:p>
        </p:txBody>
      </p:sp>
      <p:sp>
        <p:nvSpPr>
          <p:cNvPr id="4" name="Footer Placeholder 3"/>
          <p:cNvSpPr>
            <a:spLocks noGrp="1"/>
          </p:cNvSpPr>
          <p:nvPr>
            <p:ph type="ftr" sz="quarter" idx="11"/>
          </p:nvPr>
        </p:nvSpPr>
        <p:spPr>
          <a:xfrm>
            <a:off x="866987" y="8886338"/>
            <a:ext cx="93692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45485299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ction="ppaction://hlinkfile"/>
              </a:rPr>
              <a:t>Skill Sets to Build – Phase 1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Emotional Distress Tools</a:t>
            </a:r>
          </a:p>
          <a:p>
            <a:endParaRPr lang="en-US" dirty="0" smtClean="0"/>
          </a:p>
          <a:p>
            <a:r>
              <a:rPr lang="en-US" dirty="0" smtClean="0"/>
              <a:t>Self-regulation Tools</a:t>
            </a:r>
          </a:p>
          <a:p>
            <a:endParaRPr lang="en-US" dirty="0" smtClean="0"/>
          </a:p>
          <a:p>
            <a:r>
              <a:rPr lang="en-US" dirty="0" smtClean="0"/>
              <a:t>Self-Awareness Tools </a:t>
            </a:r>
          </a:p>
          <a:p>
            <a:pPr lvl="1"/>
            <a:r>
              <a:rPr lang="en-US" dirty="0" smtClean="0"/>
              <a:t>Patterns</a:t>
            </a:r>
          </a:p>
          <a:p>
            <a:pPr lvl="1"/>
            <a:r>
              <a:rPr lang="en-US" dirty="0" smtClean="0"/>
              <a:t>Cognitive Distortions </a:t>
            </a:r>
          </a:p>
          <a:p>
            <a:pPr lvl="1"/>
            <a:endParaRPr lang="en-US" dirty="0" smtClean="0"/>
          </a:p>
          <a:p>
            <a:r>
              <a:rPr lang="en-US" dirty="0" smtClean="0"/>
              <a:t>Education on Trauma</a:t>
            </a:r>
          </a:p>
          <a:p>
            <a:endParaRPr lang="en-US" dirty="0" smtClean="0"/>
          </a:p>
          <a:p>
            <a:r>
              <a:rPr lang="en-US" dirty="0" smtClean="0"/>
              <a:t>Relationship Skills </a:t>
            </a:r>
          </a:p>
          <a:p>
            <a:pPr lvl="1"/>
            <a:endParaRPr lang="en-US" dirty="0"/>
          </a:p>
        </p:txBody>
      </p:sp>
      <p:sp>
        <p:nvSpPr>
          <p:cNvPr id="4" name="Footer Placeholder 3"/>
          <p:cNvSpPr>
            <a:spLocks noGrp="1"/>
          </p:cNvSpPr>
          <p:nvPr>
            <p:ph type="ftr" sz="quarter" idx="11"/>
          </p:nvPr>
        </p:nvSpPr>
        <p:spPr>
          <a:xfrm>
            <a:off x="1625600" y="8915400"/>
            <a:ext cx="8991600"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413583827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CAPPD skills </a:t>
            </a:r>
            <a:endParaRPr lang="en-US" dirty="0"/>
          </a:p>
        </p:txBody>
      </p:sp>
      <p:sp>
        <p:nvSpPr>
          <p:cNvPr id="3" name="Footer Placeholder 2"/>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4" name="Content Placeholder 3"/>
          <p:cNvSpPr>
            <a:spLocks noGrp="1"/>
          </p:cNvSpPr>
          <p:nvPr>
            <p:ph sz="quarter" idx="1"/>
          </p:nvPr>
        </p:nvSpPr>
        <p:spPr/>
        <p:txBody>
          <a:bodyPr/>
          <a:lstStyle/>
          <a:p>
            <a:r>
              <a:rPr lang="en-US" dirty="0">
                <a:hlinkClick r:id="rId2"/>
              </a:rPr>
              <a:t>http://</a:t>
            </a:r>
            <a:r>
              <a:rPr lang="en-US" dirty="0" smtClean="0">
                <a:hlinkClick r:id="rId2"/>
              </a:rPr>
              <a:t>www.multiplyingconnections.org/become-trauma-informed/techniques-cappd</a:t>
            </a:r>
            <a:endParaRPr lang="en-US" dirty="0" smtClean="0"/>
          </a:p>
          <a:p>
            <a:endParaRPr lang="en-US" dirty="0"/>
          </a:p>
          <a:p>
            <a:endParaRPr lang="en-US" dirty="0" smtClean="0"/>
          </a:p>
          <a:p>
            <a:r>
              <a:rPr lang="en-US" dirty="0">
                <a:hlinkClick r:id="rId3"/>
              </a:rPr>
              <a:t>http://</a:t>
            </a:r>
            <a:r>
              <a:rPr lang="en-US" dirty="0" smtClean="0">
                <a:hlinkClick r:id="rId3"/>
              </a:rPr>
              <a:t>www.multiplyingconnections.org/become-trauma-informed/cappd-cards</a:t>
            </a:r>
            <a:r>
              <a:rPr lang="en-US" dirty="0" smtClean="0"/>
              <a:t> </a:t>
            </a:r>
            <a:endParaRPr lang="en-US" dirty="0"/>
          </a:p>
        </p:txBody>
      </p:sp>
    </p:spTree>
    <p:extLst>
      <p:ext uri="{BB962C8B-B14F-4D97-AF65-F5344CB8AC3E}">
        <p14:creationId xmlns:p14="http://schemas.microsoft.com/office/powerpoint/2010/main" val="119841991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CAPPD Techniques</a:t>
            </a:r>
            <a:endParaRPr lang="en-US" dirty="0"/>
          </a:p>
        </p:txBody>
      </p:sp>
      <p:sp>
        <p:nvSpPr>
          <p:cNvPr id="3" name="Footer Placeholder 2"/>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4" name="Content Placeholder 3"/>
          <p:cNvSpPr>
            <a:spLocks noGrp="1"/>
          </p:cNvSpPr>
          <p:nvPr>
            <p:ph sz="quarter" idx="1"/>
          </p:nvPr>
        </p:nvSpPr>
        <p:spPr/>
        <p:txBody>
          <a:bodyPr>
            <a:normAutofit fontScale="92500" lnSpcReduction="10000"/>
          </a:bodyPr>
          <a:lstStyle/>
          <a:p>
            <a:pPr marL="0" indent="0">
              <a:buNone/>
            </a:pPr>
            <a:r>
              <a:rPr lang="en-US" dirty="0" smtClean="0"/>
              <a:t>The </a:t>
            </a:r>
            <a:r>
              <a:rPr lang="en-US" dirty="0"/>
              <a:t>following are techniques for behavioral and structural changes you can make when interacting with children.</a:t>
            </a:r>
          </a:p>
          <a:p>
            <a:pPr>
              <a:buFont typeface="Arial"/>
              <a:buChar char="•"/>
            </a:pPr>
            <a:r>
              <a:rPr lang="en-US" dirty="0">
                <a:hlinkClick r:id="rId2"/>
              </a:rPr>
              <a:t>Create Safety </a:t>
            </a:r>
            <a:endParaRPr lang="en-US" dirty="0"/>
          </a:p>
          <a:p>
            <a:pPr>
              <a:buFont typeface="Arial"/>
              <a:buChar char="•"/>
            </a:pPr>
            <a:r>
              <a:rPr lang="en-US" dirty="0">
                <a:hlinkClick r:id="rId3"/>
              </a:rPr>
              <a:t>Provide Choice and Control</a:t>
            </a:r>
            <a:endParaRPr lang="en-US" dirty="0"/>
          </a:p>
          <a:p>
            <a:pPr>
              <a:buFont typeface="Arial"/>
              <a:buChar char="•"/>
            </a:pPr>
            <a:r>
              <a:rPr lang="en-US" dirty="0">
                <a:hlinkClick r:id="rId4"/>
              </a:rPr>
              <a:t>Communicate Respect </a:t>
            </a:r>
            <a:endParaRPr lang="en-US" dirty="0"/>
          </a:p>
          <a:p>
            <a:pPr>
              <a:buFont typeface="Arial"/>
              <a:buChar char="•"/>
            </a:pPr>
            <a:r>
              <a:rPr lang="en-US" dirty="0">
                <a:hlinkClick r:id="rId5"/>
              </a:rPr>
              <a:t>Be Nurturing</a:t>
            </a:r>
            <a:endParaRPr lang="en-US" dirty="0"/>
          </a:p>
          <a:p>
            <a:pPr>
              <a:buFont typeface="Arial"/>
              <a:buChar char="•"/>
            </a:pPr>
            <a:r>
              <a:rPr lang="en-US" dirty="0">
                <a:hlinkClick r:id="rId6"/>
              </a:rPr>
              <a:t>Provide Stability </a:t>
            </a:r>
            <a:endParaRPr lang="en-US" dirty="0"/>
          </a:p>
          <a:p>
            <a:pPr>
              <a:buFont typeface="Arial"/>
              <a:buChar char="•"/>
            </a:pPr>
            <a:r>
              <a:rPr lang="en-US" dirty="0">
                <a:hlinkClick r:id="rId7"/>
              </a:rPr>
              <a:t>Get Down on Eye Level</a:t>
            </a:r>
            <a:endParaRPr lang="en-US" dirty="0"/>
          </a:p>
          <a:p>
            <a:pPr>
              <a:buFont typeface="Arial"/>
              <a:buChar char="•"/>
            </a:pPr>
            <a:r>
              <a:rPr lang="en-US" dirty="0">
                <a:hlinkClick r:id="rId8"/>
              </a:rPr>
              <a:t>Model Open Discussion</a:t>
            </a:r>
            <a:endParaRPr lang="en-US" dirty="0"/>
          </a:p>
          <a:p>
            <a:pPr>
              <a:buFont typeface="Arial"/>
              <a:buChar char="•"/>
            </a:pPr>
            <a:r>
              <a:rPr lang="en-US" dirty="0">
                <a:hlinkClick r:id="rId9"/>
              </a:rPr>
              <a:t>Discipline Strategies</a:t>
            </a:r>
            <a:endParaRPr lang="en-US" dirty="0"/>
          </a:p>
          <a:p>
            <a:endParaRPr lang="en-US" dirty="0"/>
          </a:p>
        </p:txBody>
      </p:sp>
    </p:spTree>
    <p:extLst>
      <p:ext uri="{BB962C8B-B14F-4D97-AF65-F5344CB8AC3E}">
        <p14:creationId xmlns:p14="http://schemas.microsoft.com/office/powerpoint/2010/main" val="310697990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that promote CAPPD</a:t>
            </a:r>
            <a:endParaRPr lang="en-US" dirty="0"/>
          </a:p>
        </p:txBody>
      </p:sp>
      <p:sp>
        <p:nvSpPr>
          <p:cNvPr id="3" name="Footer Placeholder 2"/>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4" name="Content Placeholder 3"/>
          <p:cNvSpPr>
            <a:spLocks noGrp="1"/>
          </p:cNvSpPr>
          <p:nvPr>
            <p:ph sz="quarter" idx="1"/>
          </p:nvPr>
        </p:nvSpPr>
        <p:spPr/>
        <p:txBody>
          <a:bodyPr numCol="2">
            <a:normAutofit fontScale="77500" lnSpcReduction="20000"/>
          </a:bodyPr>
          <a:lstStyle/>
          <a:p>
            <a:r>
              <a:rPr lang="en-US" dirty="0" smtClean="0"/>
              <a:t>The </a:t>
            </a:r>
            <a:r>
              <a:rPr lang="en-US" dirty="0"/>
              <a:t>following activities are focused interactions you can use with children to help them cope with their responses to trauma and any trauma triggers present in the environment</a:t>
            </a:r>
          </a:p>
          <a:p>
            <a:pPr>
              <a:buFont typeface="Arial"/>
              <a:buChar char="•"/>
            </a:pPr>
            <a:r>
              <a:rPr lang="en-US" dirty="0">
                <a:hlinkClick r:id="rId2"/>
              </a:rPr>
              <a:t>Make a Safety Plan </a:t>
            </a:r>
            <a:endParaRPr lang="en-US" dirty="0"/>
          </a:p>
          <a:p>
            <a:pPr>
              <a:buFont typeface="Arial"/>
              <a:buChar char="•"/>
            </a:pPr>
            <a:r>
              <a:rPr lang="en-US" dirty="0">
                <a:hlinkClick r:id="rId3"/>
              </a:rPr>
              <a:t>Read Stories</a:t>
            </a:r>
            <a:endParaRPr lang="en-US" dirty="0"/>
          </a:p>
          <a:p>
            <a:pPr>
              <a:buFont typeface="Arial"/>
              <a:buChar char="•"/>
            </a:pPr>
            <a:r>
              <a:rPr lang="en-US" dirty="0">
                <a:hlinkClick r:id="rId4"/>
              </a:rPr>
              <a:t>Breathing Retraining</a:t>
            </a:r>
            <a:endParaRPr lang="en-US" dirty="0"/>
          </a:p>
          <a:p>
            <a:pPr>
              <a:buFont typeface="Arial"/>
              <a:buChar char="•"/>
            </a:pPr>
            <a:r>
              <a:rPr lang="en-US" dirty="0">
                <a:hlinkClick r:id="rId5"/>
              </a:rPr>
              <a:t>Muscle Relaxation</a:t>
            </a:r>
            <a:endParaRPr lang="en-US" dirty="0"/>
          </a:p>
          <a:p>
            <a:pPr>
              <a:buFont typeface="Arial"/>
              <a:buChar char="•"/>
            </a:pPr>
            <a:r>
              <a:rPr lang="en-US" dirty="0">
                <a:hlinkClick r:id="rId6"/>
              </a:rPr>
              <a:t>Positive Imagery</a:t>
            </a:r>
            <a:endParaRPr lang="en-US" dirty="0"/>
          </a:p>
          <a:p>
            <a:pPr>
              <a:buFont typeface="Arial"/>
              <a:buChar char="•"/>
            </a:pPr>
            <a:r>
              <a:rPr lang="en-US" dirty="0">
                <a:hlinkClick r:id="rId7"/>
              </a:rPr>
              <a:t>Creative Activities </a:t>
            </a:r>
            <a:endParaRPr lang="en-US" dirty="0"/>
          </a:p>
          <a:p>
            <a:pPr>
              <a:buFont typeface="Arial"/>
              <a:buChar char="•"/>
            </a:pPr>
            <a:r>
              <a:rPr lang="en-US" dirty="0">
                <a:hlinkClick r:id="rId8"/>
              </a:rPr>
              <a:t>Playing Outside</a:t>
            </a:r>
            <a:endParaRPr lang="en-US" dirty="0"/>
          </a:p>
          <a:p>
            <a:pPr>
              <a:buFont typeface="Arial"/>
              <a:buChar char="•"/>
            </a:pPr>
            <a:r>
              <a:rPr lang="en-US" dirty="0">
                <a:hlinkClick r:id="rId9"/>
              </a:rPr>
              <a:t>Free Play</a:t>
            </a:r>
            <a:endParaRPr lang="en-US" dirty="0"/>
          </a:p>
          <a:p>
            <a:pPr>
              <a:buFont typeface="Arial"/>
              <a:buChar char="•"/>
            </a:pPr>
            <a:r>
              <a:rPr lang="en-US" dirty="0">
                <a:hlinkClick r:id="rId10"/>
              </a:rPr>
              <a:t>Today I Feel… </a:t>
            </a:r>
            <a:endParaRPr lang="en-US" dirty="0"/>
          </a:p>
          <a:p>
            <a:pPr>
              <a:buFont typeface="Arial"/>
              <a:buChar char="•"/>
            </a:pPr>
            <a:r>
              <a:rPr lang="en-US" dirty="0">
                <a:hlinkClick r:id="rId11"/>
              </a:rPr>
              <a:t>Teaching Attunement</a:t>
            </a:r>
            <a:endParaRPr lang="en-US" dirty="0"/>
          </a:p>
          <a:p>
            <a:pPr>
              <a:buFont typeface="Arial"/>
              <a:buChar char="•"/>
            </a:pPr>
            <a:r>
              <a:rPr lang="en-US" dirty="0">
                <a:hlinkClick r:id="rId12"/>
              </a:rPr>
              <a:t>Grounding Exercise </a:t>
            </a:r>
            <a:endParaRPr lang="en-US" dirty="0"/>
          </a:p>
          <a:p>
            <a:pPr>
              <a:buFont typeface="Arial"/>
              <a:buChar char="•"/>
            </a:pPr>
            <a:r>
              <a:rPr lang="en-US" dirty="0">
                <a:hlinkClick r:id="rId13"/>
              </a:rPr>
              <a:t>Treasure Hunt</a:t>
            </a:r>
            <a:endParaRPr lang="en-US" dirty="0"/>
          </a:p>
          <a:p>
            <a:pPr>
              <a:buFont typeface="Arial"/>
              <a:buChar char="•"/>
            </a:pPr>
            <a:r>
              <a:rPr lang="en-US" dirty="0">
                <a:hlinkClick r:id="rId14"/>
              </a:rPr>
              <a:t>I Spy</a:t>
            </a:r>
            <a:endParaRPr lang="en-US" dirty="0"/>
          </a:p>
          <a:p>
            <a:pPr>
              <a:buFont typeface="Arial"/>
              <a:buChar char="•"/>
            </a:pPr>
            <a:r>
              <a:rPr lang="en-US" dirty="0">
                <a:hlinkClick r:id="rId15"/>
              </a:rPr>
              <a:t>Interactive Story Telling</a:t>
            </a:r>
            <a:endParaRPr lang="en-US" dirty="0"/>
          </a:p>
          <a:p>
            <a:pPr>
              <a:buFont typeface="Arial"/>
              <a:buChar char="•"/>
            </a:pPr>
            <a:r>
              <a:rPr lang="en-US" dirty="0">
                <a:hlinkClick r:id="rId16"/>
              </a:rPr>
              <a:t>Simon Says</a:t>
            </a:r>
            <a:endParaRPr lang="en-US" dirty="0"/>
          </a:p>
          <a:p>
            <a:pPr>
              <a:buFont typeface="Arial"/>
              <a:buChar char="•"/>
            </a:pPr>
            <a:r>
              <a:rPr lang="en-US" dirty="0">
                <a:hlinkClick r:id="rId17"/>
              </a:rPr>
              <a:t>Emotional Matching</a:t>
            </a:r>
            <a:endParaRPr lang="en-US" dirty="0"/>
          </a:p>
          <a:p>
            <a:pPr>
              <a:buFont typeface="Arial"/>
              <a:buChar char="•"/>
            </a:pPr>
            <a:r>
              <a:rPr lang="en-US" dirty="0">
                <a:hlinkClick r:id="rId18"/>
              </a:rPr>
              <a:t>Dramatic Play</a:t>
            </a:r>
            <a:endParaRPr lang="en-US" dirty="0"/>
          </a:p>
          <a:p>
            <a:endParaRPr lang="en-US" dirty="0"/>
          </a:p>
        </p:txBody>
      </p:sp>
    </p:spTree>
    <p:extLst>
      <p:ext uri="{BB962C8B-B14F-4D97-AF65-F5344CB8AC3E}">
        <p14:creationId xmlns:p14="http://schemas.microsoft.com/office/powerpoint/2010/main" val="428912116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Selecting Skills that Match Hopes – Phase 1</a:t>
            </a:r>
            <a:endParaRPr lang="en-US" sz="4800" dirty="0"/>
          </a:p>
        </p:txBody>
      </p:sp>
      <p:sp>
        <p:nvSpPr>
          <p:cNvPr id="3" name="Content Placeholder 2"/>
          <p:cNvSpPr>
            <a:spLocks noGrp="1"/>
          </p:cNvSpPr>
          <p:nvPr>
            <p:ph sz="quarter" idx="1"/>
          </p:nvPr>
        </p:nvSpPr>
        <p:spPr/>
        <p:txBody>
          <a:bodyPr/>
          <a:lstStyle/>
          <a:p>
            <a:r>
              <a:rPr lang="en-US" dirty="0" smtClean="0"/>
              <a:t>Working with client to select skills and contracting to try skills each week </a:t>
            </a:r>
          </a:p>
          <a:p>
            <a:endParaRPr lang="en-US" dirty="0" smtClean="0"/>
          </a:p>
          <a:p>
            <a:r>
              <a:rPr lang="en-US" dirty="0" smtClean="0"/>
              <a:t>Moving skills into treatment plan </a:t>
            </a:r>
          </a:p>
          <a:p>
            <a:endParaRPr lang="en-US" dirty="0" smtClean="0"/>
          </a:p>
          <a:p>
            <a:r>
              <a:rPr lang="en-US" dirty="0" smtClean="0"/>
              <a:t>Monitoring emotions and use of skills each week</a:t>
            </a:r>
          </a:p>
          <a:p>
            <a:pPr lvl="1"/>
            <a:r>
              <a:rPr lang="en-US" dirty="0" smtClean="0"/>
              <a:t>Diary Cards</a:t>
            </a:r>
          </a:p>
          <a:p>
            <a:pPr lvl="1"/>
            <a:r>
              <a:rPr lang="en-US" dirty="0" smtClean="0"/>
              <a:t>Scales </a:t>
            </a:r>
          </a:p>
          <a:p>
            <a:endParaRPr lang="en-US" dirty="0" smtClean="0"/>
          </a:p>
          <a:p>
            <a:endParaRPr lang="en-US" dirty="0"/>
          </a:p>
        </p:txBody>
      </p:sp>
      <p:sp>
        <p:nvSpPr>
          <p:cNvPr id="4" name="Footer Placeholder 3"/>
          <p:cNvSpPr>
            <a:spLocks noGrp="1"/>
          </p:cNvSpPr>
          <p:nvPr>
            <p:ph type="ftr" sz="quarter" idx="11"/>
          </p:nvPr>
        </p:nvSpPr>
        <p:spPr>
          <a:xfrm>
            <a:off x="866987" y="8886338"/>
            <a:ext cx="86072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39124836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Phase Two – Traumatic Stress Reprocessing </a:t>
            </a:r>
            <a:endParaRPr lang="en-US" sz="4800" dirty="0"/>
          </a:p>
        </p:txBody>
      </p:sp>
      <p:sp>
        <p:nvSpPr>
          <p:cNvPr id="3" name="Content Placeholder 2"/>
          <p:cNvSpPr>
            <a:spLocks noGrp="1"/>
          </p:cNvSpPr>
          <p:nvPr>
            <p:ph sz="quarter" idx="1"/>
          </p:nvPr>
        </p:nvSpPr>
        <p:spPr/>
        <p:txBody>
          <a:bodyPr/>
          <a:lstStyle/>
          <a:p>
            <a:r>
              <a:rPr lang="en-US" dirty="0" smtClean="0"/>
              <a:t>Specialized Methods (EBPs) for reprocessing memories </a:t>
            </a:r>
          </a:p>
          <a:p>
            <a:pPr lvl="1"/>
            <a:r>
              <a:rPr lang="en-US" dirty="0" smtClean="0"/>
              <a:t>EMDR</a:t>
            </a:r>
          </a:p>
          <a:p>
            <a:pPr lvl="1"/>
            <a:r>
              <a:rPr lang="en-US" dirty="0" smtClean="0"/>
              <a:t>Progressive Counting</a:t>
            </a:r>
          </a:p>
          <a:p>
            <a:endParaRPr lang="en-US" dirty="0" smtClean="0"/>
          </a:p>
          <a:p>
            <a:r>
              <a:rPr lang="en-US" dirty="0" smtClean="0"/>
              <a:t>Gathering a Trauma Narrative</a:t>
            </a:r>
          </a:p>
          <a:p>
            <a:pPr lvl="1"/>
            <a:r>
              <a:rPr lang="en-US" dirty="0" smtClean="0"/>
              <a:t>CAPS </a:t>
            </a:r>
          </a:p>
          <a:p>
            <a:pPr lvl="1"/>
            <a:r>
              <a:rPr lang="en-US" dirty="0" smtClean="0"/>
              <a:t>Event/Age/SUDS</a:t>
            </a:r>
            <a:endParaRPr lang="en-US" dirty="0"/>
          </a:p>
        </p:txBody>
      </p:sp>
      <p:sp>
        <p:nvSpPr>
          <p:cNvPr id="4" name="Footer Placeholder 3"/>
          <p:cNvSpPr>
            <a:spLocks noGrp="1"/>
          </p:cNvSpPr>
          <p:nvPr>
            <p:ph type="ftr" sz="quarter" idx="11"/>
          </p:nvPr>
        </p:nvSpPr>
        <p:spPr>
          <a:xfrm>
            <a:off x="866987" y="8886338"/>
            <a:ext cx="92930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234079325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fontScale="90000"/>
          </a:bodyPr>
          <a:lstStyle/>
          <a:p>
            <a:pPr eaLnBrk="1" hangingPunct="1">
              <a:defRPr/>
            </a:pPr>
            <a:r>
              <a:rPr lang="en-US" dirty="0" smtClean="0"/>
              <a:t>EMDR</a:t>
            </a:r>
            <a:br>
              <a:rPr lang="en-US" dirty="0" smtClean="0"/>
            </a:br>
            <a:r>
              <a:rPr lang="en-US" sz="4000" dirty="0" smtClean="0"/>
              <a:t>Eye Movement Desensitization and Reprocessing</a:t>
            </a:r>
          </a:p>
        </p:txBody>
      </p:sp>
      <p:sp>
        <p:nvSpPr>
          <p:cNvPr id="160771" name="Rectangle 3"/>
          <p:cNvSpPr>
            <a:spLocks noGrp="1" noChangeArrowheads="1"/>
          </p:cNvSpPr>
          <p:nvPr>
            <p:ph idx="1"/>
          </p:nvPr>
        </p:nvSpPr>
        <p:spPr/>
        <p:txBody>
          <a:bodyPr/>
          <a:lstStyle/>
          <a:p>
            <a:pPr eaLnBrk="1" hangingPunct="1">
              <a:lnSpc>
                <a:spcPct val="90000"/>
              </a:lnSpc>
              <a:buFont typeface="Wingdings" pitchFamily="2" charset="2"/>
              <a:buNone/>
            </a:pPr>
            <a:r>
              <a:rPr lang="en-US" sz="3800" dirty="0" smtClean="0"/>
              <a:t>	</a:t>
            </a:r>
          </a:p>
          <a:p>
            <a:pPr eaLnBrk="1" hangingPunct="1">
              <a:lnSpc>
                <a:spcPct val="90000"/>
              </a:lnSpc>
              <a:buFont typeface="Wingdings" pitchFamily="2" charset="2"/>
              <a:buNone/>
            </a:pPr>
            <a:r>
              <a:rPr lang="en-US" sz="5700" dirty="0" smtClean="0"/>
              <a:t>	EMDR is an accelerated form of information processing healthy integration of traumatic memories using an 8 phase approach developed by Dr. Francine Shapiro</a:t>
            </a:r>
          </a:p>
          <a:p>
            <a:pPr eaLnBrk="1" hangingPunct="1">
              <a:lnSpc>
                <a:spcPct val="90000"/>
              </a:lnSpc>
              <a:buFont typeface="Wingdings" pitchFamily="2" charset="2"/>
              <a:buNone/>
            </a:pPr>
            <a:endParaRPr lang="en-US" sz="5700" dirty="0" smtClean="0"/>
          </a:p>
          <a:p>
            <a:pPr eaLnBrk="1" hangingPunct="1">
              <a:lnSpc>
                <a:spcPct val="90000"/>
              </a:lnSpc>
              <a:buFont typeface="Wingdings" pitchFamily="2" charset="2"/>
              <a:buNone/>
            </a:pPr>
            <a:r>
              <a:rPr lang="en-US" sz="3800" dirty="0" smtClean="0"/>
              <a:t>	</a:t>
            </a:r>
          </a:p>
          <a:p>
            <a:pPr eaLnBrk="1" hangingPunct="1">
              <a:lnSpc>
                <a:spcPct val="90000"/>
              </a:lnSpc>
              <a:buFont typeface="Wingdings" pitchFamily="2" charset="2"/>
              <a:buNone/>
            </a:pPr>
            <a:endParaRPr lang="en-US" sz="3800" dirty="0" smtClean="0"/>
          </a:p>
          <a:p>
            <a:pPr eaLnBrk="1" hangingPunct="1">
              <a:lnSpc>
                <a:spcPct val="90000"/>
              </a:lnSpc>
              <a:buFont typeface="Wingdings" pitchFamily="2" charset="2"/>
              <a:buNone/>
            </a:pPr>
            <a:endParaRPr lang="en-US" sz="3800" dirty="0" smtClean="0"/>
          </a:p>
        </p:txBody>
      </p:sp>
      <p:sp>
        <p:nvSpPr>
          <p:cNvPr id="160772" name="Footer Placeholder 1"/>
          <p:cNvSpPr>
            <a:spLocks noGrp="1"/>
          </p:cNvSpPr>
          <p:nvPr>
            <p:ph type="ftr" sz="quarter" idx="11"/>
          </p:nvPr>
        </p:nvSpPr>
        <p:spPr bwMode="auto">
          <a:xfrm>
            <a:off x="866987" y="8886338"/>
            <a:ext cx="100550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solidFill>
                  <a:srgbClr val="DBF5F9"/>
                </a:solidFill>
              </a:rPr>
              <a:t>Information and slide part of Dr. Allison Sampson's Trauma Presentation</a:t>
            </a:r>
          </a:p>
        </p:txBody>
      </p:sp>
    </p:spTree>
    <p:extLst>
      <p:ext uri="{BB962C8B-B14F-4D97-AF65-F5344CB8AC3E}">
        <p14:creationId xmlns:p14="http://schemas.microsoft.com/office/powerpoint/2010/main" val="2532343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19458"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19459"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19460"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 name="Group 5"/>
          <p:cNvGrpSpPr>
            <a:grpSpLocks/>
          </p:cNvGrpSpPr>
          <p:nvPr/>
        </p:nvGrpSpPr>
        <p:grpSpPr bwMode="auto">
          <a:xfrm>
            <a:off x="7831138" y="8669338"/>
            <a:ext cx="963612" cy="1084262"/>
            <a:chOff x="0" y="0"/>
            <a:chExt cx="76" cy="86"/>
          </a:xfrm>
        </p:grpSpPr>
        <p:sp>
          <p:nvSpPr>
            <p:cNvPr id="19462"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9463"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19464"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 name="Group 9"/>
          <p:cNvGrpSpPr>
            <a:grpSpLocks/>
          </p:cNvGrpSpPr>
          <p:nvPr/>
        </p:nvGrpSpPr>
        <p:grpSpPr bwMode="auto">
          <a:xfrm>
            <a:off x="8818563" y="8669338"/>
            <a:ext cx="1674812" cy="1084262"/>
            <a:chOff x="0" y="0"/>
            <a:chExt cx="132" cy="86"/>
          </a:xfrm>
        </p:grpSpPr>
        <p:sp>
          <p:nvSpPr>
            <p:cNvPr id="19466"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9467"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19468"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29</a:t>
            </a:r>
            <a:endParaRPr lang="en-US"/>
          </a:p>
        </p:txBody>
      </p:sp>
      <p:sp>
        <p:nvSpPr>
          <p:cNvPr id="19469" name="Rectangle 13"/>
          <p:cNvSpPr>
            <a:spLocks noGrp="1" noChangeArrowheads="1"/>
          </p:cNvSpPr>
          <p:nvPr>
            <p:ph type="title"/>
          </p:nvPr>
        </p:nvSpPr>
        <p:spPr>
          <a:xfrm>
            <a:off x="2600325" y="-107950"/>
            <a:ext cx="10294938" cy="162401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Prevalence in Child Welfare Population,</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a:t>
            </a:r>
            <a:endParaRPr lang="en-US"/>
          </a:p>
        </p:txBody>
      </p:sp>
      <p:sp>
        <p:nvSpPr>
          <p:cNvPr id="19470" name="Rectangle 14"/>
          <p:cNvSpPr>
            <a:spLocks noGrp="1" noChangeArrowheads="1"/>
          </p:cNvSpPr>
          <p:nvPr>
            <p:ph sz="quarter" idx="1"/>
          </p:nvPr>
        </p:nvSpPr>
        <p:spPr>
          <a:xfrm>
            <a:off x="1082675" y="2492375"/>
            <a:ext cx="11053763" cy="4659313"/>
          </a:xfrm>
        </p:spPr>
        <p:txBody>
          <a:bodyPr lIns="126435" tIns="72248" rIns="126435" bIns="72248" anchor="t">
            <a:normAutofit fontScale="92500" lnSpcReduction="10000"/>
          </a:bodyPr>
          <a:lstStyle/>
          <a:p>
            <a:pPr marL="461963" indent="-461963" defTabSz="1300163">
              <a:spcBef>
                <a:spcPts val="2100"/>
              </a:spcBef>
              <a:buClr>
                <a:srgbClr val="FFFFFF"/>
              </a:buClr>
              <a:buFont typeface="Franklin Gothic Book" pitchFamily="34" charset="0"/>
              <a:buChar char="•"/>
            </a:pPr>
            <a:r>
              <a:rPr lang="en-US">
                <a:solidFill>
                  <a:srgbClr val="FFFFFF"/>
                </a:solidFill>
                <a:latin typeface="Helvetica" charset="0"/>
                <a:ea typeface="Helvetica" charset="0"/>
                <a:cs typeface="Helvetica" charset="0"/>
                <a:sym typeface="Helvetica" charset="0"/>
              </a:rPr>
              <a:t>A study of children in foster care revealed that PTSD was diagnosed in 60% of sexually abused children and in 42% of the physically abused children.</a:t>
            </a:r>
            <a:r>
              <a:rPr lang="en-US" baseline="31000">
                <a:solidFill>
                  <a:srgbClr val="FFFFFF"/>
                </a:solidFill>
                <a:latin typeface="Helvetica" charset="0"/>
                <a:ea typeface="Helvetica" charset="0"/>
                <a:cs typeface="Helvetica" charset="0"/>
                <a:sym typeface="Helvetica" charset="0"/>
              </a:rPr>
              <a:t>1</a:t>
            </a:r>
            <a:r>
              <a:rPr lang="en-US">
                <a:solidFill>
                  <a:srgbClr val="FFFFFF"/>
                </a:solidFill>
                <a:latin typeface="Helvetica" charset="0"/>
                <a:ea typeface="Helvetica" charset="0"/>
                <a:cs typeface="Helvetica" charset="0"/>
                <a:sym typeface="Helvetica" charset="0"/>
              </a:rPr>
              <a:t> </a:t>
            </a:r>
          </a:p>
          <a:p>
            <a:pPr marL="461963" indent="-461963" defTabSz="1300163">
              <a:spcBef>
                <a:spcPts val="2100"/>
              </a:spcBef>
              <a:buClr>
                <a:srgbClr val="FFFFFF"/>
              </a:buClr>
              <a:buFont typeface="Franklin Gothic Book" pitchFamily="34" charset="0"/>
              <a:buChar char="•"/>
            </a:pPr>
            <a:r>
              <a:rPr lang="en-US">
                <a:solidFill>
                  <a:srgbClr val="FFFFFF"/>
                </a:solidFill>
                <a:latin typeface="Helvetica" charset="0"/>
                <a:ea typeface="Helvetica" charset="0"/>
                <a:cs typeface="Helvetica" charset="0"/>
                <a:sym typeface="Helvetica" charset="0"/>
              </a:rPr>
              <a:t>The study also found that 18% of foster children who had not experienced either type of abuse had PTSD,</a:t>
            </a:r>
            <a:r>
              <a:rPr lang="en-US" baseline="31000">
                <a:solidFill>
                  <a:srgbClr val="FFFFFF"/>
                </a:solidFill>
                <a:latin typeface="Helvetica" charset="0"/>
                <a:ea typeface="Helvetica" charset="0"/>
                <a:cs typeface="Helvetica" charset="0"/>
                <a:sym typeface="Helvetica" charset="0"/>
              </a:rPr>
              <a:t>1</a:t>
            </a:r>
            <a:r>
              <a:rPr lang="en-US">
                <a:solidFill>
                  <a:srgbClr val="FFFFFF"/>
                </a:solidFill>
                <a:latin typeface="Helvetica" charset="0"/>
                <a:ea typeface="Helvetica" charset="0"/>
                <a:cs typeface="Helvetica" charset="0"/>
                <a:sym typeface="Helvetica" charset="0"/>
              </a:rPr>
              <a:t> possibly as a result of exposure to domestic or community violence.</a:t>
            </a:r>
            <a:r>
              <a:rPr lang="en-US" baseline="31000">
                <a:solidFill>
                  <a:srgbClr val="FFFFFF"/>
                </a:solidFill>
                <a:latin typeface="Helvetica" charset="0"/>
                <a:ea typeface="Helvetica" charset="0"/>
                <a:cs typeface="Helvetica" charset="0"/>
                <a:sym typeface="Helvetica" charset="0"/>
              </a:rPr>
              <a:t>2</a:t>
            </a:r>
            <a:r>
              <a:rPr lang="en-US">
                <a:solidFill>
                  <a:srgbClr val="FFFFFF"/>
                </a:solidFill>
                <a:latin typeface="Helvetica" charset="0"/>
                <a:ea typeface="Helvetica" charset="0"/>
                <a:cs typeface="Helvetica" charset="0"/>
                <a:sym typeface="Helvetica" charset="0"/>
              </a:rPr>
              <a:t> </a:t>
            </a:r>
          </a:p>
        </p:txBody>
      </p:sp>
      <p:sp>
        <p:nvSpPr>
          <p:cNvPr id="19471" name="Rectangle 15"/>
          <p:cNvSpPr>
            <a:spLocks/>
          </p:cNvSpPr>
          <p:nvPr/>
        </p:nvSpPr>
        <p:spPr bwMode="auto">
          <a:xfrm>
            <a:off x="2327275" y="7545388"/>
            <a:ext cx="10677525" cy="1071562"/>
          </a:xfrm>
          <a:prstGeom prst="rect">
            <a:avLst/>
          </a:prstGeom>
          <a:noFill/>
          <a:ln w="12700" cap="flat" cmpd="sng">
            <a:noFill/>
            <a:prstDash val="solid"/>
            <a:miter lim="0"/>
            <a:headEnd/>
            <a:tailEnd/>
          </a:ln>
          <a:effectLst/>
        </p:spPr>
        <p:txBody>
          <a:bodyPr lIns="126435" tIns="72248" rIns="126435" bIns="72248"/>
          <a:lstStyle/>
          <a:p>
            <a:pPr algn="r" defTabSz="1300163"/>
            <a:r>
              <a:rPr lang="en-US" sz="1900">
                <a:solidFill>
                  <a:srgbClr val="F8E82F"/>
                </a:solidFill>
                <a:latin typeface="Helvetica" charset="0"/>
                <a:ea typeface="Helvetica" charset="0"/>
                <a:cs typeface="Helvetica" charset="0"/>
                <a:sym typeface="Helvetica" charset="0"/>
              </a:rPr>
              <a:t>1. Dubner et al. (1999). </a:t>
            </a:r>
            <a:r>
              <a:rPr lang="en-US" sz="1900" i="1">
                <a:solidFill>
                  <a:srgbClr val="F8E82F"/>
                </a:solidFill>
                <a:latin typeface="Helvetica" charset="0"/>
                <a:ea typeface="Helvetica" charset="0"/>
                <a:cs typeface="Helvetica" charset="0"/>
                <a:sym typeface="Helvetica" charset="0"/>
              </a:rPr>
              <a:t>JCCPsych;</a:t>
            </a:r>
            <a:r>
              <a:rPr lang="en-US" sz="1900">
                <a:solidFill>
                  <a:srgbClr val="F8E82F"/>
                </a:solidFill>
                <a:latin typeface="Helvetica" charset="0"/>
                <a:ea typeface="Helvetica" charset="0"/>
                <a:cs typeface="Helvetica" charset="0"/>
                <a:sym typeface="Helvetica" charset="0"/>
              </a:rPr>
              <a:t>67(3): 367-373. </a:t>
            </a:r>
          </a:p>
          <a:p>
            <a:pPr algn="r" defTabSz="1300163"/>
            <a:r>
              <a:rPr lang="en-US" sz="1900">
                <a:solidFill>
                  <a:srgbClr val="F8E82F"/>
                </a:solidFill>
                <a:latin typeface="Helvetica" charset="0"/>
                <a:ea typeface="Helvetica" charset="0"/>
                <a:cs typeface="Helvetica" charset="0"/>
                <a:sym typeface="Helvetica" charset="0"/>
              </a:rPr>
              <a:t>	2. Marsenich  (March 2002). </a:t>
            </a:r>
            <a:r>
              <a:rPr lang="en-US" sz="1900" i="1">
                <a:solidFill>
                  <a:srgbClr val="F8E82F"/>
                </a:solidFill>
                <a:latin typeface="Helvetica" charset="0"/>
                <a:ea typeface="Helvetica" charset="0"/>
                <a:cs typeface="Helvetica" charset="0"/>
                <a:sym typeface="Helvetica" charset="0"/>
              </a:rPr>
              <a:t>Evidence-Based Practices in Mental Health Services for Foster Youth</a:t>
            </a:r>
            <a:r>
              <a:rPr lang="en-US" sz="1900">
                <a:solidFill>
                  <a:srgbClr val="F8E82F"/>
                </a:solidFill>
                <a:latin typeface="Helvetica" charset="0"/>
                <a:ea typeface="Helvetica" charset="0"/>
                <a:cs typeface="Helvetica" charset="0"/>
                <a:sym typeface="Helvetica" charset="0"/>
              </a:rPr>
              <a:t>.  Available at: </a:t>
            </a:r>
            <a:r>
              <a:rPr lang="en-US" sz="1900" u="sng">
                <a:solidFill>
                  <a:srgbClr val="F8E82F"/>
                </a:solidFill>
                <a:latin typeface="Helvetica" charset="0"/>
                <a:ea typeface="Helvetica" charset="0"/>
                <a:cs typeface="Helvetica" charset="0"/>
                <a:sym typeface="Helvetica" charset="0"/>
                <a:hlinkClick r:id="rId7"/>
              </a:rPr>
              <a:t>http://www.cimh.org/downloads/Fostercaremanual.pdf</a:t>
            </a:r>
            <a:r>
              <a:rPr lang="en-US" sz="1900">
                <a:solidFill>
                  <a:srgbClr val="F8E82F"/>
                </a:solidFill>
                <a:latin typeface="Helvetica" charset="0"/>
                <a:ea typeface="Helvetica" charset="0"/>
                <a:cs typeface="Helvetica" charset="0"/>
                <a:sym typeface="Helvetica" charset="0"/>
              </a:rPr>
              <a:t>.</a:t>
            </a:r>
            <a:endParaRPr lang="en-US"/>
          </a:p>
        </p:txBody>
      </p:sp>
      <p:sp>
        <p:nvSpPr>
          <p:cNvPr id="4" name="Footer Placeholder 3"/>
          <p:cNvSpPr>
            <a:spLocks noGrp="1"/>
          </p:cNvSpPr>
          <p:nvPr>
            <p:ph type="ftr" sz="quarter" idx="11"/>
          </p:nvPr>
        </p:nvSpPr>
        <p:spPr/>
        <p:txBody>
          <a:bodyPr/>
          <a:lstStyle/>
          <a:p>
            <a:endParaRPr kumimoji="0" lang="en-US" dirty="0"/>
          </a:p>
        </p:txBody>
      </p:sp>
    </p:spTree>
  </p:cSld>
  <p:clrMapOvr>
    <a:masterClrMapping/>
  </p:clrMapOvr>
  <p:transition spd="med"/>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pPr eaLnBrk="1" hangingPunct="1">
              <a:defRPr/>
            </a:pPr>
            <a:r>
              <a:rPr lang="en-US" dirty="0" smtClean="0"/>
              <a:t>EMDR</a:t>
            </a:r>
            <a:br>
              <a:rPr lang="en-US" dirty="0" smtClean="0"/>
            </a:br>
            <a:r>
              <a:rPr lang="en-US" sz="4000" dirty="0" smtClean="0"/>
              <a:t>Eye Movement Desensitization and Reprocessing</a:t>
            </a:r>
          </a:p>
        </p:txBody>
      </p:sp>
      <p:sp>
        <p:nvSpPr>
          <p:cNvPr id="161795" name="Rectangle 3"/>
          <p:cNvSpPr>
            <a:spLocks noGrp="1" noChangeArrowheads="1"/>
          </p:cNvSpPr>
          <p:nvPr>
            <p:ph idx="1"/>
          </p:nvPr>
        </p:nvSpPr>
        <p:spPr/>
        <p:txBody>
          <a:bodyPr/>
          <a:lstStyle/>
          <a:p>
            <a:pPr eaLnBrk="1" hangingPunct="1">
              <a:buFont typeface="Wingdings" pitchFamily="2" charset="2"/>
              <a:buNone/>
            </a:pPr>
            <a:r>
              <a:rPr lang="en-US" dirty="0" smtClean="0"/>
              <a:t>	</a:t>
            </a:r>
          </a:p>
          <a:p>
            <a:pPr eaLnBrk="1" hangingPunct="1">
              <a:buFont typeface="Wingdings" pitchFamily="2" charset="2"/>
              <a:buNone/>
            </a:pPr>
            <a:r>
              <a:rPr lang="en-US" dirty="0" smtClean="0"/>
              <a:t>	</a:t>
            </a:r>
            <a:r>
              <a:rPr lang="en-US" sz="5000" dirty="0" smtClean="0"/>
              <a:t>EMDR is thought to use bilateral stimulation (i.e. eye movements, taps, or auditory cues) to activate the right and left hemispheres of the brain to promote neural integration of memory, emotions, physical sensations and perception</a:t>
            </a:r>
          </a:p>
        </p:txBody>
      </p:sp>
      <p:sp>
        <p:nvSpPr>
          <p:cNvPr id="161796" name="Footer Placeholder 1"/>
          <p:cNvSpPr>
            <a:spLocks noGrp="1"/>
          </p:cNvSpPr>
          <p:nvPr>
            <p:ph type="ftr" sz="quarter" idx="11"/>
          </p:nvPr>
        </p:nvSpPr>
        <p:spPr bwMode="auto">
          <a:xfrm>
            <a:off x="866987" y="8886338"/>
            <a:ext cx="99026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solidFill>
                  <a:srgbClr val="DBF5F9"/>
                </a:solidFill>
              </a:rPr>
              <a:t>Information and slide part of Dr. Allison Sampson's Trauma Presentation</a:t>
            </a:r>
          </a:p>
        </p:txBody>
      </p:sp>
    </p:spTree>
    <p:extLst>
      <p:ext uri="{BB962C8B-B14F-4D97-AF65-F5344CB8AC3E}">
        <p14:creationId xmlns:p14="http://schemas.microsoft.com/office/powerpoint/2010/main" val="286865221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fontScale="90000"/>
          </a:bodyPr>
          <a:lstStyle/>
          <a:p>
            <a:pPr eaLnBrk="1" hangingPunct="1">
              <a:defRPr/>
            </a:pPr>
            <a:r>
              <a:rPr lang="en-US" dirty="0" smtClean="0"/>
              <a:t>EMDR</a:t>
            </a:r>
            <a:br>
              <a:rPr lang="en-US" dirty="0" smtClean="0"/>
            </a:br>
            <a:r>
              <a:rPr lang="en-US" sz="4000" dirty="0" smtClean="0"/>
              <a:t>Eye Movement Desensitization and Reprocessing</a:t>
            </a:r>
          </a:p>
        </p:txBody>
      </p:sp>
      <p:sp>
        <p:nvSpPr>
          <p:cNvPr id="162819" name="Rectangle 3"/>
          <p:cNvSpPr>
            <a:spLocks noGrp="1" noChangeArrowheads="1"/>
          </p:cNvSpPr>
          <p:nvPr>
            <p:ph idx="1"/>
          </p:nvPr>
        </p:nvSpPr>
        <p:spPr/>
        <p:txBody>
          <a:bodyPr/>
          <a:lstStyle/>
          <a:p>
            <a:pPr eaLnBrk="1" hangingPunct="1">
              <a:buFont typeface="Wingdings" pitchFamily="2" charset="2"/>
              <a:buNone/>
            </a:pPr>
            <a:r>
              <a:rPr lang="en-US" smtClean="0"/>
              <a:t>	</a:t>
            </a:r>
          </a:p>
          <a:p>
            <a:pPr eaLnBrk="1" hangingPunct="1">
              <a:buFont typeface="Wingdings" pitchFamily="2" charset="2"/>
              <a:buNone/>
            </a:pPr>
            <a:r>
              <a:rPr lang="en-US" smtClean="0"/>
              <a:t>	According to Dr. Dan Siegal, the result of promoting neural integration would be both the result of the alleviation of symptoms and development of an enhanced sense of well being internally as well as more rewarding experiences interpersonally</a:t>
            </a:r>
          </a:p>
        </p:txBody>
      </p:sp>
      <p:sp>
        <p:nvSpPr>
          <p:cNvPr id="162820" name="Footer Placeholder 1"/>
          <p:cNvSpPr>
            <a:spLocks noGrp="1"/>
          </p:cNvSpPr>
          <p:nvPr>
            <p:ph type="ftr" sz="quarter" idx="11"/>
          </p:nvPr>
        </p:nvSpPr>
        <p:spPr bwMode="auto">
          <a:xfrm>
            <a:off x="866987" y="8886338"/>
            <a:ext cx="93692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solidFill>
                  <a:srgbClr val="DBF5F9"/>
                </a:solidFill>
              </a:rPr>
              <a:t>Information and slide part of Dr. Allison Sampson's Trauma Presentation</a:t>
            </a:r>
          </a:p>
        </p:txBody>
      </p:sp>
    </p:spTree>
    <p:extLst>
      <p:ext uri="{BB962C8B-B14F-4D97-AF65-F5344CB8AC3E}">
        <p14:creationId xmlns:p14="http://schemas.microsoft.com/office/powerpoint/2010/main" val="40252825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Progressive Counting </a:t>
            </a:r>
            <a:br>
              <a:rPr lang="en-US" dirty="0" smtClean="0"/>
            </a:br>
            <a:r>
              <a:rPr lang="en-US" sz="4900" dirty="0" smtClean="0"/>
              <a:t>Greenwald, R. (2012)</a:t>
            </a:r>
            <a:endParaRPr lang="en-US" sz="4900" dirty="0"/>
          </a:p>
        </p:txBody>
      </p:sp>
      <p:sp>
        <p:nvSpPr>
          <p:cNvPr id="163843" name="Content Placeholder 2"/>
          <p:cNvSpPr>
            <a:spLocks noGrp="1"/>
          </p:cNvSpPr>
          <p:nvPr>
            <p:ph idx="1"/>
          </p:nvPr>
        </p:nvSpPr>
        <p:spPr/>
        <p:txBody>
          <a:bodyPr>
            <a:normAutofit fontScale="92500" lnSpcReduction="20000"/>
          </a:bodyPr>
          <a:lstStyle/>
          <a:p>
            <a:pPr>
              <a:buNone/>
            </a:pPr>
            <a:r>
              <a:rPr lang="en-US" dirty="0" smtClean="0"/>
              <a:t>	Progressive counting (PC) is a recently developed trauma treatment, based on the counting method, that appears to be at least as effective and efficient as EMDR, well tolerated by clients, and relatively easy for therapists to learn. Briefly, PC involves having the client visualize a series of progressively longer "movies" of the trauma memory while the therapist counts out loud (first to a count of 10, then 20, then 30, etc.). Case studies and open trials have been promising; results of the first controlled comparison study will be available by later in 2012. </a:t>
            </a:r>
          </a:p>
          <a:p>
            <a:pPr>
              <a:buNone/>
            </a:pPr>
            <a:r>
              <a:rPr lang="en-US" dirty="0" smtClean="0">
                <a:hlinkClick r:id="rId2"/>
              </a:rPr>
              <a:t>http://www.childtrauma.com/pc.html</a:t>
            </a:r>
            <a:r>
              <a:rPr lang="en-US" dirty="0" smtClean="0"/>
              <a:t> </a:t>
            </a:r>
          </a:p>
        </p:txBody>
      </p:sp>
      <p:sp>
        <p:nvSpPr>
          <p:cNvPr id="163844" name="Footer Placeholder 3"/>
          <p:cNvSpPr>
            <a:spLocks noGrp="1"/>
          </p:cNvSpPr>
          <p:nvPr>
            <p:ph type="ftr" sz="quarter" idx="11"/>
          </p:nvPr>
        </p:nvSpPr>
        <p:spPr bwMode="auto">
          <a:xfrm>
            <a:off x="866987" y="8886338"/>
            <a:ext cx="105122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solidFill>
                  <a:srgbClr val="DBF5F9"/>
                </a:solidFill>
              </a:rPr>
              <a:t>Information and slide part of Dr. Allison Sampson's Trauma Presentation</a:t>
            </a:r>
          </a:p>
        </p:txBody>
      </p:sp>
    </p:spTree>
    <p:extLst>
      <p:ext uri="{BB962C8B-B14F-4D97-AF65-F5344CB8AC3E}">
        <p14:creationId xmlns:p14="http://schemas.microsoft.com/office/powerpoint/2010/main" val="163538227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Three - Reintegration</a:t>
            </a:r>
            <a:endParaRPr lang="en-US" dirty="0"/>
          </a:p>
        </p:txBody>
      </p:sp>
      <p:sp>
        <p:nvSpPr>
          <p:cNvPr id="3" name="Content Placeholder 2"/>
          <p:cNvSpPr>
            <a:spLocks noGrp="1"/>
          </p:cNvSpPr>
          <p:nvPr>
            <p:ph sz="quarter" idx="1"/>
          </p:nvPr>
        </p:nvSpPr>
        <p:spPr/>
        <p:txBody>
          <a:bodyPr/>
          <a:lstStyle/>
          <a:p>
            <a:r>
              <a:rPr lang="en-US" dirty="0" smtClean="0"/>
              <a:t>Ongoing use of skills</a:t>
            </a:r>
          </a:p>
          <a:p>
            <a:endParaRPr lang="en-US" dirty="0" smtClean="0"/>
          </a:p>
          <a:p>
            <a:r>
              <a:rPr lang="en-US" dirty="0" smtClean="0"/>
              <a:t>Amplifying Skills to other life domain areas and challenges in life</a:t>
            </a:r>
          </a:p>
          <a:p>
            <a:endParaRPr lang="en-US" dirty="0" smtClean="0"/>
          </a:p>
          <a:p>
            <a:r>
              <a:rPr lang="en-US" dirty="0" smtClean="0"/>
              <a:t>Connection to natural supports</a:t>
            </a:r>
          </a:p>
          <a:p>
            <a:pPr lvl="1">
              <a:buNone/>
            </a:pPr>
            <a:r>
              <a:rPr lang="en-US" dirty="0" smtClean="0"/>
              <a:t>Support Groups</a:t>
            </a:r>
          </a:p>
          <a:p>
            <a:pPr lvl="1">
              <a:buNone/>
            </a:pPr>
            <a:r>
              <a:rPr lang="en-US" dirty="0" smtClean="0"/>
              <a:t>Physical Exercise</a:t>
            </a:r>
          </a:p>
          <a:p>
            <a:pPr lvl="1">
              <a:buNone/>
            </a:pPr>
            <a:r>
              <a:rPr lang="en-US" dirty="0" smtClean="0"/>
              <a:t>Friends/Family </a:t>
            </a:r>
            <a:endParaRPr lang="en-US" dirty="0"/>
          </a:p>
        </p:txBody>
      </p:sp>
      <p:sp>
        <p:nvSpPr>
          <p:cNvPr id="4" name="Footer Placeholder 3"/>
          <p:cNvSpPr>
            <a:spLocks noGrp="1"/>
          </p:cNvSpPr>
          <p:nvPr>
            <p:ph type="ftr" sz="quarter" idx="11"/>
          </p:nvPr>
        </p:nvSpPr>
        <p:spPr>
          <a:xfrm>
            <a:off x="866987" y="8886338"/>
            <a:ext cx="9521613" cy="519289"/>
          </a:xfrm>
        </p:spPr>
        <p:txBody>
          <a:bodyPr/>
          <a:lstStyle/>
          <a:p>
            <a:r>
              <a:rPr kumimoji="0" lang="en-US" smtClean="0"/>
              <a:t>Information and slide part of Dr. Allison Sampson's Trauma Presentation</a:t>
            </a:r>
            <a:endParaRPr kumimoji="0" lang="en-US"/>
          </a:p>
        </p:txBody>
      </p:sp>
    </p:spTree>
    <p:extLst>
      <p:ext uri="{BB962C8B-B14F-4D97-AF65-F5344CB8AC3E}">
        <p14:creationId xmlns:p14="http://schemas.microsoft.com/office/powerpoint/2010/main" val="102320102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a:t>
            </a:r>
            <a:endParaRPr lang="en-US" dirty="0"/>
          </a:p>
        </p:txBody>
      </p:sp>
      <p:sp>
        <p:nvSpPr>
          <p:cNvPr id="3" name="Content Placeholder 2"/>
          <p:cNvSpPr>
            <a:spLocks noGrp="1"/>
          </p:cNvSpPr>
          <p:nvPr>
            <p:ph sz="quarter" idx="1"/>
          </p:nvPr>
        </p:nvSpPr>
        <p:spPr/>
        <p:txBody>
          <a:bodyPr/>
          <a:lstStyle/>
          <a:p>
            <a:r>
              <a:rPr lang="en-US" dirty="0" smtClean="0"/>
              <a:t>Lessons Learned </a:t>
            </a:r>
          </a:p>
          <a:p>
            <a:endParaRPr lang="en-US" dirty="0"/>
          </a:p>
          <a:p>
            <a:r>
              <a:rPr lang="en-US" dirty="0" smtClean="0"/>
              <a:t>Final Poem of the Workshop </a:t>
            </a:r>
          </a:p>
          <a:p>
            <a:endParaRPr lang="en-US" dirty="0"/>
          </a:p>
          <a:p>
            <a:r>
              <a:rPr lang="en-US" dirty="0" smtClean="0"/>
              <a:t>Offering Hope …. </a:t>
            </a:r>
            <a:endParaRPr lang="en-US" dirty="0"/>
          </a:p>
        </p:txBody>
      </p:sp>
      <p:sp>
        <p:nvSpPr>
          <p:cNvPr id="4" name="Footer Placeholder 3"/>
          <p:cNvSpPr>
            <a:spLocks noGrp="1"/>
          </p:cNvSpPr>
          <p:nvPr>
            <p:ph type="ftr" sz="quarter" idx="11"/>
          </p:nvPr>
        </p:nvSpPr>
        <p:spPr>
          <a:xfrm>
            <a:off x="866987" y="8886338"/>
            <a:ext cx="90644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25932118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Grp="1" noChangeArrowheads="1"/>
          </p:cNvSpPr>
          <p:nvPr>
            <p:ph type="title" idx="4294967295"/>
          </p:nvPr>
        </p:nvSpPr>
        <p:spPr/>
        <p:txBody>
          <a:bodyPr/>
          <a:lstStyle/>
          <a:p>
            <a:pPr algn="ctr"/>
            <a:r>
              <a:rPr lang="en-US" smtClean="0"/>
              <a:t>Resilience Trumps Aces</a:t>
            </a:r>
          </a:p>
        </p:txBody>
      </p:sp>
      <p:pic>
        <p:nvPicPr>
          <p:cNvPr id="193538" name="Picture 4" descr="serviceswebina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50882" y="3033713"/>
            <a:ext cx="5743575" cy="4735512"/>
          </a:xfrm>
        </p:spPr>
      </p:pic>
      <p:pic>
        <p:nvPicPr>
          <p:cNvPr id="193539" name="Picture 6"/>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7369182" y="3251206"/>
            <a:ext cx="4117975" cy="42306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0" name="Footer Placeholder 1"/>
          <p:cNvSpPr>
            <a:spLocks noGrp="1"/>
          </p:cNvSpPr>
          <p:nvPr>
            <p:ph type="ftr" sz="quarter" idx="11"/>
          </p:nvPr>
        </p:nvSpPr>
        <p:spPr bwMode="auto">
          <a:xfrm>
            <a:off x="866778" y="8886831"/>
            <a:ext cx="7710488" cy="51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hangingPunct="0">
              <a:defRPr sz="3600">
                <a:solidFill>
                  <a:srgbClr val="000000"/>
                </a:solidFill>
                <a:latin typeface="Helvetica Light"/>
                <a:ea typeface="Helvetica Light"/>
                <a:cs typeface="Helvetica Light"/>
                <a:sym typeface="Helvetica Light"/>
              </a:defRPr>
            </a:lvl1pPr>
            <a:lvl2pPr marL="742760" indent="-285677" algn="ctr" hangingPunct="0">
              <a:defRPr sz="3600">
                <a:solidFill>
                  <a:srgbClr val="000000"/>
                </a:solidFill>
                <a:latin typeface="Helvetica Light"/>
                <a:ea typeface="Helvetica Light"/>
                <a:cs typeface="Helvetica Light"/>
                <a:sym typeface="Helvetica Light"/>
              </a:defRPr>
            </a:lvl2pPr>
            <a:lvl3pPr marL="1142708" indent="-228542" algn="ctr" hangingPunct="0">
              <a:defRPr sz="3600">
                <a:solidFill>
                  <a:srgbClr val="000000"/>
                </a:solidFill>
                <a:latin typeface="Helvetica Light"/>
                <a:ea typeface="Helvetica Light"/>
                <a:cs typeface="Helvetica Light"/>
                <a:sym typeface="Helvetica Light"/>
              </a:defRPr>
            </a:lvl3pPr>
            <a:lvl4pPr marL="1599793" indent="-228542" algn="ctr" hangingPunct="0">
              <a:defRPr sz="3600">
                <a:solidFill>
                  <a:srgbClr val="000000"/>
                </a:solidFill>
                <a:latin typeface="Helvetica Light"/>
                <a:ea typeface="Helvetica Light"/>
                <a:cs typeface="Helvetica Light"/>
                <a:sym typeface="Helvetica Light"/>
              </a:defRPr>
            </a:lvl4pPr>
            <a:lvl5pPr marL="2056874" indent="-228542" algn="ctr" hangingPunct="0">
              <a:defRPr sz="3600">
                <a:solidFill>
                  <a:srgbClr val="000000"/>
                </a:solidFill>
                <a:latin typeface="Helvetica Light"/>
                <a:ea typeface="Helvetica Light"/>
                <a:cs typeface="Helvetica Light"/>
                <a:sym typeface="Helvetica Light"/>
              </a:defRPr>
            </a:lvl5pPr>
            <a:lvl6pPr marL="2513959" indent="-228542" algn="ctr" defTabSz="584051" fontAlgn="base" hangingPunct="0">
              <a:spcBef>
                <a:spcPct val="0"/>
              </a:spcBef>
              <a:spcAft>
                <a:spcPct val="0"/>
              </a:spcAft>
              <a:defRPr sz="3600">
                <a:solidFill>
                  <a:srgbClr val="000000"/>
                </a:solidFill>
                <a:latin typeface="Helvetica Light"/>
                <a:ea typeface="Helvetica Light"/>
                <a:cs typeface="Helvetica Light"/>
                <a:sym typeface="Helvetica Light"/>
              </a:defRPr>
            </a:lvl6pPr>
            <a:lvl7pPr marL="2971040" indent="-228542" algn="ctr" defTabSz="584051" fontAlgn="base" hangingPunct="0">
              <a:spcBef>
                <a:spcPct val="0"/>
              </a:spcBef>
              <a:spcAft>
                <a:spcPct val="0"/>
              </a:spcAft>
              <a:defRPr sz="3600">
                <a:solidFill>
                  <a:srgbClr val="000000"/>
                </a:solidFill>
                <a:latin typeface="Helvetica Light"/>
                <a:ea typeface="Helvetica Light"/>
                <a:cs typeface="Helvetica Light"/>
                <a:sym typeface="Helvetica Light"/>
              </a:defRPr>
            </a:lvl7pPr>
            <a:lvl8pPr marL="3428125" indent="-228542" algn="ctr" defTabSz="584051" fontAlgn="base" hangingPunct="0">
              <a:spcBef>
                <a:spcPct val="0"/>
              </a:spcBef>
              <a:spcAft>
                <a:spcPct val="0"/>
              </a:spcAft>
              <a:defRPr sz="3600">
                <a:solidFill>
                  <a:srgbClr val="000000"/>
                </a:solidFill>
                <a:latin typeface="Helvetica Light"/>
                <a:ea typeface="Helvetica Light"/>
                <a:cs typeface="Helvetica Light"/>
                <a:sym typeface="Helvetica Light"/>
              </a:defRPr>
            </a:lvl8pPr>
            <a:lvl9pPr marL="3885204" indent="-228542" algn="ctr" defTabSz="584051" fontAlgn="base" hangingPunct="0">
              <a:spcBef>
                <a:spcPct val="0"/>
              </a:spcBef>
              <a:spcAft>
                <a:spcPct val="0"/>
              </a:spcAft>
              <a:defRPr sz="3600">
                <a:solidFill>
                  <a:srgbClr val="000000"/>
                </a:solidFill>
                <a:latin typeface="Helvetica Light"/>
                <a:ea typeface="Helvetica Light"/>
                <a:cs typeface="Helvetica Light"/>
                <a:sym typeface="Helvetica Light"/>
              </a:defRPr>
            </a:lvl9pPr>
          </a:lstStyle>
          <a:p>
            <a:pPr algn="r" hangingPunct="1"/>
            <a:endParaRPr lang="en-US" sz="2000">
              <a:solidFill>
                <a:srgbClr val="FFFFFF"/>
              </a:solidFill>
            </a:endParaRPr>
          </a:p>
        </p:txBody>
      </p:sp>
    </p:spTree>
    <p:extLst>
      <p:ext uri="{BB962C8B-B14F-4D97-AF65-F5344CB8AC3E}">
        <p14:creationId xmlns:p14="http://schemas.microsoft.com/office/powerpoint/2010/main" val="1342359809"/>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Trauma and Resiliency </a:t>
            </a:r>
            <a:br>
              <a:rPr lang="en-US" dirty="0" smtClean="0"/>
            </a:br>
            <a:r>
              <a:rPr lang="en-US" dirty="0" smtClean="0"/>
              <a:t>(Protective Factors) </a:t>
            </a:r>
            <a:br>
              <a:rPr lang="en-US" dirty="0" smtClean="0"/>
            </a:br>
            <a:r>
              <a:rPr lang="en-US" dirty="0" smtClean="0"/>
              <a:t> </a:t>
            </a:r>
            <a:r>
              <a:rPr lang="en-US" sz="2800" dirty="0" smtClean="0">
                <a:solidFill>
                  <a:srgbClr val="FFFFFF"/>
                </a:solidFill>
              </a:rPr>
              <a:t> </a:t>
            </a:r>
            <a:endParaRPr lang="en-US" dirty="0"/>
          </a:p>
        </p:txBody>
      </p:sp>
      <p:sp>
        <p:nvSpPr>
          <p:cNvPr id="36868" name="Footer Placeholder 3"/>
          <p:cNvSpPr>
            <a:spLocks noGrp="1"/>
          </p:cNvSpPr>
          <p:nvPr>
            <p:ph type="ftr" sz="quarter" idx="11"/>
          </p:nvPr>
        </p:nvSpPr>
        <p:spPr bwMode="auto">
          <a:xfrm>
            <a:off x="866988" y="8886345"/>
            <a:ext cx="9674012" cy="5192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numCol="1" anchorCtr="0" compatLnSpc="1">
            <a:prstTxWarp prst="textNoShape">
              <a:avLst/>
            </a:prstTxWarp>
          </a:bodyPr>
          <a:lstStyle>
            <a:lvl1pPr eaLnBrk="0" hangingPunct="0">
              <a:defRPr>
                <a:solidFill>
                  <a:schemeClr val="tx1"/>
                </a:solidFill>
                <a:latin typeface="Arial" charset="0"/>
              </a:defRPr>
            </a:lvl1pPr>
            <a:lvl2pPr marL="1056299" indent="-406268" eaLnBrk="0" hangingPunct="0">
              <a:defRPr>
                <a:solidFill>
                  <a:schemeClr val="tx1"/>
                </a:solidFill>
                <a:latin typeface="Arial" charset="0"/>
              </a:defRPr>
            </a:lvl2pPr>
            <a:lvl3pPr marL="1625073" indent="-325014" eaLnBrk="0" hangingPunct="0">
              <a:defRPr>
                <a:solidFill>
                  <a:schemeClr val="tx1"/>
                </a:solidFill>
                <a:latin typeface="Arial" charset="0"/>
              </a:defRPr>
            </a:lvl3pPr>
            <a:lvl4pPr marL="2275105" indent="-325014" eaLnBrk="0" hangingPunct="0">
              <a:defRPr>
                <a:solidFill>
                  <a:schemeClr val="tx1"/>
                </a:solidFill>
                <a:latin typeface="Arial" charset="0"/>
              </a:defRPr>
            </a:lvl4pPr>
            <a:lvl5pPr marL="2925138" indent="-325014" eaLnBrk="0" hangingPunct="0">
              <a:defRPr>
                <a:solidFill>
                  <a:schemeClr val="tx1"/>
                </a:solidFill>
                <a:latin typeface="Arial" charset="0"/>
              </a:defRPr>
            </a:lvl5pPr>
            <a:lvl6pPr marL="3575169" indent="-325014" eaLnBrk="0" fontAlgn="base" hangingPunct="0">
              <a:spcBef>
                <a:spcPct val="0"/>
              </a:spcBef>
              <a:spcAft>
                <a:spcPct val="0"/>
              </a:spcAft>
              <a:defRPr>
                <a:solidFill>
                  <a:schemeClr val="tx1"/>
                </a:solidFill>
                <a:latin typeface="Arial" charset="0"/>
              </a:defRPr>
            </a:lvl6pPr>
            <a:lvl7pPr marL="4225197" indent="-325014" eaLnBrk="0" fontAlgn="base" hangingPunct="0">
              <a:spcBef>
                <a:spcPct val="0"/>
              </a:spcBef>
              <a:spcAft>
                <a:spcPct val="0"/>
              </a:spcAft>
              <a:defRPr>
                <a:solidFill>
                  <a:schemeClr val="tx1"/>
                </a:solidFill>
                <a:latin typeface="Arial" charset="0"/>
              </a:defRPr>
            </a:lvl7pPr>
            <a:lvl8pPr marL="4875229" indent="-325014" eaLnBrk="0" fontAlgn="base" hangingPunct="0">
              <a:spcBef>
                <a:spcPct val="0"/>
              </a:spcBef>
              <a:spcAft>
                <a:spcPct val="0"/>
              </a:spcAft>
              <a:defRPr>
                <a:solidFill>
                  <a:schemeClr val="tx1"/>
                </a:solidFill>
                <a:latin typeface="Arial" charset="0"/>
              </a:defRPr>
            </a:lvl8pPr>
            <a:lvl9pPr marL="5525256" indent="-325014" eaLnBrk="0" fontAlgn="base" hangingPunct="0">
              <a:spcBef>
                <a:spcPct val="0"/>
              </a:spcBef>
              <a:spcAft>
                <a:spcPct val="0"/>
              </a:spcAft>
              <a:defRPr>
                <a:solidFill>
                  <a:schemeClr val="tx1"/>
                </a:solidFill>
                <a:latin typeface="Arial" charset="0"/>
              </a:defRPr>
            </a:lvl9pPr>
          </a:lstStyle>
          <a:p>
            <a:pPr eaLnBrk="1" hangingPunct="1"/>
            <a:r>
              <a:rPr lang="en-US" altLang="en-US" dirty="0" smtClean="0">
                <a:solidFill>
                  <a:srgbClr val="D6ECFF"/>
                </a:solidFill>
              </a:rPr>
              <a:t>Information and slide part of Dr. Allison Sampson's Trauma Presentation</a:t>
            </a:r>
          </a:p>
        </p:txBody>
      </p:sp>
      <p:sp>
        <p:nvSpPr>
          <p:cNvPr id="3" name="Content Placeholder 2"/>
          <p:cNvSpPr>
            <a:spLocks noGrp="1"/>
          </p:cNvSpPr>
          <p:nvPr>
            <p:ph sz="quarter" idx="1"/>
          </p:nvPr>
        </p:nvSpPr>
        <p:spPr/>
        <p:txBody>
          <a:bodyPr numCol="2">
            <a:normAutofit fontScale="62500" lnSpcReduction="20000"/>
          </a:bodyPr>
          <a:lstStyle/>
          <a:p>
            <a:pPr marL="0" indent="0">
              <a:buNone/>
            </a:pPr>
            <a:endParaRPr lang="en-US" sz="4800" dirty="0"/>
          </a:p>
          <a:p>
            <a:pPr>
              <a:buFont typeface="Arial"/>
              <a:buChar char="•"/>
            </a:pPr>
            <a:r>
              <a:rPr lang="en-US" sz="4800" dirty="0"/>
              <a:t>Positive attitudes, values or beliefs </a:t>
            </a:r>
          </a:p>
          <a:p>
            <a:pPr>
              <a:buFont typeface="Arial"/>
              <a:buChar char="•"/>
            </a:pPr>
            <a:r>
              <a:rPr lang="en-US" sz="4800" dirty="0"/>
              <a:t>Conflict resolution skills </a:t>
            </a:r>
          </a:p>
          <a:p>
            <a:pPr>
              <a:buFont typeface="Arial"/>
              <a:buChar char="•"/>
            </a:pPr>
            <a:r>
              <a:rPr lang="en-US" sz="4800" dirty="0"/>
              <a:t>Good mental, physical, spiritual and emotional health </a:t>
            </a:r>
          </a:p>
          <a:p>
            <a:pPr>
              <a:buFont typeface="Arial"/>
              <a:buChar char="•"/>
            </a:pPr>
            <a:r>
              <a:rPr lang="en-US" sz="4800" dirty="0"/>
              <a:t>Positive self-esteem </a:t>
            </a:r>
          </a:p>
          <a:p>
            <a:pPr>
              <a:buFont typeface="Arial"/>
              <a:buChar char="•"/>
            </a:pPr>
            <a:r>
              <a:rPr lang="en-US" sz="4800" dirty="0"/>
              <a:t>Success at school </a:t>
            </a:r>
          </a:p>
          <a:p>
            <a:pPr>
              <a:buFont typeface="Arial"/>
              <a:buChar char="•"/>
            </a:pPr>
            <a:r>
              <a:rPr lang="en-US" sz="4800" dirty="0"/>
              <a:t>Good parenting skills </a:t>
            </a:r>
          </a:p>
          <a:p>
            <a:pPr>
              <a:buFont typeface="Arial"/>
              <a:buChar char="•"/>
            </a:pPr>
            <a:r>
              <a:rPr lang="en-US" sz="4800" dirty="0"/>
              <a:t>Parental supervision </a:t>
            </a:r>
          </a:p>
          <a:p>
            <a:pPr>
              <a:buFont typeface="Arial"/>
              <a:buChar char="•"/>
            </a:pPr>
            <a:r>
              <a:rPr lang="en-US" sz="4800" dirty="0"/>
              <a:t>Strong social supports </a:t>
            </a:r>
          </a:p>
          <a:p>
            <a:pPr>
              <a:buFont typeface="Arial"/>
              <a:buChar char="•"/>
            </a:pPr>
            <a:r>
              <a:rPr lang="en-US" sz="4800" dirty="0"/>
              <a:t>Community engagement </a:t>
            </a:r>
          </a:p>
          <a:p>
            <a:pPr>
              <a:buFont typeface="Arial"/>
              <a:buChar char="•"/>
            </a:pPr>
            <a:r>
              <a:rPr lang="en-US" sz="4800" dirty="0"/>
              <a:t>Problem-solving skills </a:t>
            </a:r>
            <a:endParaRPr lang="en-US" sz="4800" dirty="0" smtClean="0"/>
          </a:p>
          <a:p>
            <a:pPr>
              <a:buFont typeface="Arial"/>
              <a:buChar char="•"/>
            </a:pPr>
            <a:endParaRPr lang="en-US" sz="4800" dirty="0"/>
          </a:p>
          <a:p>
            <a:pPr>
              <a:buFont typeface="Arial"/>
              <a:buChar char="•"/>
            </a:pPr>
            <a:endParaRPr lang="en-US" sz="4800" dirty="0"/>
          </a:p>
          <a:p>
            <a:pPr>
              <a:buFont typeface="Arial"/>
              <a:buChar char="•"/>
            </a:pPr>
            <a:r>
              <a:rPr lang="en-US" sz="4800" dirty="0"/>
              <a:t>Positive adult role models, coaches, mentors </a:t>
            </a:r>
          </a:p>
          <a:p>
            <a:pPr>
              <a:buFont typeface="Arial"/>
              <a:buChar char="•"/>
            </a:pPr>
            <a:r>
              <a:rPr lang="en-US" sz="4800" dirty="0"/>
              <a:t>Healthy prenatal and early childhood development </a:t>
            </a:r>
          </a:p>
          <a:p>
            <a:pPr>
              <a:buFont typeface="Arial"/>
              <a:buChar char="•"/>
            </a:pPr>
            <a:r>
              <a:rPr lang="en-US" sz="4800" dirty="0"/>
              <a:t>Participation in traditional healing and cultural activities </a:t>
            </a:r>
          </a:p>
          <a:p>
            <a:pPr>
              <a:buFont typeface="Arial"/>
              <a:buChar char="•"/>
            </a:pPr>
            <a:r>
              <a:rPr lang="en-US" sz="4800" dirty="0"/>
              <a:t>Good peer group/friends </a:t>
            </a:r>
          </a:p>
          <a:p>
            <a:pPr>
              <a:buFont typeface="Arial"/>
              <a:buChar char="•"/>
            </a:pPr>
            <a:r>
              <a:rPr lang="en-US" sz="4800" dirty="0"/>
              <a:t>Steady employment </a:t>
            </a:r>
          </a:p>
          <a:p>
            <a:pPr>
              <a:buFont typeface="Arial"/>
              <a:buChar char="•"/>
            </a:pPr>
            <a:r>
              <a:rPr lang="en-US" sz="4800" dirty="0"/>
              <a:t>Stable housing </a:t>
            </a:r>
          </a:p>
          <a:p>
            <a:pPr>
              <a:buFont typeface="Arial"/>
              <a:buChar char="•"/>
            </a:pPr>
            <a:r>
              <a:rPr lang="en-US" sz="4800" dirty="0"/>
              <a:t>Availability of services (social, recreational, cultural, </a:t>
            </a:r>
            <a:r>
              <a:rPr lang="en-US" sz="4800" dirty="0" err="1"/>
              <a:t>etc</a:t>
            </a:r>
            <a:r>
              <a:rPr lang="en-US" sz="4800" dirty="0"/>
              <a:t>) </a:t>
            </a:r>
          </a:p>
          <a:p>
            <a:pPr marL="0" indent="0">
              <a:lnSpc>
                <a:spcPct val="115000"/>
              </a:lnSpc>
              <a:spcBef>
                <a:spcPts val="0"/>
              </a:spcBef>
              <a:spcAft>
                <a:spcPts val="1422"/>
              </a:spcAft>
              <a:buClr>
                <a:srgbClr val="990000"/>
              </a:buClr>
              <a:buNone/>
              <a:defRPr/>
            </a:pPr>
            <a:endParaRPr lang="en-US" sz="4600" dirty="0">
              <a:solidFill>
                <a:srgbClr val="FFFFFF"/>
              </a:solidFill>
              <a:latin typeface="Calibri"/>
              <a:ea typeface="Calibri"/>
              <a:cs typeface="Times New Roman"/>
            </a:endParaRPr>
          </a:p>
          <a:p>
            <a:pPr>
              <a:defRPr/>
            </a:pPr>
            <a:endParaRPr lang="en-US" dirty="0"/>
          </a:p>
        </p:txBody>
      </p:sp>
    </p:spTree>
    <p:extLst>
      <p:ext uri="{BB962C8B-B14F-4D97-AF65-F5344CB8AC3E}">
        <p14:creationId xmlns:p14="http://schemas.microsoft.com/office/powerpoint/2010/main" val="421436325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Protective Factor Framework </a:t>
            </a:r>
            <a:endParaRPr lang="en-US" dirty="0"/>
          </a:p>
        </p:txBody>
      </p:sp>
      <p:sp>
        <p:nvSpPr>
          <p:cNvPr id="3" name="Footer Placeholder 2"/>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4" name="Content Placeholder 3"/>
          <p:cNvSpPr>
            <a:spLocks noGrp="1"/>
          </p:cNvSpPr>
          <p:nvPr>
            <p:ph sz="quarter" idx="1"/>
          </p:nvPr>
        </p:nvSpPr>
        <p:spPr/>
        <p:txBody>
          <a:bodyPr>
            <a:normAutofit fontScale="92500" lnSpcReduction="10000"/>
          </a:bodyPr>
          <a:lstStyle/>
          <a:p>
            <a:r>
              <a:rPr lang="en-US" sz="4400" dirty="0">
                <a:solidFill>
                  <a:srgbClr val="292526"/>
                </a:solidFill>
                <a:latin typeface="Avenir-Medium"/>
              </a:rPr>
              <a:t>Parental resilience</a:t>
            </a:r>
          </a:p>
          <a:p>
            <a:r>
              <a:rPr lang="en-US" sz="4400" dirty="0">
                <a:solidFill>
                  <a:srgbClr val="292526"/>
                </a:solidFill>
                <a:latin typeface="Avenir-Medium"/>
              </a:rPr>
              <a:t>Social connections</a:t>
            </a:r>
          </a:p>
          <a:p>
            <a:r>
              <a:rPr lang="en-US" sz="4400" dirty="0">
                <a:solidFill>
                  <a:srgbClr val="292526"/>
                </a:solidFill>
                <a:latin typeface="Avenir-Medium"/>
              </a:rPr>
              <a:t>Knowledge of </a:t>
            </a:r>
            <a:r>
              <a:rPr lang="en-US" sz="4400" dirty="0" smtClean="0">
                <a:solidFill>
                  <a:srgbClr val="292526"/>
                </a:solidFill>
                <a:latin typeface="Avenir-Medium"/>
              </a:rPr>
              <a:t>parenting and </a:t>
            </a:r>
            <a:r>
              <a:rPr lang="en-US" sz="4400" dirty="0">
                <a:solidFill>
                  <a:srgbClr val="292526"/>
                </a:solidFill>
                <a:latin typeface="Avenir-Medium"/>
              </a:rPr>
              <a:t>child development</a:t>
            </a:r>
          </a:p>
          <a:p>
            <a:r>
              <a:rPr lang="en-US" sz="4400" dirty="0">
                <a:solidFill>
                  <a:srgbClr val="292526"/>
                </a:solidFill>
                <a:latin typeface="Avenir-Medium"/>
              </a:rPr>
              <a:t>Concrete </a:t>
            </a:r>
            <a:r>
              <a:rPr lang="en-US" sz="4400" dirty="0" smtClean="0">
                <a:solidFill>
                  <a:srgbClr val="292526"/>
                </a:solidFill>
                <a:latin typeface="Avenir-Medium"/>
              </a:rPr>
              <a:t>support in </a:t>
            </a:r>
            <a:r>
              <a:rPr lang="en-US" sz="4400" dirty="0">
                <a:solidFill>
                  <a:srgbClr val="292526"/>
                </a:solidFill>
                <a:latin typeface="Avenir-Medium"/>
              </a:rPr>
              <a:t>times of need</a:t>
            </a:r>
          </a:p>
          <a:p>
            <a:r>
              <a:rPr lang="en-US" sz="4400" dirty="0">
                <a:solidFill>
                  <a:srgbClr val="292526"/>
                </a:solidFill>
                <a:latin typeface="Avenir-Medium"/>
              </a:rPr>
              <a:t>Social and </a:t>
            </a:r>
            <a:r>
              <a:rPr lang="en-US" sz="4400" dirty="0" smtClean="0">
                <a:solidFill>
                  <a:srgbClr val="292526"/>
                </a:solidFill>
                <a:latin typeface="Avenir-Medium"/>
              </a:rPr>
              <a:t>emotional competence </a:t>
            </a:r>
            <a:r>
              <a:rPr lang="en-US" sz="4400" dirty="0">
                <a:solidFill>
                  <a:srgbClr val="292526"/>
                </a:solidFill>
                <a:latin typeface="Avenir-Medium"/>
              </a:rPr>
              <a:t>of </a:t>
            </a:r>
            <a:r>
              <a:rPr lang="en-US" sz="4400" dirty="0" smtClean="0">
                <a:solidFill>
                  <a:srgbClr val="292526"/>
                </a:solidFill>
                <a:latin typeface="Avenir-Medium"/>
              </a:rPr>
              <a:t>children</a:t>
            </a:r>
          </a:p>
          <a:p>
            <a:pPr marL="0" indent="0">
              <a:buNone/>
            </a:pPr>
            <a:endParaRPr lang="en-US" sz="4400" dirty="0" smtClean="0">
              <a:solidFill>
                <a:srgbClr val="292526"/>
              </a:solidFill>
              <a:latin typeface="Avenir-Medium"/>
            </a:endParaRPr>
          </a:p>
          <a:p>
            <a:pPr marL="0" indent="0">
              <a:buNone/>
            </a:pPr>
            <a:endParaRPr lang="en-US" sz="4400" dirty="0">
              <a:solidFill>
                <a:srgbClr val="292526"/>
              </a:solidFill>
              <a:latin typeface="Avenir-Medium"/>
            </a:endParaRPr>
          </a:p>
          <a:p>
            <a:pPr marL="0" indent="0">
              <a:buNone/>
            </a:pPr>
            <a:r>
              <a:rPr lang="en-US" sz="4400" dirty="0" smtClean="0">
                <a:solidFill>
                  <a:srgbClr val="292526"/>
                </a:solidFill>
                <a:latin typeface="Avenir-Medium"/>
              </a:rPr>
              <a:t>https</a:t>
            </a:r>
            <a:r>
              <a:rPr lang="en-US" sz="4400" dirty="0">
                <a:solidFill>
                  <a:srgbClr val="292526"/>
                </a:solidFill>
                <a:latin typeface="Avenir-Medium"/>
              </a:rPr>
              <a:t>://www.childwelfare.gov/can/factors/protective_factors.cfm</a:t>
            </a:r>
          </a:p>
          <a:p>
            <a:pPr marL="0" indent="0">
              <a:buNone/>
            </a:pPr>
            <a:endParaRPr lang="en-US" dirty="0"/>
          </a:p>
        </p:txBody>
      </p:sp>
    </p:spTree>
    <p:extLst>
      <p:ext uri="{BB962C8B-B14F-4D97-AF65-F5344CB8AC3E}">
        <p14:creationId xmlns:p14="http://schemas.microsoft.com/office/powerpoint/2010/main" val="392851367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Post-Traumatic Growth</a:t>
            </a:r>
            <a:br>
              <a:rPr lang="en-US" dirty="0" smtClean="0"/>
            </a:br>
            <a:r>
              <a:rPr lang="en-US" dirty="0"/>
              <a:t> </a:t>
            </a:r>
            <a:r>
              <a:rPr lang="en-US" sz="2800" dirty="0" err="1"/>
              <a:t>Tedeschi</a:t>
            </a:r>
            <a:r>
              <a:rPr lang="en-US" sz="2800" dirty="0"/>
              <a:t> and Calhoun (1996, 1999, 2006) </a:t>
            </a:r>
          </a:p>
        </p:txBody>
      </p:sp>
      <p:sp>
        <p:nvSpPr>
          <p:cNvPr id="35844" name="Footer Placeholder 3"/>
          <p:cNvSpPr>
            <a:spLocks noGrp="1"/>
          </p:cNvSpPr>
          <p:nvPr>
            <p:ph type="ftr" sz="quarter" idx="11"/>
          </p:nvPr>
        </p:nvSpPr>
        <p:spPr bwMode="auto">
          <a:xfrm>
            <a:off x="866987" y="8886345"/>
            <a:ext cx="9826414" cy="5192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numCol="1" anchorCtr="0" compatLnSpc="1">
            <a:prstTxWarp prst="textNoShape">
              <a:avLst/>
            </a:prstTxWarp>
          </a:bodyPr>
          <a:lstStyle>
            <a:lvl1pPr eaLnBrk="0" hangingPunct="0">
              <a:defRPr>
                <a:solidFill>
                  <a:schemeClr val="tx1"/>
                </a:solidFill>
                <a:latin typeface="Arial" charset="0"/>
              </a:defRPr>
            </a:lvl1pPr>
            <a:lvl2pPr marL="1056299" indent="-406268" eaLnBrk="0" hangingPunct="0">
              <a:defRPr>
                <a:solidFill>
                  <a:schemeClr val="tx1"/>
                </a:solidFill>
                <a:latin typeface="Arial" charset="0"/>
              </a:defRPr>
            </a:lvl2pPr>
            <a:lvl3pPr marL="1625073" indent="-325014" eaLnBrk="0" hangingPunct="0">
              <a:defRPr>
                <a:solidFill>
                  <a:schemeClr val="tx1"/>
                </a:solidFill>
                <a:latin typeface="Arial" charset="0"/>
              </a:defRPr>
            </a:lvl3pPr>
            <a:lvl4pPr marL="2275105" indent="-325014" eaLnBrk="0" hangingPunct="0">
              <a:defRPr>
                <a:solidFill>
                  <a:schemeClr val="tx1"/>
                </a:solidFill>
                <a:latin typeface="Arial" charset="0"/>
              </a:defRPr>
            </a:lvl4pPr>
            <a:lvl5pPr marL="2925138" indent="-325014" eaLnBrk="0" hangingPunct="0">
              <a:defRPr>
                <a:solidFill>
                  <a:schemeClr val="tx1"/>
                </a:solidFill>
                <a:latin typeface="Arial" charset="0"/>
              </a:defRPr>
            </a:lvl5pPr>
            <a:lvl6pPr marL="3575169" indent="-325014" eaLnBrk="0" fontAlgn="base" hangingPunct="0">
              <a:spcBef>
                <a:spcPct val="0"/>
              </a:spcBef>
              <a:spcAft>
                <a:spcPct val="0"/>
              </a:spcAft>
              <a:defRPr>
                <a:solidFill>
                  <a:schemeClr val="tx1"/>
                </a:solidFill>
                <a:latin typeface="Arial" charset="0"/>
              </a:defRPr>
            </a:lvl6pPr>
            <a:lvl7pPr marL="4225197" indent="-325014" eaLnBrk="0" fontAlgn="base" hangingPunct="0">
              <a:spcBef>
                <a:spcPct val="0"/>
              </a:spcBef>
              <a:spcAft>
                <a:spcPct val="0"/>
              </a:spcAft>
              <a:defRPr>
                <a:solidFill>
                  <a:schemeClr val="tx1"/>
                </a:solidFill>
                <a:latin typeface="Arial" charset="0"/>
              </a:defRPr>
            </a:lvl7pPr>
            <a:lvl8pPr marL="4875229" indent="-325014" eaLnBrk="0" fontAlgn="base" hangingPunct="0">
              <a:spcBef>
                <a:spcPct val="0"/>
              </a:spcBef>
              <a:spcAft>
                <a:spcPct val="0"/>
              </a:spcAft>
              <a:defRPr>
                <a:solidFill>
                  <a:schemeClr val="tx1"/>
                </a:solidFill>
                <a:latin typeface="Arial" charset="0"/>
              </a:defRPr>
            </a:lvl8pPr>
            <a:lvl9pPr marL="5525256" indent="-325014" eaLnBrk="0" fontAlgn="base" hangingPunct="0">
              <a:spcBef>
                <a:spcPct val="0"/>
              </a:spcBef>
              <a:spcAft>
                <a:spcPct val="0"/>
              </a:spcAft>
              <a:defRPr>
                <a:solidFill>
                  <a:schemeClr val="tx1"/>
                </a:solidFill>
                <a:latin typeface="Arial" charset="0"/>
              </a:defRPr>
            </a:lvl9pPr>
          </a:lstStyle>
          <a:p>
            <a:pPr eaLnBrk="1" hangingPunct="1"/>
            <a:r>
              <a:rPr lang="en-US" altLang="en-US" dirty="0" smtClean="0">
                <a:solidFill>
                  <a:srgbClr val="D6ECFF"/>
                </a:solidFill>
              </a:rPr>
              <a:t>Information and slide part of Dr. Allison Sampson's Trauma Presentation</a:t>
            </a:r>
          </a:p>
        </p:txBody>
      </p:sp>
      <p:sp>
        <p:nvSpPr>
          <p:cNvPr id="3" name="Content Placeholder 2"/>
          <p:cNvSpPr>
            <a:spLocks noGrp="1"/>
          </p:cNvSpPr>
          <p:nvPr>
            <p:ph sz="quarter" idx="1"/>
          </p:nvPr>
        </p:nvSpPr>
        <p:spPr/>
        <p:txBody>
          <a:bodyPr/>
          <a:lstStyle/>
          <a:p>
            <a:pPr>
              <a:lnSpc>
                <a:spcPct val="115000"/>
              </a:lnSpc>
              <a:spcBef>
                <a:spcPts val="0"/>
              </a:spcBef>
              <a:spcAft>
                <a:spcPts val="1422"/>
              </a:spcAft>
              <a:buFont typeface="+mj-lt"/>
              <a:buAutoNum type="arabicParenR"/>
              <a:defRPr/>
            </a:pPr>
            <a:endParaRPr lang="en-US" sz="3400" dirty="0">
              <a:latin typeface="Calibri"/>
              <a:ea typeface="Calibri"/>
              <a:cs typeface="Times New Roman"/>
            </a:endParaRPr>
          </a:p>
          <a:p>
            <a:pPr>
              <a:lnSpc>
                <a:spcPct val="115000"/>
              </a:lnSpc>
              <a:spcBef>
                <a:spcPts val="0"/>
              </a:spcBef>
              <a:spcAft>
                <a:spcPts val="1422"/>
              </a:spcAft>
              <a:buFont typeface="+mj-lt"/>
              <a:buAutoNum type="arabicParenR"/>
              <a:defRPr/>
            </a:pPr>
            <a:r>
              <a:rPr lang="en-US" sz="3400" dirty="0">
                <a:latin typeface="Calibri"/>
                <a:ea typeface="Calibri"/>
                <a:cs typeface="Times New Roman"/>
              </a:rPr>
              <a:t>Emergence of new opportunities and possibilities</a:t>
            </a:r>
          </a:p>
          <a:p>
            <a:pPr>
              <a:lnSpc>
                <a:spcPct val="115000"/>
              </a:lnSpc>
              <a:spcBef>
                <a:spcPts val="0"/>
              </a:spcBef>
              <a:spcAft>
                <a:spcPts val="1422"/>
              </a:spcAft>
              <a:buFont typeface="+mj-lt"/>
              <a:buAutoNum type="arabicParenR"/>
              <a:defRPr/>
            </a:pPr>
            <a:r>
              <a:rPr lang="en-US" sz="3400" dirty="0">
                <a:latin typeface="Calibri"/>
                <a:ea typeface="Calibri"/>
                <a:cs typeface="Times New Roman"/>
              </a:rPr>
              <a:t>Deeper relationships and greater compassion for others</a:t>
            </a:r>
          </a:p>
          <a:p>
            <a:pPr>
              <a:lnSpc>
                <a:spcPct val="115000"/>
              </a:lnSpc>
              <a:spcBef>
                <a:spcPts val="0"/>
              </a:spcBef>
              <a:spcAft>
                <a:spcPts val="1422"/>
              </a:spcAft>
              <a:buFont typeface="+mj-lt"/>
              <a:buAutoNum type="arabicParenR"/>
              <a:defRPr/>
            </a:pPr>
            <a:r>
              <a:rPr lang="en-US" sz="3400" dirty="0">
                <a:latin typeface="Calibri"/>
                <a:ea typeface="Calibri"/>
                <a:cs typeface="Times New Roman"/>
              </a:rPr>
              <a:t>Feeling strengthened to meet future life challenges </a:t>
            </a:r>
          </a:p>
          <a:p>
            <a:pPr>
              <a:lnSpc>
                <a:spcPct val="115000"/>
              </a:lnSpc>
              <a:spcBef>
                <a:spcPts val="0"/>
              </a:spcBef>
              <a:spcAft>
                <a:spcPts val="1422"/>
              </a:spcAft>
              <a:buFont typeface="+mj-lt"/>
              <a:buAutoNum type="arabicParenR"/>
              <a:defRPr/>
            </a:pPr>
            <a:r>
              <a:rPr lang="en-US" sz="3400" dirty="0">
                <a:latin typeface="Calibri"/>
                <a:ea typeface="Calibri"/>
                <a:cs typeface="Times New Roman"/>
              </a:rPr>
              <a:t>Reorder priorities and fuller appreciation of life</a:t>
            </a:r>
          </a:p>
          <a:p>
            <a:pPr>
              <a:lnSpc>
                <a:spcPct val="115000"/>
              </a:lnSpc>
              <a:spcBef>
                <a:spcPts val="0"/>
              </a:spcBef>
              <a:spcAft>
                <a:spcPts val="1422"/>
              </a:spcAft>
              <a:buFont typeface="+mj-lt"/>
              <a:buAutoNum type="arabicParenR"/>
              <a:defRPr/>
            </a:pPr>
            <a:r>
              <a:rPr lang="en-US" sz="3400" dirty="0">
                <a:latin typeface="Calibri"/>
                <a:ea typeface="Calibri"/>
                <a:cs typeface="Times New Roman"/>
                <a:hlinkClick r:id="rId2" action="ppaction://hlinkfile"/>
              </a:rPr>
              <a:t>Deepening spirituality </a:t>
            </a:r>
            <a:endParaRPr lang="en-US" sz="3400" dirty="0">
              <a:latin typeface="Calibri"/>
              <a:ea typeface="Calibri"/>
              <a:cs typeface="Times New Roman"/>
            </a:endParaRPr>
          </a:p>
          <a:p>
            <a:pPr marL="0" indent="0">
              <a:buNone/>
              <a:defRPr/>
            </a:pPr>
            <a:r>
              <a:rPr lang="en-US" dirty="0" smtClean="0">
                <a:hlinkClick r:id="rId3"/>
              </a:rPr>
              <a:t>http://cust-cf.apa.org/ptgi/</a:t>
            </a:r>
            <a:r>
              <a:rPr lang="en-US" dirty="0" smtClean="0"/>
              <a:t>  </a:t>
            </a:r>
            <a:endParaRPr lang="en-US" dirty="0">
              <a:hlinkClick r:id="rId2" action="ppaction://hlinkfile"/>
            </a:endParaRPr>
          </a:p>
        </p:txBody>
      </p:sp>
    </p:spTree>
    <p:extLst>
      <p:ext uri="{BB962C8B-B14F-4D97-AF65-F5344CB8AC3E}">
        <p14:creationId xmlns:p14="http://schemas.microsoft.com/office/powerpoint/2010/main" val="102205851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Families who Thrive </a:t>
            </a:r>
            <a:r>
              <a:rPr lang="en-US" dirty="0" smtClean="0"/>
              <a:t/>
            </a:r>
            <a:br>
              <a:rPr lang="en-US" dirty="0" smtClean="0"/>
            </a:br>
            <a:r>
              <a:rPr lang="en-US" sz="3600" dirty="0" err="1" smtClean="0"/>
              <a:t>Figley</a:t>
            </a:r>
            <a:r>
              <a:rPr lang="en-US" sz="3600" dirty="0" smtClean="0"/>
              <a:t> and Kiser (2013) Helping Traumatized Families (pg. 39-41)</a:t>
            </a:r>
            <a:endParaRPr lang="en-US" sz="3600" dirty="0"/>
          </a:p>
        </p:txBody>
      </p:sp>
      <p:sp>
        <p:nvSpPr>
          <p:cNvPr id="3" name="Footer Placeholder 2"/>
          <p:cNvSpPr>
            <a:spLocks noGrp="1"/>
          </p:cNvSpPr>
          <p:nvPr>
            <p:ph type="ftr" sz="quarter" idx="11"/>
          </p:nvPr>
        </p:nvSpPr>
        <p:spPr/>
        <p:txBody>
          <a:bodyPr/>
          <a:lstStyle/>
          <a:p>
            <a:r>
              <a:rPr lang="en-US" smtClean="0">
                <a:solidFill>
                  <a:srgbClr val="DBF5F9"/>
                </a:solidFill>
              </a:rPr>
              <a:t>Information and slide part of Dr. Allison Sampson's Trauma Presentation</a:t>
            </a:r>
            <a:endParaRPr lang="en-US">
              <a:solidFill>
                <a:srgbClr val="DBF5F9"/>
              </a:solidFill>
            </a:endParaRPr>
          </a:p>
        </p:txBody>
      </p:sp>
      <p:sp>
        <p:nvSpPr>
          <p:cNvPr id="4" name="Content Placeholder 3"/>
          <p:cNvSpPr>
            <a:spLocks noGrp="1"/>
          </p:cNvSpPr>
          <p:nvPr>
            <p:ph sz="quarter" idx="1"/>
          </p:nvPr>
        </p:nvSpPr>
        <p:spPr/>
        <p:txBody>
          <a:bodyPr>
            <a:normAutofit fontScale="77500" lnSpcReduction="20000"/>
          </a:bodyPr>
          <a:lstStyle/>
          <a:p>
            <a:r>
              <a:rPr lang="en-US" dirty="0" smtClean="0"/>
              <a:t>Clear acceptance of stressor(s)</a:t>
            </a:r>
          </a:p>
          <a:p>
            <a:r>
              <a:rPr lang="en-US" dirty="0" smtClean="0"/>
              <a:t>Family centered locus of problem (shift from individual) </a:t>
            </a:r>
          </a:p>
          <a:p>
            <a:r>
              <a:rPr lang="en-US" dirty="0" smtClean="0"/>
              <a:t>Solution oriented problem solving (not blame)</a:t>
            </a:r>
          </a:p>
          <a:p>
            <a:r>
              <a:rPr lang="en-US" dirty="0" smtClean="0"/>
              <a:t>High tolerance for each other </a:t>
            </a:r>
          </a:p>
          <a:p>
            <a:r>
              <a:rPr lang="en-US" dirty="0" smtClean="0"/>
              <a:t>Clear and direct expressions of commitment and affections</a:t>
            </a:r>
          </a:p>
          <a:p>
            <a:r>
              <a:rPr lang="en-US" dirty="0" smtClean="0"/>
              <a:t>Open and Effective Communication</a:t>
            </a:r>
          </a:p>
          <a:p>
            <a:r>
              <a:rPr lang="en-US" dirty="0" smtClean="0"/>
              <a:t>High Family Cohesion (fun and enjoyment)</a:t>
            </a:r>
          </a:p>
          <a:p>
            <a:r>
              <a:rPr lang="en-US" dirty="0" smtClean="0"/>
              <a:t>Flexible Family Roles</a:t>
            </a:r>
          </a:p>
          <a:p>
            <a:r>
              <a:rPr lang="en-US" dirty="0" smtClean="0"/>
              <a:t>Predictability</a:t>
            </a:r>
          </a:p>
          <a:p>
            <a:r>
              <a:rPr lang="en-US" dirty="0" smtClean="0"/>
              <a:t>Effective resource utilization</a:t>
            </a:r>
          </a:p>
          <a:p>
            <a:r>
              <a:rPr lang="en-US" dirty="0" smtClean="0"/>
              <a:t>Belief in their ability to succeed</a:t>
            </a:r>
          </a:p>
          <a:p>
            <a:r>
              <a:rPr lang="en-US" dirty="0" smtClean="0"/>
              <a:t>Shared meaning (collaborative coping skills) </a:t>
            </a:r>
          </a:p>
        </p:txBody>
      </p:sp>
    </p:spTree>
    <p:extLst>
      <p:ext uri="{BB962C8B-B14F-4D97-AF65-F5344CB8AC3E}">
        <p14:creationId xmlns:p14="http://schemas.microsoft.com/office/powerpoint/2010/main" val="2792938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Mismanagement of Trauma</a:t>
            </a:r>
            <a:br>
              <a:rPr lang="en-US" dirty="0" smtClean="0"/>
            </a:br>
            <a:r>
              <a:rPr lang="en-US" sz="3100" dirty="0" err="1" smtClean="0"/>
              <a:t>Hendrick</a:t>
            </a:r>
            <a:r>
              <a:rPr lang="en-US" sz="3100" dirty="0" smtClean="0"/>
              <a:t>, H. (2012) </a:t>
            </a:r>
            <a:r>
              <a:rPr lang="en-US" sz="3100" i="1" dirty="0" smtClean="0"/>
              <a:t>Creating Trauma-Informed Child Welfare Systems, p. 6</a:t>
            </a:r>
            <a:endParaRPr lang="en-US" sz="3100" dirty="0"/>
          </a:p>
        </p:txBody>
      </p:sp>
      <p:sp>
        <p:nvSpPr>
          <p:cNvPr id="3" name="Content Placeholder 2"/>
          <p:cNvSpPr>
            <a:spLocks noGrp="1"/>
          </p:cNvSpPr>
          <p:nvPr>
            <p:ph sz="quarter" idx="1"/>
          </p:nvPr>
        </p:nvSpPr>
        <p:spPr>
          <a:xfrm>
            <a:off x="871321" y="2275841"/>
            <a:ext cx="11595947" cy="5877560"/>
          </a:xfrm>
        </p:spPr>
        <p:txBody>
          <a:bodyPr>
            <a:normAutofit/>
          </a:bodyPr>
          <a:lstStyle/>
          <a:p>
            <a:r>
              <a:rPr lang="en-US" dirty="0" smtClean="0"/>
              <a:t>- Reduces likelihood of reunification (1)</a:t>
            </a:r>
          </a:p>
          <a:p>
            <a:r>
              <a:rPr lang="en-US" dirty="0" smtClean="0"/>
              <a:t>- Increases placement instability (2)</a:t>
            </a:r>
          </a:p>
          <a:p>
            <a:r>
              <a:rPr lang="en-US" dirty="0" smtClean="0"/>
              <a:t>- Increase in restrictive placements (3)</a:t>
            </a:r>
          </a:p>
          <a:p>
            <a:r>
              <a:rPr lang="en-US" dirty="0" smtClean="0"/>
              <a:t>- Increases likelihood of using stronger psychotropic medications (4)</a:t>
            </a:r>
          </a:p>
          <a:p>
            <a:r>
              <a:rPr lang="en-US" dirty="0" smtClean="0"/>
              <a:t>- Increases child perpetuating intergenerational cycle of abuse and neglect when they become a parent (5)</a:t>
            </a:r>
            <a:endParaRPr lang="en-US" dirty="0"/>
          </a:p>
        </p:txBody>
      </p:sp>
      <p:sp>
        <p:nvSpPr>
          <p:cNvPr id="4" name="TextBox 3"/>
          <p:cNvSpPr txBox="1"/>
          <p:nvPr/>
        </p:nvSpPr>
        <p:spPr>
          <a:xfrm>
            <a:off x="1397000" y="8077200"/>
            <a:ext cx="10820400" cy="1477328"/>
          </a:xfrm>
          <a:prstGeom prst="rect">
            <a:avLst/>
          </a:prstGeom>
          <a:noFill/>
        </p:spPr>
        <p:txBody>
          <a:bodyPr wrap="square" rtlCol="0">
            <a:spAutoFit/>
          </a:bodyPr>
          <a:lstStyle/>
          <a:p>
            <a:pPr marL="342900" indent="-342900" algn="l">
              <a:buAutoNum type="arabicParenR"/>
            </a:pPr>
            <a:r>
              <a:rPr lang="en-US" sz="1800" dirty="0" smtClean="0">
                <a:solidFill>
                  <a:schemeClr val="tx1"/>
                </a:solidFill>
              </a:rPr>
              <a:t>Rubin, O’Reilly, Luan, &amp; </a:t>
            </a:r>
            <a:r>
              <a:rPr lang="en-US" sz="1800" dirty="0" err="1" smtClean="0">
                <a:solidFill>
                  <a:schemeClr val="tx1"/>
                </a:solidFill>
              </a:rPr>
              <a:t>Localio</a:t>
            </a:r>
            <a:r>
              <a:rPr lang="en-US" sz="1800" dirty="0" smtClean="0">
                <a:solidFill>
                  <a:schemeClr val="tx1"/>
                </a:solidFill>
              </a:rPr>
              <a:t> (2007) </a:t>
            </a:r>
            <a:r>
              <a:rPr lang="en-US" sz="1800" i="1" dirty="0" smtClean="0">
                <a:solidFill>
                  <a:schemeClr val="tx1"/>
                </a:solidFill>
              </a:rPr>
              <a:t>Pediatrics, 119 </a:t>
            </a:r>
            <a:r>
              <a:rPr lang="en-US" sz="1800" dirty="0" smtClean="0">
                <a:solidFill>
                  <a:schemeClr val="tx1"/>
                </a:solidFill>
              </a:rPr>
              <a:t>(2) 336-344</a:t>
            </a:r>
          </a:p>
          <a:p>
            <a:pPr marL="342900" indent="-342900" algn="l">
              <a:buAutoNum type="arabicParenR"/>
            </a:pPr>
            <a:r>
              <a:rPr lang="en-US" sz="1800" dirty="0" smtClean="0">
                <a:solidFill>
                  <a:schemeClr val="tx1"/>
                </a:solidFill>
              </a:rPr>
              <a:t>Hartnett, Leathers, </a:t>
            </a:r>
            <a:r>
              <a:rPr lang="en-US" sz="1800" dirty="0" err="1" smtClean="0">
                <a:solidFill>
                  <a:schemeClr val="tx1"/>
                </a:solidFill>
              </a:rPr>
              <a:t>Falconnier</a:t>
            </a:r>
            <a:r>
              <a:rPr lang="en-US" sz="1800" dirty="0">
                <a:solidFill>
                  <a:schemeClr val="tx1"/>
                </a:solidFill>
              </a:rPr>
              <a:t> </a:t>
            </a:r>
            <a:r>
              <a:rPr lang="en-US" sz="1800" dirty="0" smtClean="0">
                <a:solidFill>
                  <a:schemeClr val="tx1"/>
                </a:solidFill>
              </a:rPr>
              <a:t>&amp; </a:t>
            </a:r>
            <a:r>
              <a:rPr lang="en-US" sz="1800" dirty="0" err="1" smtClean="0">
                <a:solidFill>
                  <a:schemeClr val="tx1"/>
                </a:solidFill>
              </a:rPr>
              <a:t>Testa</a:t>
            </a:r>
            <a:r>
              <a:rPr lang="en-US" sz="1800" dirty="0" smtClean="0">
                <a:solidFill>
                  <a:schemeClr val="tx1"/>
                </a:solidFill>
              </a:rPr>
              <a:t> (1999) </a:t>
            </a:r>
            <a:r>
              <a:rPr lang="en-US" sz="1800" i="1" dirty="0" smtClean="0">
                <a:solidFill>
                  <a:schemeClr val="tx1"/>
                </a:solidFill>
              </a:rPr>
              <a:t> Placement Stability Study. </a:t>
            </a:r>
            <a:endParaRPr lang="en-US" sz="1800" dirty="0" smtClean="0">
              <a:solidFill>
                <a:schemeClr val="tx1"/>
              </a:solidFill>
            </a:endParaRPr>
          </a:p>
          <a:p>
            <a:pPr marL="342900" indent="-342900" algn="l">
              <a:buAutoNum type="arabicParenR"/>
            </a:pPr>
            <a:r>
              <a:rPr lang="en-US" sz="1800" dirty="0" err="1" smtClean="0">
                <a:solidFill>
                  <a:schemeClr val="tx1"/>
                </a:solidFill>
              </a:rPr>
              <a:t>Pecora</a:t>
            </a:r>
            <a:r>
              <a:rPr lang="en-US" sz="1800" dirty="0" smtClean="0">
                <a:solidFill>
                  <a:schemeClr val="tx1"/>
                </a:solidFill>
              </a:rPr>
              <a:t> et al. (2005)  </a:t>
            </a:r>
            <a:r>
              <a:rPr lang="en-US" sz="1800" dirty="0" smtClean="0">
                <a:solidFill>
                  <a:schemeClr val="tx1"/>
                </a:solidFill>
                <a:hlinkClick r:id="rId2"/>
              </a:rPr>
              <a:t>www.nxtbook.com/nxtbooks/casey/alumnistudies/</a:t>
            </a:r>
            <a:r>
              <a:rPr lang="en-US" sz="1800" dirty="0" smtClean="0">
                <a:solidFill>
                  <a:schemeClr val="tx1"/>
                </a:solidFill>
              </a:rPr>
              <a:t> </a:t>
            </a:r>
          </a:p>
          <a:p>
            <a:pPr marL="342900" indent="-342900" algn="l">
              <a:buAutoNum type="arabicParenR"/>
            </a:pPr>
            <a:r>
              <a:rPr lang="en-US" sz="1800" dirty="0" err="1" smtClean="0">
                <a:solidFill>
                  <a:schemeClr val="tx1"/>
                </a:solidFill>
              </a:rPr>
              <a:t>Raghavan</a:t>
            </a:r>
            <a:r>
              <a:rPr lang="en-US" sz="1800" dirty="0" smtClean="0">
                <a:solidFill>
                  <a:schemeClr val="tx1"/>
                </a:solidFill>
              </a:rPr>
              <a:t> et al. (2005) </a:t>
            </a:r>
            <a:r>
              <a:rPr lang="en-US" sz="1800" i="1" dirty="0" smtClean="0">
                <a:solidFill>
                  <a:schemeClr val="tx1"/>
                </a:solidFill>
              </a:rPr>
              <a:t>Journal of Child and Adolescent Psychopathology, 15</a:t>
            </a:r>
            <a:r>
              <a:rPr lang="en-US" sz="1800" dirty="0" smtClean="0">
                <a:solidFill>
                  <a:schemeClr val="tx1"/>
                </a:solidFill>
              </a:rPr>
              <a:t>(1), 97-106</a:t>
            </a:r>
          </a:p>
          <a:p>
            <a:pPr marL="342900" indent="-342900" algn="l">
              <a:buAutoNum type="arabicParenR"/>
            </a:pPr>
            <a:r>
              <a:rPr lang="en-US" sz="1800" dirty="0" smtClean="0">
                <a:solidFill>
                  <a:schemeClr val="tx1"/>
                </a:solidFill>
              </a:rPr>
              <a:t>Fang  &amp; </a:t>
            </a:r>
            <a:r>
              <a:rPr lang="en-US" sz="1800" dirty="0" err="1" smtClean="0">
                <a:solidFill>
                  <a:schemeClr val="tx1"/>
                </a:solidFill>
              </a:rPr>
              <a:t>Corso</a:t>
            </a:r>
            <a:r>
              <a:rPr lang="en-US" sz="1800" dirty="0">
                <a:solidFill>
                  <a:schemeClr val="tx1"/>
                </a:solidFill>
              </a:rPr>
              <a:t> </a:t>
            </a:r>
            <a:r>
              <a:rPr lang="en-US" sz="1800" dirty="0" smtClean="0">
                <a:solidFill>
                  <a:schemeClr val="tx1"/>
                </a:solidFill>
              </a:rPr>
              <a:t>(2007)  </a:t>
            </a:r>
            <a:r>
              <a:rPr lang="en-US" sz="1800" i="1" dirty="0" smtClean="0">
                <a:solidFill>
                  <a:schemeClr val="tx1"/>
                </a:solidFill>
              </a:rPr>
              <a:t>American Journal of Preventative Medicine, 33</a:t>
            </a:r>
            <a:r>
              <a:rPr lang="en-US" sz="1800" dirty="0" smtClean="0">
                <a:solidFill>
                  <a:schemeClr val="tx1"/>
                </a:solidFill>
              </a:rPr>
              <a:t>(4), 281-290</a:t>
            </a:r>
            <a:endParaRPr lang="en-US" sz="1800" dirty="0">
              <a:solidFill>
                <a:schemeClr val="tx1"/>
              </a:solidFill>
            </a:endParaRPr>
          </a:p>
        </p:txBody>
      </p:sp>
      <p:sp>
        <p:nvSpPr>
          <p:cNvPr id="5" name="Footer Placeholder 4"/>
          <p:cNvSpPr>
            <a:spLocks noGrp="1"/>
          </p:cNvSpPr>
          <p:nvPr>
            <p:ph type="ftr" sz="quarter" idx="11"/>
          </p:nvPr>
        </p:nvSpPr>
        <p:spPr/>
        <p:txBody>
          <a:bodyPr/>
          <a:lstStyle/>
          <a:p>
            <a:endParaRPr kumimoji="0"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Kids” in Juvenile Justice </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a:p>
          <a:p>
            <a:pPr marL="0" indent="0" algn="ctr">
              <a:buNone/>
            </a:pPr>
            <a:r>
              <a:rPr lang="en-US" sz="7200" dirty="0" smtClean="0"/>
              <a:t>“ I am a child” Poem </a:t>
            </a:r>
            <a:endParaRPr lang="en-US" sz="7200" dirty="0"/>
          </a:p>
        </p:txBody>
      </p:sp>
      <p:sp>
        <p:nvSpPr>
          <p:cNvPr id="4" name="Footer Placeholder 3"/>
          <p:cNvSpPr>
            <a:spLocks noGrp="1"/>
          </p:cNvSpPr>
          <p:nvPr>
            <p:ph type="ftr" sz="quarter" idx="11"/>
          </p:nvPr>
        </p:nvSpPr>
        <p:spPr>
          <a:xfrm>
            <a:off x="866987" y="8886338"/>
            <a:ext cx="102074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20883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and Juvenile Justice </a:t>
            </a:r>
            <a:endParaRPr lang="en-US" dirty="0"/>
          </a:p>
        </p:txBody>
      </p:sp>
      <p:sp>
        <p:nvSpPr>
          <p:cNvPr id="3" name="Content Placeholder 2"/>
          <p:cNvSpPr>
            <a:spLocks noGrp="1"/>
          </p:cNvSpPr>
          <p:nvPr>
            <p:ph sz="quarter" idx="1"/>
          </p:nvPr>
        </p:nvSpPr>
        <p:spPr/>
        <p:txBody>
          <a:bodyPr/>
          <a:lstStyle/>
          <a:p>
            <a:r>
              <a:rPr lang="en-US" dirty="0"/>
              <a:t>A growing body of research indicates that victims of violence are more likely than their peers to also be perpetrators of violence, and that individuals most likely to be victims of personal crime are those who report the greatest involvement in delinquent activities (ABA, 2000; Shaffer and </a:t>
            </a:r>
            <a:r>
              <a:rPr lang="en-US" dirty="0" err="1"/>
              <a:t>Ruback</a:t>
            </a:r>
            <a:r>
              <a:rPr lang="en-US" dirty="0"/>
              <a:t>, 2002; </a:t>
            </a:r>
            <a:r>
              <a:rPr lang="en-US" dirty="0" err="1"/>
              <a:t>Wiebush</a:t>
            </a:r>
            <a:r>
              <a:rPr lang="en-US" dirty="0"/>
              <a:t> et al., 2001). </a:t>
            </a:r>
          </a:p>
        </p:txBody>
      </p:sp>
      <p:sp>
        <p:nvSpPr>
          <p:cNvPr id="4" name="Footer Placeholder 3"/>
          <p:cNvSpPr>
            <a:spLocks noGrp="1"/>
          </p:cNvSpPr>
          <p:nvPr>
            <p:ph type="ftr" sz="quarter" idx="11"/>
          </p:nvPr>
        </p:nvSpPr>
        <p:spPr>
          <a:xfrm>
            <a:off x="866987" y="8886338"/>
            <a:ext cx="103598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381441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“Our Kids” in Juvenile Justice </a:t>
            </a:r>
            <a:endParaRPr lang="en-US" dirty="0"/>
          </a:p>
        </p:txBody>
      </p:sp>
      <p:sp>
        <p:nvSpPr>
          <p:cNvPr id="24580" name="Footer Placeholder 3"/>
          <p:cNvSpPr>
            <a:spLocks noGrp="1"/>
          </p:cNvSpPr>
          <p:nvPr>
            <p:ph type="ftr" sz="quarter" idx="11"/>
          </p:nvPr>
        </p:nvSpPr>
        <p:spPr bwMode="auto">
          <a:xfrm>
            <a:off x="866987" y="8886338"/>
            <a:ext cx="9674013" cy="5192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numCol="1" anchorCtr="0" compatLnSpc="1">
            <a:prstTxWarp prst="textNoShape">
              <a:avLst/>
            </a:prstTxWarp>
          </a:bodyPr>
          <a:lstStyle>
            <a:lvl1pPr eaLnBrk="0" hangingPunct="0">
              <a:defRPr>
                <a:solidFill>
                  <a:schemeClr val="tx1"/>
                </a:solidFill>
                <a:latin typeface="Arial" charset="0"/>
              </a:defRPr>
            </a:lvl1pPr>
            <a:lvl2pPr marL="1056569" indent="-406374" eaLnBrk="0" hangingPunct="0">
              <a:defRPr>
                <a:solidFill>
                  <a:schemeClr val="tx1"/>
                </a:solidFill>
                <a:latin typeface="Arial" charset="0"/>
              </a:defRPr>
            </a:lvl2pPr>
            <a:lvl3pPr marL="1625492" indent="-325098" eaLnBrk="0" hangingPunct="0">
              <a:defRPr>
                <a:solidFill>
                  <a:schemeClr val="tx1"/>
                </a:solidFill>
                <a:latin typeface="Arial" charset="0"/>
              </a:defRPr>
            </a:lvl3pPr>
            <a:lvl4pPr marL="2275688" indent="-325098" eaLnBrk="0" hangingPunct="0">
              <a:defRPr>
                <a:solidFill>
                  <a:schemeClr val="tx1"/>
                </a:solidFill>
                <a:latin typeface="Arial" charset="0"/>
              </a:defRPr>
            </a:lvl4pPr>
            <a:lvl5pPr marL="2925885" indent="-325098" eaLnBrk="0" hangingPunct="0">
              <a:defRPr>
                <a:solidFill>
                  <a:schemeClr val="tx1"/>
                </a:solidFill>
                <a:latin typeface="Arial" charset="0"/>
              </a:defRPr>
            </a:lvl5pPr>
            <a:lvl6pPr marL="3576081" indent="-325098" eaLnBrk="0" fontAlgn="base" hangingPunct="0">
              <a:spcBef>
                <a:spcPct val="0"/>
              </a:spcBef>
              <a:spcAft>
                <a:spcPct val="0"/>
              </a:spcAft>
              <a:defRPr>
                <a:solidFill>
                  <a:schemeClr val="tx1"/>
                </a:solidFill>
                <a:latin typeface="Arial" charset="0"/>
              </a:defRPr>
            </a:lvl6pPr>
            <a:lvl7pPr marL="4226278" indent="-325098" eaLnBrk="0" fontAlgn="base" hangingPunct="0">
              <a:spcBef>
                <a:spcPct val="0"/>
              </a:spcBef>
              <a:spcAft>
                <a:spcPct val="0"/>
              </a:spcAft>
              <a:defRPr>
                <a:solidFill>
                  <a:schemeClr val="tx1"/>
                </a:solidFill>
                <a:latin typeface="Arial" charset="0"/>
              </a:defRPr>
            </a:lvl7pPr>
            <a:lvl8pPr marL="4876475" indent="-325098" eaLnBrk="0" fontAlgn="base" hangingPunct="0">
              <a:spcBef>
                <a:spcPct val="0"/>
              </a:spcBef>
              <a:spcAft>
                <a:spcPct val="0"/>
              </a:spcAft>
              <a:defRPr>
                <a:solidFill>
                  <a:schemeClr val="tx1"/>
                </a:solidFill>
                <a:latin typeface="Arial" charset="0"/>
              </a:defRPr>
            </a:lvl8pPr>
            <a:lvl9pPr marL="5526671" indent="-325098" eaLnBrk="0" fontAlgn="base" hangingPunct="0">
              <a:spcBef>
                <a:spcPct val="0"/>
              </a:spcBef>
              <a:spcAft>
                <a:spcPct val="0"/>
              </a:spcAft>
              <a:defRPr>
                <a:solidFill>
                  <a:schemeClr val="tx1"/>
                </a:solidFill>
                <a:latin typeface="Arial" charset="0"/>
              </a:defRPr>
            </a:lvl9pPr>
          </a:lstStyle>
          <a:p>
            <a:pPr eaLnBrk="1" hangingPunct="1"/>
            <a:r>
              <a:rPr lang="en-US" altLang="en-US" dirty="0" smtClean="0">
                <a:solidFill>
                  <a:srgbClr val="898989"/>
                </a:solidFill>
              </a:rPr>
              <a:t>Information and slide part of Dr. Allison Sampson's Trauma Presentation</a:t>
            </a:r>
          </a:p>
        </p:txBody>
      </p:sp>
      <p:sp>
        <p:nvSpPr>
          <p:cNvPr id="24579" name="Content Placeholder 2"/>
          <p:cNvSpPr>
            <a:spLocks noGrp="1"/>
          </p:cNvSpPr>
          <p:nvPr>
            <p:ph sz="quarter" idx="1"/>
          </p:nvPr>
        </p:nvSpPr>
        <p:spPr/>
        <p:txBody>
          <a:bodyPr/>
          <a:lstStyle/>
          <a:p>
            <a:r>
              <a:rPr lang="en-US" sz="2800">
                <a:latin typeface="Times New Roman" pitchFamily="18" charset="0"/>
                <a:cs typeface="Times New Roman" pitchFamily="18" charset="0"/>
              </a:rPr>
              <a:t>Studies with antisocial youth have found self reported trauma exposure ranging from 70% to 92% (Greenwald, 2002)</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Antisocial youth have high rates of Post Traumatic Stress Disorder (PTSD) ranging from 24% to 65% (Greenwald, 2002)</a:t>
            </a:r>
          </a:p>
          <a:p>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Research has indicated high levels of trauma in the experiences of conduct-disorder youth (Bowers, 1990; McMackin, Morissey, Newman, Erwin, &amp; Daley, 1998; Rivera &amp; Widom, 1990; and Steiner, Garcia, &amp; Matthews, 1997)</a:t>
            </a:r>
          </a:p>
          <a:p>
            <a:r>
              <a:rPr lang="en-US" sz="2800">
                <a:latin typeface="Times New Roman" pitchFamily="18" charset="0"/>
                <a:cs typeface="Times New Roman" pitchFamily="18" charset="0"/>
              </a:rPr>
              <a:t>Research suggests that anger and violent acting out often are symptoms of PTSD (Chemtob, Novaco, Hamada, Gross, &amp; Smith, 1997) </a:t>
            </a:r>
            <a:endParaRPr lang="en-US" sz="2800"/>
          </a:p>
        </p:txBody>
      </p:sp>
    </p:spTree>
    <p:extLst>
      <p:ext uri="{BB962C8B-B14F-4D97-AF65-F5344CB8AC3E}">
        <p14:creationId xmlns:p14="http://schemas.microsoft.com/office/powerpoint/2010/main" val="321624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all the “trauma” buzz about …</a:t>
            </a:r>
            <a:endParaRPr lang="en-US" dirty="0"/>
          </a:p>
        </p:txBody>
      </p:sp>
      <p:sp>
        <p:nvSpPr>
          <p:cNvPr id="3" name="Content Placeholder 2"/>
          <p:cNvSpPr>
            <a:spLocks noGrp="1"/>
          </p:cNvSpPr>
          <p:nvPr>
            <p:ph sz="quarter" idx="1"/>
          </p:nvPr>
        </p:nvSpPr>
        <p:spPr/>
        <p:txBody>
          <a:bodyPr/>
          <a:lstStyle/>
          <a:p>
            <a:r>
              <a:rPr lang="en-US" dirty="0" smtClean="0"/>
              <a:t>Over the last 10 -20 years there has been an explosion of information provided to us about the relevance and impact of trauma on the brain, on relationships, and on our development … </a:t>
            </a:r>
          </a:p>
          <a:p>
            <a:endParaRPr lang="en-US" dirty="0" smtClean="0"/>
          </a:p>
          <a:p>
            <a:r>
              <a:rPr lang="en-US" dirty="0" smtClean="0"/>
              <a:t>This explosion has resulted from new abilities to see the brain in ways that we are better connecting life experiences and over all well being (Physical and Mental Health) </a:t>
            </a:r>
            <a:endParaRPr lang="en-US" dirty="0"/>
          </a:p>
        </p:txBody>
      </p:sp>
      <p:sp>
        <p:nvSpPr>
          <p:cNvPr id="4" name="Footer Placeholder 3"/>
          <p:cNvSpPr>
            <a:spLocks noGrp="1"/>
          </p:cNvSpPr>
          <p:nvPr>
            <p:ph type="ftr" sz="quarter" idx="11"/>
          </p:nvPr>
        </p:nvSpPr>
        <p:spPr>
          <a:xfrm>
            <a:off x="866987" y="8886338"/>
            <a:ext cx="8683413" cy="519289"/>
          </a:xfrm>
        </p:spPr>
        <p:txBody>
          <a:bodyPr/>
          <a:lstStyle/>
          <a:p>
            <a:r>
              <a:rPr kumimoji="0" lang="en-US" smtClean="0"/>
              <a:t>Information and slide part of Dr. Allison Sampson's Trauma Presentation</a:t>
            </a:r>
            <a:endParaRPr kumimoji="0" lang="en-US"/>
          </a:p>
        </p:txBody>
      </p:sp>
    </p:spTree>
    <p:extLst>
      <p:ext uri="{BB962C8B-B14F-4D97-AF65-F5344CB8AC3E}">
        <p14:creationId xmlns:p14="http://schemas.microsoft.com/office/powerpoint/2010/main" val="1447194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and Juvenile Delinquency </a:t>
            </a:r>
            <a:endParaRPr lang="en-US" dirty="0"/>
          </a:p>
        </p:txBody>
      </p:sp>
      <p:sp>
        <p:nvSpPr>
          <p:cNvPr id="3" name="Content Placeholder 2"/>
          <p:cNvSpPr>
            <a:spLocks noGrp="1"/>
          </p:cNvSpPr>
          <p:nvPr>
            <p:ph sz="quarter" idx="1"/>
          </p:nvPr>
        </p:nvSpPr>
        <p:spPr/>
        <p:txBody>
          <a:bodyPr/>
          <a:lstStyle/>
          <a:p>
            <a:r>
              <a:rPr lang="en-US" dirty="0"/>
              <a:t>Research shows that childhood exposure to domestic and community violence, for example, can cause children to engage in aggressive behavior, suffer from problems such as depression and anxiety, have lower levels of social competence and self-esteem, experience poor academic performance, and exhibit posttraumatic stress symptoms such as emotional numbing and increased arousal (Colley-</a:t>
            </a:r>
            <a:r>
              <a:rPr lang="en-US" dirty="0" err="1"/>
              <a:t>Quille</a:t>
            </a:r>
            <a:r>
              <a:rPr lang="en-US" dirty="0"/>
              <a:t> et al., 1995; ABA, 2000; </a:t>
            </a:r>
            <a:r>
              <a:rPr lang="en-US" dirty="0" err="1"/>
              <a:t>Osofsky</a:t>
            </a:r>
            <a:r>
              <a:rPr lang="en-US" dirty="0"/>
              <a:t>, 1999). </a:t>
            </a:r>
          </a:p>
        </p:txBody>
      </p:sp>
      <p:sp>
        <p:nvSpPr>
          <p:cNvPr id="4" name="Footer Placeholder 3"/>
          <p:cNvSpPr>
            <a:spLocks noGrp="1"/>
          </p:cNvSpPr>
          <p:nvPr>
            <p:ph type="ftr" sz="quarter" idx="11"/>
          </p:nvPr>
        </p:nvSpPr>
        <p:spPr>
          <a:xfrm>
            <a:off x="866987" y="8886338"/>
            <a:ext cx="108932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775133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for “our kids” …. </a:t>
            </a:r>
            <a:endParaRPr lang="en-US" dirty="0"/>
          </a:p>
        </p:txBody>
      </p:sp>
      <p:sp>
        <p:nvSpPr>
          <p:cNvPr id="3" name="Content Placeholder 2"/>
          <p:cNvSpPr>
            <a:spLocks noGrp="1"/>
          </p:cNvSpPr>
          <p:nvPr>
            <p:ph sz="quarter" idx="1"/>
          </p:nvPr>
        </p:nvSpPr>
        <p:spPr/>
        <p:txBody>
          <a:bodyPr/>
          <a:lstStyle/>
          <a:p>
            <a:r>
              <a:rPr lang="en-US" dirty="0"/>
              <a:t>Being abused or neglected as a child increased the likelihood of arrest as a juvenile by 59 percent and as an adult by 28 percent, and for a violent crime by 30 percent. The abused and neglected cases were younger at first arrest, committed nearly twice as many offenses, and were arrested more frequently (</a:t>
            </a:r>
            <a:r>
              <a:rPr lang="en-US" dirty="0" err="1"/>
              <a:t>Widom</a:t>
            </a:r>
            <a:r>
              <a:rPr lang="en-US" dirty="0"/>
              <a:t>, 1995; </a:t>
            </a:r>
            <a:r>
              <a:rPr lang="en-US" dirty="0" err="1"/>
              <a:t>Widom</a:t>
            </a:r>
            <a:r>
              <a:rPr lang="en-US" dirty="0"/>
              <a:t> and </a:t>
            </a:r>
            <a:r>
              <a:rPr lang="en-US" dirty="0" err="1"/>
              <a:t>Maxfield</a:t>
            </a:r>
            <a:r>
              <a:rPr lang="en-US" dirty="0"/>
              <a:t>, 2001).</a:t>
            </a:r>
          </a:p>
        </p:txBody>
      </p:sp>
      <p:sp>
        <p:nvSpPr>
          <p:cNvPr id="4" name="Footer Placeholder 3"/>
          <p:cNvSpPr>
            <a:spLocks noGrp="1"/>
          </p:cNvSpPr>
          <p:nvPr>
            <p:ph type="ftr" sz="quarter" idx="11"/>
          </p:nvPr>
        </p:nvSpPr>
        <p:spPr>
          <a:xfrm>
            <a:off x="866987" y="8886338"/>
            <a:ext cx="113504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4093365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a:solidFill>
                  <a:prstClr val="white"/>
                </a:solidFill>
                <a:ea typeface="+mn-ea"/>
                <a:cs typeface="+mn-cs"/>
              </a:rPr>
              <a:t>Data from the National Survey of Adolescents (Kilpatrick et al., 2003b)</a:t>
            </a:r>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endParaRPr lang="en-US" dirty="0" smtClean="0"/>
          </a:p>
          <a:p>
            <a:pPr>
              <a:buFont typeface="Wingdings" pitchFamily="2" charset="2"/>
              <a:buChar char="§"/>
            </a:pPr>
            <a:r>
              <a:rPr lang="en-US" sz="4400" dirty="0" smtClean="0">
                <a:latin typeface="Arial Unicode MS" pitchFamily="34" charset="-128"/>
                <a:ea typeface="Arial Unicode MS" pitchFamily="34" charset="-128"/>
                <a:cs typeface="Arial Unicode MS" pitchFamily="34" charset="-128"/>
              </a:rPr>
              <a:t>47.2 </a:t>
            </a:r>
            <a:r>
              <a:rPr lang="en-US" sz="4400" dirty="0">
                <a:latin typeface="Arial Unicode MS" pitchFamily="34" charset="-128"/>
                <a:ea typeface="Arial Unicode MS" pitchFamily="34" charset="-128"/>
                <a:cs typeface="Arial Unicode MS" pitchFamily="34" charset="-128"/>
              </a:rPr>
              <a:t>percent of the sexually assaulted boys reported engaging in delinquent acts, compared with only 16.6 percent of those not sexually </a:t>
            </a:r>
            <a:r>
              <a:rPr lang="en-US" sz="4400" dirty="0" smtClean="0">
                <a:latin typeface="Arial Unicode MS" pitchFamily="34" charset="-128"/>
                <a:ea typeface="Arial Unicode MS" pitchFamily="34" charset="-128"/>
                <a:cs typeface="Arial Unicode MS" pitchFamily="34" charset="-128"/>
              </a:rPr>
              <a:t>assaulted</a:t>
            </a:r>
          </a:p>
          <a:p>
            <a:pPr>
              <a:buFont typeface="Wingdings" pitchFamily="2" charset="2"/>
              <a:buChar char="§"/>
            </a:pPr>
            <a:r>
              <a:rPr lang="en-US" sz="4400" dirty="0" smtClean="0">
                <a:latin typeface="Arial Unicode MS" pitchFamily="34" charset="-128"/>
                <a:ea typeface="Arial Unicode MS" pitchFamily="34" charset="-128"/>
                <a:cs typeface="Arial Unicode MS" pitchFamily="34" charset="-128"/>
              </a:rPr>
              <a:t>The </a:t>
            </a:r>
            <a:r>
              <a:rPr lang="en-US" sz="4400" dirty="0">
                <a:latin typeface="Arial Unicode MS" pitchFamily="34" charset="-128"/>
                <a:ea typeface="Arial Unicode MS" pitchFamily="34" charset="-128"/>
                <a:cs typeface="Arial Unicode MS" pitchFamily="34" charset="-128"/>
              </a:rPr>
              <a:t>rate of girls who had been sexually assaulted and then committed delinquent acts was 19.7 percent, five times higher than the rate of girls who had not been sexually assaulted (4.8 percent). </a:t>
            </a:r>
          </a:p>
          <a:p>
            <a:pPr>
              <a:buFont typeface="Wingdings" pitchFamily="2" charset="2"/>
              <a:buChar char="§"/>
            </a:pPr>
            <a:r>
              <a:rPr lang="en-US" sz="4400" dirty="0" smtClean="0">
                <a:latin typeface="Arial Unicode MS" pitchFamily="34" charset="-128"/>
                <a:ea typeface="Arial Unicode MS" pitchFamily="34" charset="-128"/>
                <a:cs typeface="Arial Unicode MS" pitchFamily="34" charset="-128"/>
              </a:rPr>
              <a:t>The </a:t>
            </a:r>
            <a:r>
              <a:rPr lang="en-US" sz="4400" dirty="0">
                <a:latin typeface="Arial Unicode MS" pitchFamily="34" charset="-128"/>
                <a:ea typeface="Arial Unicode MS" pitchFamily="34" charset="-128"/>
                <a:cs typeface="Arial Unicode MS" pitchFamily="34" charset="-128"/>
              </a:rPr>
              <a:t>percentage of boys who were physically assaulted and had ever committed an Index offense was 46.7 percent, compared to 9.8 percent of boys who were not assaulted. </a:t>
            </a:r>
          </a:p>
          <a:p>
            <a:pPr>
              <a:buFont typeface="Wingdings" pitchFamily="2" charset="2"/>
              <a:buChar char="§"/>
            </a:pPr>
            <a:endParaRPr lang="en-US" dirty="0">
              <a:latin typeface="Arial Unicode MS" pitchFamily="34" charset="-128"/>
              <a:ea typeface="Arial Unicode MS" pitchFamily="34" charset="-128"/>
              <a:cs typeface="Arial Unicode MS" pitchFamily="34" charset="-128"/>
            </a:endParaRPr>
          </a:p>
          <a:p>
            <a:endParaRPr lang="en-US" dirty="0"/>
          </a:p>
        </p:txBody>
      </p:sp>
      <p:sp>
        <p:nvSpPr>
          <p:cNvPr id="4" name="Footer Placeholder 3"/>
          <p:cNvSpPr>
            <a:spLocks noGrp="1"/>
          </p:cNvSpPr>
          <p:nvPr>
            <p:ph type="ftr" sz="quarter" idx="11"/>
          </p:nvPr>
        </p:nvSpPr>
        <p:spPr>
          <a:xfrm>
            <a:off x="866987" y="8886338"/>
            <a:ext cx="99788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414568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a:solidFill>
                  <a:prstClr val="white"/>
                </a:solidFill>
              </a:rPr>
              <a:t>Data from the National Survey of Adolescents (Kilpatrick et al., 2003b)</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29.4 percent of physically assaulted girls reported having engaged in serious delinquent acts at some point in their lives, compared with 3.2 percent of </a:t>
            </a:r>
            <a:r>
              <a:rPr lang="en-US" dirty="0" err="1"/>
              <a:t>nonassaulted</a:t>
            </a:r>
            <a:r>
              <a:rPr lang="en-US" dirty="0"/>
              <a:t> girls. </a:t>
            </a:r>
          </a:p>
          <a:p>
            <a:r>
              <a:rPr lang="en-US" dirty="0"/>
              <a:t>About one third (32 percent) of boys who witnessed violence reported ever engaging in delinquent acts, compared with only 6.5 percent of boys who did not witness violence. </a:t>
            </a:r>
          </a:p>
          <a:p>
            <a:r>
              <a:rPr lang="en-US" dirty="0"/>
              <a:t>About 17 percent of girls who witnessed violence reported lifetime delinquent behavior, compared with 1.4 percent of girls who did not witness violence. </a:t>
            </a:r>
          </a:p>
          <a:p>
            <a:endParaRPr lang="en-US" dirty="0"/>
          </a:p>
        </p:txBody>
      </p:sp>
      <p:sp>
        <p:nvSpPr>
          <p:cNvPr id="4" name="Footer Placeholder 3"/>
          <p:cNvSpPr>
            <a:spLocks noGrp="1"/>
          </p:cNvSpPr>
          <p:nvPr>
            <p:ph type="ftr" sz="quarter" idx="11"/>
          </p:nvPr>
        </p:nvSpPr>
        <p:spPr>
          <a:xfrm>
            <a:off x="866987" y="8886338"/>
            <a:ext cx="100550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2053260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Females in Juvenile Justice </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Nearly </a:t>
            </a:r>
            <a:r>
              <a:rPr lang="en-US" dirty="0"/>
              <a:t>three quarters of a million girls below the age of 18 were arrested in 1997, accounting for 26% of juvenile arrests. In the 1990s, the number of juvenile females arrested for violent crime index offenses increased 25%, although there were no increases for male juveniles for the same offenses. </a:t>
            </a:r>
            <a:endParaRPr lang="en-US" dirty="0" smtClean="0"/>
          </a:p>
          <a:p>
            <a:pPr marL="0" indent="0">
              <a:buNone/>
            </a:pPr>
            <a:endParaRPr lang="en-US" dirty="0"/>
          </a:p>
          <a:p>
            <a:pPr marL="0" indent="0">
              <a:buNone/>
            </a:pPr>
            <a:r>
              <a:rPr lang="en-US" dirty="0" smtClean="0"/>
              <a:t>The </a:t>
            </a:r>
            <a:r>
              <a:rPr lang="en-US" dirty="0"/>
              <a:t>growing number of girls in the juvenile justice system and the high rates of exposure to violence among these girls pose special challenges and obligations for juvenile justice facilities and programs.</a:t>
            </a:r>
          </a:p>
        </p:txBody>
      </p:sp>
      <p:sp>
        <p:nvSpPr>
          <p:cNvPr id="4" name="Footer Placeholder 3"/>
          <p:cNvSpPr>
            <a:spLocks noGrp="1"/>
          </p:cNvSpPr>
          <p:nvPr>
            <p:ph type="ftr" sz="quarter" idx="11"/>
          </p:nvPr>
        </p:nvSpPr>
        <p:spPr>
          <a:xfrm>
            <a:off x="866987" y="8886338"/>
            <a:ext cx="90644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3645562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BIG PICTURE … </a:t>
            </a:r>
            <a:br>
              <a:rPr lang="en-US" dirty="0" smtClean="0"/>
            </a:br>
            <a:r>
              <a:rPr lang="en-US" dirty="0" smtClean="0"/>
              <a:t>Why does this matter?</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According to NCTSN, each year 2 million children come into contact with the Juvenile Justice System</a:t>
            </a:r>
          </a:p>
          <a:p>
            <a:r>
              <a:rPr lang="en-US" dirty="0" smtClean="0"/>
              <a:t>Hundreds of thousands enter correctional facilities </a:t>
            </a:r>
          </a:p>
          <a:p>
            <a:r>
              <a:rPr lang="en-US" dirty="0"/>
              <a:t>The 2009  12 month recidivism rates for VA juveniles range from 49.3% - 36.7</a:t>
            </a:r>
            <a:r>
              <a:rPr lang="en-US" dirty="0" smtClean="0"/>
              <a:t>%</a:t>
            </a:r>
          </a:p>
          <a:p>
            <a:r>
              <a:rPr lang="en-US" dirty="0" smtClean="0"/>
              <a:t>The majority of these youth have directly experienced or witnessed trauma</a:t>
            </a:r>
          </a:p>
          <a:p>
            <a:r>
              <a:rPr lang="en-US" dirty="0" smtClean="0"/>
              <a:t>Trauma informed approaches to their care in the Juvenile Justice System can reduce contact and recidivism </a:t>
            </a:r>
            <a:endParaRPr lang="en-US" dirty="0"/>
          </a:p>
          <a:p>
            <a:pPr marL="0" indent="0">
              <a:buNone/>
            </a:pPr>
            <a:endParaRPr lang="en-US" dirty="0" smtClean="0"/>
          </a:p>
          <a:p>
            <a:endParaRPr lang="en-US" dirty="0"/>
          </a:p>
        </p:txBody>
      </p:sp>
      <p:sp>
        <p:nvSpPr>
          <p:cNvPr id="4" name="Footer Placeholder 3"/>
          <p:cNvSpPr>
            <a:spLocks noGrp="1"/>
          </p:cNvSpPr>
          <p:nvPr>
            <p:ph type="ftr" sz="quarter" idx="11"/>
          </p:nvPr>
        </p:nvSpPr>
        <p:spPr>
          <a:xfrm>
            <a:off x="866987" y="8886338"/>
            <a:ext cx="95978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76891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helps ….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Teaching basic skills to children in juvenile justice in a consistent and structured way </a:t>
            </a:r>
          </a:p>
          <a:p>
            <a:r>
              <a:rPr lang="en-US" dirty="0" smtClean="0"/>
              <a:t>Skills need to include self-regulations skills </a:t>
            </a:r>
          </a:p>
          <a:p>
            <a:pPr lvl="1"/>
            <a:r>
              <a:rPr lang="en-US" dirty="0" smtClean="0"/>
              <a:t>Identifying emotions </a:t>
            </a:r>
          </a:p>
          <a:p>
            <a:pPr lvl="1"/>
            <a:r>
              <a:rPr lang="en-US" dirty="0" smtClean="0"/>
              <a:t>Talking about emotions</a:t>
            </a:r>
          </a:p>
          <a:p>
            <a:pPr lvl="1"/>
            <a:r>
              <a:rPr lang="en-US" dirty="0" smtClean="0"/>
              <a:t>Regulating emotions (arousal)</a:t>
            </a:r>
          </a:p>
          <a:p>
            <a:r>
              <a:rPr lang="en-US" dirty="0" smtClean="0"/>
              <a:t>Skills also need to include managing anxiety and increasing social problem solving skills</a:t>
            </a:r>
          </a:p>
          <a:p>
            <a:r>
              <a:rPr lang="en-US" dirty="0" smtClean="0"/>
              <a:t>Including family as much as possible and supporting them with their trauma</a:t>
            </a:r>
          </a:p>
          <a:p>
            <a:pPr marL="0" indent="0">
              <a:buNone/>
            </a:pPr>
            <a:endParaRPr lang="en-US" dirty="0"/>
          </a:p>
        </p:txBody>
      </p:sp>
      <p:sp>
        <p:nvSpPr>
          <p:cNvPr id="4" name="Footer Placeholder 3"/>
          <p:cNvSpPr>
            <a:spLocks noGrp="1"/>
          </p:cNvSpPr>
          <p:nvPr>
            <p:ph type="ftr" sz="quarter" idx="11"/>
          </p:nvPr>
        </p:nvSpPr>
        <p:spPr>
          <a:xfrm>
            <a:off x="866987" y="8886338"/>
            <a:ext cx="95216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445164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Support children’s development in three areas </a:t>
            </a:r>
            <a:endParaRPr lang="en-US" sz="4400" dirty="0"/>
          </a:p>
        </p:txBody>
      </p:sp>
      <p:sp>
        <p:nvSpPr>
          <p:cNvPr id="3" name="Content Placeholder 2"/>
          <p:cNvSpPr>
            <a:spLocks noGrp="1"/>
          </p:cNvSpPr>
          <p:nvPr>
            <p:ph sz="quarter" idx="1"/>
          </p:nvPr>
        </p:nvSpPr>
        <p:spPr/>
        <p:txBody>
          <a:bodyPr/>
          <a:lstStyle/>
          <a:p>
            <a:endParaRPr lang="en-US" dirty="0" smtClean="0"/>
          </a:p>
          <a:p>
            <a:r>
              <a:rPr lang="en-US" dirty="0" smtClean="0"/>
              <a:t>Self-regulation </a:t>
            </a:r>
          </a:p>
          <a:p>
            <a:endParaRPr lang="en-US" dirty="0"/>
          </a:p>
          <a:p>
            <a:r>
              <a:rPr lang="en-US" dirty="0" smtClean="0"/>
              <a:t>Positive Self-Identity </a:t>
            </a:r>
          </a:p>
          <a:p>
            <a:endParaRPr lang="en-US" dirty="0"/>
          </a:p>
          <a:p>
            <a:r>
              <a:rPr lang="en-US" dirty="0" smtClean="0"/>
              <a:t>Co-Regulation </a:t>
            </a:r>
          </a:p>
          <a:p>
            <a:pPr lvl="1"/>
            <a:r>
              <a:rPr lang="en-US" dirty="0" smtClean="0"/>
              <a:t>(relationships with authority and peers) </a:t>
            </a:r>
          </a:p>
        </p:txBody>
      </p:sp>
      <p:sp>
        <p:nvSpPr>
          <p:cNvPr id="4" name="Footer Placeholder 3"/>
          <p:cNvSpPr>
            <a:spLocks noGrp="1"/>
          </p:cNvSpPr>
          <p:nvPr>
            <p:ph type="ftr" sz="quarter" idx="11"/>
          </p:nvPr>
        </p:nvSpPr>
        <p:spPr>
          <a:xfrm>
            <a:off x="866987" y="8886338"/>
            <a:ext cx="97502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836917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Before we can teach, we must do …</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dirty="0" smtClean="0"/>
          </a:p>
          <a:p>
            <a:pPr marL="0" indent="0">
              <a:buNone/>
            </a:pPr>
            <a:r>
              <a:rPr lang="en-US" dirty="0" smtClean="0"/>
              <a:t>Together, we the professionals need to have basic trauma informed knowledge ourselves and practice, practice, practice … </a:t>
            </a:r>
          </a:p>
          <a:p>
            <a:pPr marL="0" indent="0">
              <a:buNone/>
            </a:pPr>
            <a:endParaRPr lang="en-US" dirty="0"/>
          </a:p>
          <a:p>
            <a:pPr marL="0" indent="0">
              <a:buNone/>
            </a:pPr>
            <a:r>
              <a:rPr lang="en-US" dirty="0" smtClean="0"/>
              <a:t>10,000 hours of practice rule </a:t>
            </a:r>
          </a:p>
          <a:p>
            <a:pPr marL="0" indent="0">
              <a:buNone/>
            </a:pPr>
            <a:endParaRPr lang="en-US" dirty="0"/>
          </a:p>
          <a:p>
            <a:pPr marL="0" indent="0">
              <a:buNone/>
            </a:pPr>
            <a:r>
              <a:rPr lang="en-US" dirty="0" smtClean="0"/>
              <a:t>Be the change you want to see in them … </a:t>
            </a:r>
            <a:endParaRPr lang="en-US" dirty="0"/>
          </a:p>
        </p:txBody>
      </p:sp>
      <p:sp>
        <p:nvSpPr>
          <p:cNvPr id="4" name="Footer Placeholder 3"/>
          <p:cNvSpPr>
            <a:spLocks noGrp="1"/>
          </p:cNvSpPr>
          <p:nvPr>
            <p:ph type="ftr" sz="quarter" idx="11"/>
          </p:nvPr>
        </p:nvSpPr>
        <p:spPr>
          <a:xfrm>
            <a:off x="866987" y="8886338"/>
            <a:ext cx="104360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985913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Defining Trauma … </a:t>
            </a:r>
            <a:endParaRPr lang="en-US" dirty="0"/>
          </a:p>
        </p:txBody>
      </p:sp>
      <p:sp>
        <p:nvSpPr>
          <p:cNvPr id="2" name="Footer Placeholder 1"/>
          <p:cNvSpPr>
            <a:spLocks noGrp="1"/>
          </p:cNvSpPr>
          <p:nvPr>
            <p:ph type="ftr" sz="quarter" idx="12"/>
          </p:nvPr>
        </p:nvSpPr>
        <p:spPr>
          <a:xfrm>
            <a:off x="866987" y="8886338"/>
            <a:ext cx="110456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NCTSN Contributions … </a:t>
            </a:r>
            <a:endParaRPr lang="en-US" dirty="0"/>
          </a:p>
        </p:txBody>
      </p:sp>
      <p:sp>
        <p:nvSpPr>
          <p:cNvPr id="3" name="Content Placeholder 2"/>
          <p:cNvSpPr>
            <a:spLocks noGrp="1"/>
          </p:cNvSpPr>
          <p:nvPr>
            <p:ph sz="quarter" idx="1"/>
          </p:nvPr>
        </p:nvSpPr>
        <p:spPr/>
        <p:txBody>
          <a:bodyPr>
            <a:normAutofit fontScale="62500" lnSpcReduction="20000"/>
          </a:bodyPr>
          <a:lstStyle/>
          <a:p>
            <a:pPr>
              <a:buNone/>
            </a:pPr>
            <a:r>
              <a:rPr lang="en-US" dirty="0" smtClean="0"/>
              <a:t>This project was funded by the Substance Abuse and Mental Health Services</a:t>
            </a:r>
          </a:p>
          <a:p>
            <a:pPr>
              <a:buNone/>
            </a:pPr>
            <a:r>
              <a:rPr lang="en-US" dirty="0" smtClean="0"/>
              <a:t>Administration (SAMHSA), US Department of Health and Human Services</a:t>
            </a:r>
          </a:p>
          <a:p>
            <a:pPr>
              <a:buNone/>
            </a:pPr>
            <a:r>
              <a:rPr lang="en-US" dirty="0" smtClean="0"/>
              <a:t>(HHS). The views, policies, and opinions expressed are those of the authors</a:t>
            </a:r>
          </a:p>
          <a:p>
            <a:pPr>
              <a:buNone/>
            </a:pPr>
            <a:r>
              <a:rPr lang="en-US" dirty="0" smtClean="0"/>
              <a:t>and do not necessarily reflect those of SAMHSA or HHS.</a:t>
            </a:r>
          </a:p>
          <a:p>
            <a:pPr>
              <a:buNone/>
            </a:pPr>
            <a:endParaRPr lang="en-US" dirty="0" smtClean="0"/>
          </a:p>
          <a:p>
            <a:pPr>
              <a:buNone/>
            </a:pPr>
            <a:r>
              <a:rPr lang="en-US" dirty="0" smtClean="0"/>
              <a:t>Established by Congress in 2000, the National Child Traumatic Stress Network</a:t>
            </a:r>
          </a:p>
          <a:p>
            <a:pPr>
              <a:buNone/>
            </a:pPr>
            <a:r>
              <a:rPr lang="en-US" dirty="0" smtClean="0"/>
              <a:t>(NCTSN) is a unique collaboration of academic and community-based service</a:t>
            </a:r>
          </a:p>
          <a:p>
            <a:pPr>
              <a:buNone/>
            </a:pPr>
            <a:r>
              <a:rPr lang="en-US" dirty="0" smtClean="0"/>
              <a:t>centers whose mission is to raise the standard of care and increase access to</a:t>
            </a:r>
          </a:p>
          <a:p>
            <a:pPr>
              <a:buNone/>
            </a:pPr>
            <a:r>
              <a:rPr lang="en-US" dirty="0" smtClean="0"/>
              <a:t>services for traumatized children and their families across the United States.</a:t>
            </a:r>
          </a:p>
          <a:p>
            <a:pPr>
              <a:buNone/>
            </a:pPr>
            <a:r>
              <a:rPr lang="en-US" dirty="0" smtClean="0"/>
              <a:t>Combining knowledge of child development, expertise in the full range of child</a:t>
            </a:r>
          </a:p>
          <a:p>
            <a:pPr>
              <a:buNone/>
            </a:pPr>
            <a:r>
              <a:rPr lang="en-US" dirty="0" smtClean="0"/>
              <a:t>traumatic experiences, and attention to cultural perspectives, the NCTSN</a:t>
            </a:r>
          </a:p>
          <a:p>
            <a:pPr>
              <a:buNone/>
            </a:pPr>
            <a:r>
              <a:rPr lang="en-US" dirty="0" smtClean="0"/>
              <a:t>serves as a national resource for developing and disseminating evidence-based</a:t>
            </a:r>
          </a:p>
          <a:p>
            <a:pPr>
              <a:buNone/>
            </a:pPr>
            <a:r>
              <a:rPr lang="en-US" dirty="0" smtClean="0"/>
              <a:t>interventions, trauma-informed services, and public and professional education.</a:t>
            </a:r>
            <a:endParaRPr lang="en-US" dirty="0"/>
          </a:p>
        </p:txBody>
      </p:sp>
      <p:sp>
        <p:nvSpPr>
          <p:cNvPr id="4" name="Footer Placeholder 3"/>
          <p:cNvSpPr>
            <a:spLocks noGrp="1"/>
          </p:cNvSpPr>
          <p:nvPr>
            <p:ph type="ftr" sz="quarter" idx="11"/>
          </p:nvPr>
        </p:nvSpPr>
        <p:spPr>
          <a:xfrm>
            <a:off x="866987" y="8886338"/>
            <a:ext cx="92168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 ?</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National Council Definition </a:t>
            </a:r>
          </a:p>
          <a:p>
            <a:pPr>
              <a:buNone/>
            </a:pPr>
            <a:endParaRPr lang="en-US" dirty="0" smtClean="0"/>
          </a:p>
          <a:p>
            <a:pPr>
              <a:buNone/>
            </a:pPr>
            <a:r>
              <a:rPr lang="en-US" dirty="0" smtClean="0"/>
              <a:t>	Trauma occurs when a person is overwhelmed by events or circumstances and responds with intense fear, horror, and helplessness. Extreme stress overwhelms the person’s capacity to cope. There is a direct correlation between trauma and physical health conditions such as diabetes, COPD, heart disease, cancer, and high blood pressure.</a:t>
            </a:r>
            <a:endParaRPr lang="en-US" dirty="0"/>
          </a:p>
        </p:txBody>
      </p:sp>
      <p:sp>
        <p:nvSpPr>
          <p:cNvPr id="4" name="Footer Placeholder 3"/>
          <p:cNvSpPr>
            <a:spLocks noGrp="1"/>
          </p:cNvSpPr>
          <p:nvPr>
            <p:ph type="ftr" sz="quarter" idx="11"/>
          </p:nvPr>
        </p:nvSpPr>
        <p:spPr>
          <a:xfrm>
            <a:off x="866987" y="8886338"/>
            <a:ext cx="83786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1879433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10242"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10243"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10244"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10245" name="Group 5"/>
          <p:cNvGrpSpPr>
            <a:grpSpLocks/>
          </p:cNvGrpSpPr>
          <p:nvPr/>
        </p:nvGrpSpPr>
        <p:grpSpPr bwMode="auto">
          <a:xfrm>
            <a:off x="7831138" y="8669338"/>
            <a:ext cx="963612" cy="1084262"/>
            <a:chOff x="0" y="0"/>
            <a:chExt cx="76" cy="86"/>
          </a:xfrm>
        </p:grpSpPr>
        <p:sp>
          <p:nvSpPr>
            <p:cNvPr id="10246"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0247"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10248"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10249" name="Group 9"/>
          <p:cNvGrpSpPr>
            <a:grpSpLocks/>
          </p:cNvGrpSpPr>
          <p:nvPr/>
        </p:nvGrpSpPr>
        <p:grpSpPr bwMode="auto">
          <a:xfrm>
            <a:off x="8818563" y="8669338"/>
            <a:ext cx="1674812" cy="1084262"/>
            <a:chOff x="0" y="0"/>
            <a:chExt cx="132" cy="86"/>
          </a:xfrm>
        </p:grpSpPr>
        <p:sp>
          <p:nvSpPr>
            <p:cNvPr id="10250"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0251"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10252"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21</a:t>
            </a:r>
            <a:endParaRPr lang="en-US"/>
          </a:p>
        </p:txBody>
      </p:sp>
      <p:sp>
        <p:nvSpPr>
          <p:cNvPr id="10253" name="Rectangle 13"/>
          <p:cNvSpPr>
            <a:spLocks noGrp="1" noChangeArrowheads="1"/>
          </p:cNvSpPr>
          <p:nvPr>
            <p:ph type="title"/>
          </p:nvPr>
        </p:nvSpPr>
        <p:spPr>
          <a:xfrm>
            <a:off x="2708275" y="-323850"/>
            <a:ext cx="10296525" cy="162401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What Is Child Traumatic Stress?</a:t>
            </a:r>
            <a:endParaRPr lang="en-US"/>
          </a:p>
        </p:txBody>
      </p:sp>
      <p:sp>
        <p:nvSpPr>
          <p:cNvPr id="10254" name="Rectangle 14"/>
          <p:cNvSpPr>
            <a:spLocks noGrp="1" noChangeArrowheads="1"/>
          </p:cNvSpPr>
          <p:nvPr>
            <p:ph sz="quarter" idx="1"/>
          </p:nvPr>
        </p:nvSpPr>
        <p:spPr>
          <a:xfrm>
            <a:off x="757238" y="2274888"/>
            <a:ext cx="11488737" cy="5961062"/>
          </a:xfrm>
        </p:spPr>
        <p:txBody>
          <a:bodyPr lIns="126435" tIns="72248" rIns="126435" bIns="72248" anchor="t"/>
          <a:lstStyle/>
          <a:p>
            <a:pPr marL="487363" indent="-487363" defTabSz="1300163">
              <a:spcBef>
                <a:spcPts val="21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Child traumatic stress refers to the </a:t>
            </a:r>
            <a:r>
              <a:rPr lang="en-US" sz="3400" i="1">
                <a:solidFill>
                  <a:srgbClr val="FFFFFF"/>
                </a:solidFill>
                <a:latin typeface="Helvetica" charset="0"/>
                <a:ea typeface="Helvetica" charset="0"/>
                <a:cs typeface="Helvetica" charset="0"/>
                <a:sym typeface="Helvetica" charset="0"/>
              </a:rPr>
              <a:t>physical and emotional responses</a:t>
            </a:r>
            <a:r>
              <a:rPr lang="en-US" sz="3400">
                <a:solidFill>
                  <a:srgbClr val="FFFFFF"/>
                </a:solidFill>
                <a:latin typeface="Helvetica" charset="0"/>
                <a:ea typeface="Helvetica" charset="0"/>
                <a:cs typeface="Helvetica" charset="0"/>
                <a:sym typeface="Helvetica" charset="0"/>
              </a:rPr>
              <a:t> of a child to events that threaten the life or physical integrity of the child or of someone critically important to the child (such as a parent or sibling).</a:t>
            </a:r>
          </a:p>
          <a:p>
            <a:pPr marL="487363" indent="-487363" defTabSz="1300163">
              <a:spcBef>
                <a:spcPts val="21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Traumatic events overwhelm a child’s capacity to cope and elicit feelings of terror, powerlessness, and out-of-control physiological arousal.</a:t>
            </a:r>
          </a:p>
        </p:txBody>
      </p:sp>
      <p:sp>
        <p:nvSpPr>
          <p:cNvPr id="10255"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21</a:t>
            </a:r>
            <a:endParaRPr lang="en-US"/>
          </a:p>
        </p:txBody>
      </p:sp>
      <p:sp>
        <p:nvSpPr>
          <p:cNvPr id="2" name="Footer Placeholder 1"/>
          <p:cNvSpPr>
            <a:spLocks noGrp="1"/>
          </p:cNvSpPr>
          <p:nvPr>
            <p:ph type="ftr" sz="quarter" idx="11"/>
          </p:nvPr>
        </p:nvSpPr>
        <p:spPr/>
        <p:txBody>
          <a:bodyPr/>
          <a:lstStyle/>
          <a:p>
            <a:r>
              <a:rPr kumimoji="0" lang="en-US" dirty="0" smtClean="0"/>
              <a:t>n</a:t>
            </a:r>
            <a:endParaRPr kumimoji="0" lang="en-US"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11266"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11267"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11268"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11269" name="Group 5"/>
          <p:cNvGrpSpPr>
            <a:grpSpLocks/>
          </p:cNvGrpSpPr>
          <p:nvPr/>
        </p:nvGrpSpPr>
        <p:grpSpPr bwMode="auto">
          <a:xfrm>
            <a:off x="7831138" y="8669338"/>
            <a:ext cx="963612" cy="1084262"/>
            <a:chOff x="0" y="0"/>
            <a:chExt cx="76" cy="86"/>
          </a:xfrm>
        </p:grpSpPr>
        <p:sp>
          <p:nvSpPr>
            <p:cNvPr id="11270"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1271"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11272"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11273" name="Group 9"/>
          <p:cNvGrpSpPr>
            <a:grpSpLocks/>
          </p:cNvGrpSpPr>
          <p:nvPr/>
        </p:nvGrpSpPr>
        <p:grpSpPr bwMode="auto">
          <a:xfrm>
            <a:off x="8818563" y="8669338"/>
            <a:ext cx="1674812" cy="1084262"/>
            <a:chOff x="0" y="0"/>
            <a:chExt cx="132" cy="86"/>
          </a:xfrm>
        </p:grpSpPr>
        <p:sp>
          <p:nvSpPr>
            <p:cNvPr id="11274"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1275"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11276"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22</a:t>
            </a:r>
            <a:endParaRPr lang="en-US"/>
          </a:p>
        </p:txBody>
      </p:sp>
      <p:sp>
        <p:nvSpPr>
          <p:cNvPr id="11277" name="Rectangle 13"/>
          <p:cNvSpPr>
            <a:spLocks noGrp="1" noChangeArrowheads="1"/>
          </p:cNvSpPr>
          <p:nvPr>
            <p:ph type="title"/>
          </p:nvPr>
        </p:nvSpPr>
        <p:spPr>
          <a:xfrm>
            <a:off x="2600325" y="-107950"/>
            <a:ext cx="10294938" cy="162401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What Is Child Traumatic Stress,</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 cont'd </a:t>
            </a:r>
            <a:endParaRPr lang="en-US"/>
          </a:p>
        </p:txBody>
      </p:sp>
      <p:sp>
        <p:nvSpPr>
          <p:cNvPr id="11278" name="Rectangle 14"/>
          <p:cNvSpPr>
            <a:spLocks noGrp="1" noChangeArrowheads="1"/>
          </p:cNvSpPr>
          <p:nvPr>
            <p:ph sz="quarter" idx="1"/>
          </p:nvPr>
        </p:nvSpPr>
        <p:spPr>
          <a:xfrm>
            <a:off x="1300163" y="2382838"/>
            <a:ext cx="11053762" cy="5419725"/>
          </a:xfrm>
        </p:spPr>
        <p:txBody>
          <a:bodyPr lIns="126435" tIns="72248" rIns="126435" bIns="72248" anchor="t"/>
          <a:lstStyle/>
          <a:p>
            <a:pPr marL="649288" indent="-649288" defTabSz="1300163">
              <a:spcBef>
                <a:spcPts val="21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A child’s response to a traumatic event may have a profound effect on his or her perception of self, the world, and the future.</a:t>
            </a:r>
          </a:p>
          <a:p>
            <a:pPr marL="649288" indent="-649288" defTabSz="1300163">
              <a:spcBef>
                <a:spcPts val="14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Traumatic events may affect a child’s:</a:t>
            </a:r>
          </a:p>
          <a:p>
            <a:pPr marL="1106488" lvl="1" indent="-649288" defTabSz="1300163">
              <a:spcBef>
                <a:spcPts val="12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Ability to trust others</a:t>
            </a:r>
          </a:p>
          <a:p>
            <a:pPr marL="1106488" lvl="1" indent="-649288" defTabSz="1300163">
              <a:spcBef>
                <a:spcPts val="12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Sense of personal safety</a:t>
            </a:r>
          </a:p>
          <a:p>
            <a:pPr marL="1106488" lvl="1" indent="-649288" defTabSz="1300163">
              <a:spcBef>
                <a:spcPts val="12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Effectiveness in navigating life changes</a:t>
            </a:r>
            <a:endParaRPr lang="en-US" sz="2800">
              <a:solidFill>
                <a:srgbClr val="FFFFFF"/>
              </a:solidFill>
              <a:latin typeface="Helvetica" charset="0"/>
              <a:ea typeface="Helvetica" charset="0"/>
              <a:cs typeface="Helvetica" charset="0"/>
              <a:sym typeface="Helvetica" charset="0"/>
            </a:endParaRPr>
          </a:p>
        </p:txBody>
      </p:sp>
      <p:sp>
        <p:nvSpPr>
          <p:cNvPr id="11279"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22</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12290"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12291"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12292"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12293" name="Group 5"/>
          <p:cNvGrpSpPr>
            <a:grpSpLocks/>
          </p:cNvGrpSpPr>
          <p:nvPr/>
        </p:nvGrpSpPr>
        <p:grpSpPr bwMode="auto">
          <a:xfrm>
            <a:off x="7831138" y="8669338"/>
            <a:ext cx="963612" cy="1084262"/>
            <a:chOff x="0" y="0"/>
            <a:chExt cx="76" cy="86"/>
          </a:xfrm>
        </p:grpSpPr>
        <p:sp>
          <p:nvSpPr>
            <p:cNvPr id="12294"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2295"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12296"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12297" name="Group 9"/>
          <p:cNvGrpSpPr>
            <a:grpSpLocks/>
          </p:cNvGrpSpPr>
          <p:nvPr/>
        </p:nvGrpSpPr>
        <p:grpSpPr bwMode="auto">
          <a:xfrm>
            <a:off x="8818563" y="8669338"/>
            <a:ext cx="1674812" cy="1084262"/>
            <a:chOff x="0" y="0"/>
            <a:chExt cx="132" cy="86"/>
          </a:xfrm>
        </p:grpSpPr>
        <p:sp>
          <p:nvSpPr>
            <p:cNvPr id="12298"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2299"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12300"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23</a:t>
            </a:r>
            <a:endParaRPr lang="en-US"/>
          </a:p>
        </p:txBody>
      </p:sp>
      <p:sp>
        <p:nvSpPr>
          <p:cNvPr id="12301" name="Rectangle 13"/>
          <p:cNvSpPr>
            <a:spLocks noGrp="1" noChangeArrowheads="1"/>
          </p:cNvSpPr>
          <p:nvPr>
            <p:ph type="title"/>
          </p:nvPr>
        </p:nvSpPr>
        <p:spPr>
          <a:xfrm>
            <a:off x="2492375" y="0"/>
            <a:ext cx="10512425" cy="1190625"/>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Types of Traumatic Stress</a:t>
            </a:r>
            <a:endParaRPr lang="en-US"/>
          </a:p>
        </p:txBody>
      </p:sp>
      <p:sp>
        <p:nvSpPr>
          <p:cNvPr id="12302" name="Rectangle 14"/>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23</a:t>
            </a:r>
            <a:endParaRPr lang="en-US"/>
          </a:p>
        </p:txBody>
      </p:sp>
      <p:sp>
        <p:nvSpPr>
          <p:cNvPr id="12303" name="Rectangle 15"/>
          <p:cNvSpPr>
            <a:spLocks/>
          </p:cNvSpPr>
          <p:nvPr/>
        </p:nvSpPr>
        <p:spPr bwMode="auto">
          <a:xfrm>
            <a:off x="433388" y="2133599"/>
            <a:ext cx="12028487" cy="6096001"/>
          </a:xfrm>
          <a:prstGeom prst="rect">
            <a:avLst/>
          </a:prstGeom>
          <a:noFill/>
          <a:ln w="12700" cap="flat" cmpd="sng">
            <a:noFill/>
            <a:prstDash val="solid"/>
            <a:miter lim="0"/>
            <a:headEnd/>
            <a:tailEnd/>
          </a:ln>
          <a:effectLst/>
        </p:spPr>
        <p:txBody>
          <a:bodyPr lIns="126435" tIns="72248" rIns="126435" bIns="72248"/>
          <a:lstStyle/>
          <a:p>
            <a:pPr marL="487363" indent="-487363" algn="l" defTabSz="1300163">
              <a:spcBef>
                <a:spcPts val="1100"/>
              </a:spcBef>
              <a:buClr>
                <a:srgbClr val="F8E82F"/>
              </a:buClr>
              <a:buSzPct val="100000"/>
              <a:buFont typeface="Franklin Gothic Book" pitchFamily="34" charset="0"/>
              <a:buChar char="•"/>
            </a:pPr>
            <a:r>
              <a:rPr lang="en-US" sz="3400" b="1" dirty="0">
                <a:solidFill>
                  <a:srgbClr val="F8E82F"/>
                </a:solidFill>
                <a:latin typeface="Helvetica" charset="0"/>
                <a:ea typeface="Helvetica" charset="0"/>
                <a:cs typeface="Helvetica" charset="0"/>
                <a:sym typeface="Helvetica" charset="0"/>
              </a:rPr>
              <a:t>Acute</a:t>
            </a:r>
            <a:r>
              <a:rPr lang="en-US" sz="3400" dirty="0">
                <a:solidFill>
                  <a:srgbClr val="F8E82F"/>
                </a:solidFill>
                <a:latin typeface="Helvetica" charset="0"/>
                <a:ea typeface="Helvetica" charset="0"/>
                <a:cs typeface="Helvetica" charset="0"/>
                <a:sym typeface="Helvetica" charset="0"/>
              </a:rPr>
              <a:t> </a:t>
            </a:r>
            <a:r>
              <a:rPr lang="en-US" sz="3400" b="1" dirty="0">
                <a:solidFill>
                  <a:srgbClr val="F8E82F"/>
                </a:solidFill>
                <a:latin typeface="Helvetica" charset="0"/>
                <a:ea typeface="Helvetica" charset="0"/>
                <a:cs typeface="Helvetica" charset="0"/>
                <a:sym typeface="Helvetica" charset="0"/>
              </a:rPr>
              <a:t>trauma</a:t>
            </a:r>
            <a:r>
              <a:rPr lang="en-US" sz="3400" dirty="0">
                <a:solidFill>
                  <a:srgbClr val="FFFFFF"/>
                </a:solidFill>
                <a:latin typeface="Helvetica" charset="0"/>
                <a:ea typeface="Helvetica" charset="0"/>
                <a:cs typeface="Helvetica" charset="0"/>
                <a:sym typeface="Helvetica" charset="0"/>
              </a:rPr>
              <a:t> is a single traumatic event that is limited in time. Examples include:</a:t>
            </a:r>
          </a:p>
          <a:p>
            <a:pPr marL="944563" lvl="1" indent="-487363" algn="l" defTabSz="1300163">
              <a:spcBef>
                <a:spcPts val="900"/>
              </a:spcBef>
              <a:buClr>
                <a:srgbClr val="FFFFFF"/>
              </a:buClr>
              <a:buSzPct val="100000"/>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Serious accidents</a:t>
            </a:r>
          </a:p>
          <a:p>
            <a:pPr marL="944563" lvl="1" indent="-487363" algn="l" defTabSz="1300163">
              <a:spcBef>
                <a:spcPts val="900"/>
              </a:spcBef>
              <a:buClr>
                <a:srgbClr val="FFFFFF"/>
              </a:buClr>
              <a:buSzPct val="100000"/>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Community violence</a:t>
            </a:r>
          </a:p>
          <a:p>
            <a:pPr marL="944563" lvl="1" indent="-487363" algn="l" defTabSz="1300163">
              <a:spcBef>
                <a:spcPts val="900"/>
              </a:spcBef>
              <a:buClr>
                <a:srgbClr val="FFFFFF"/>
              </a:buClr>
              <a:buSzPct val="100000"/>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Natural disasters (earthquakes, wildfires, floods)</a:t>
            </a:r>
          </a:p>
          <a:p>
            <a:pPr marL="944563" lvl="1" indent="-487363" algn="l" defTabSz="1300163">
              <a:spcBef>
                <a:spcPts val="900"/>
              </a:spcBef>
              <a:buClr>
                <a:srgbClr val="FFFFFF"/>
              </a:buClr>
              <a:buSzPct val="100000"/>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Sudden or violent loss of a loved one</a:t>
            </a:r>
          </a:p>
          <a:p>
            <a:pPr marL="944563" lvl="1" indent="-487363" algn="l" defTabSz="1300163">
              <a:spcBef>
                <a:spcPts val="1400"/>
              </a:spcBef>
              <a:buClr>
                <a:srgbClr val="FFFFFF"/>
              </a:buClr>
              <a:buSzPct val="100000"/>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Physical or sexual assault (e.g., being shot or raped)</a:t>
            </a:r>
          </a:p>
          <a:p>
            <a:pPr marL="487363" indent="-487363" algn="l" defTabSz="1300163">
              <a:spcBef>
                <a:spcPts val="2100"/>
              </a:spcBef>
              <a:buClr>
                <a:srgbClr val="FFFFFF"/>
              </a:buClr>
              <a:buSzPct val="100000"/>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During an acute event, children go through a variety of feelings, thoughts, and physical reactions that are frightening in and of themselves and contribute to a sense of being overwhelmed.</a:t>
            </a:r>
            <a:endParaRPr lang="en-US" dirty="0"/>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13314"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13315"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13316"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13317" name="Group 5"/>
          <p:cNvGrpSpPr>
            <a:grpSpLocks/>
          </p:cNvGrpSpPr>
          <p:nvPr/>
        </p:nvGrpSpPr>
        <p:grpSpPr bwMode="auto">
          <a:xfrm>
            <a:off x="7831138" y="8669338"/>
            <a:ext cx="963612" cy="1084262"/>
            <a:chOff x="0" y="0"/>
            <a:chExt cx="76" cy="86"/>
          </a:xfrm>
        </p:grpSpPr>
        <p:sp>
          <p:nvSpPr>
            <p:cNvPr id="13318"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3319"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13320"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13321" name="Group 9"/>
          <p:cNvGrpSpPr>
            <a:grpSpLocks/>
          </p:cNvGrpSpPr>
          <p:nvPr/>
        </p:nvGrpSpPr>
        <p:grpSpPr bwMode="auto">
          <a:xfrm>
            <a:off x="8818563" y="8669338"/>
            <a:ext cx="1674812" cy="1084262"/>
            <a:chOff x="0" y="0"/>
            <a:chExt cx="132" cy="86"/>
          </a:xfrm>
        </p:grpSpPr>
        <p:sp>
          <p:nvSpPr>
            <p:cNvPr id="13322"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3323"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13324"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24</a:t>
            </a:r>
            <a:endParaRPr lang="en-US"/>
          </a:p>
        </p:txBody>
      </p:sp>
      <p:sp>
        <p:nvSpPr>
          <p:cNvPr id="13325" name="Rectangle 13"/>
          <p:cNvSpPr>
            <a:spLocks noGrp="1" noChangeArrowheads="1"/>
          </p:cNvSpPr>
          <p:nvPr>
            <p:ph type="title"/>
          </p:nvPr>
        </p:nvSpPr>
        <p:spPr>
          <a:xfrm>
            <a:off x="2600325" y="-107950"/>
            <a:ext cx="10294938" cy="162401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Types of Traumatic Stress,</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a:t>
            </a:r>
            <a:endParaRPr lang="en-US"/>
          </a:p>
        </p:txBody>
      </p:sp>
      <p:sp>
        <p:nvSpPr>
          <p:cNvPr id="13326" name="Rectangle 14"/>
          <p:cNvSpPr>
            <a:spLocks noGrp="1" noChangeArrowheads="1"/>
          </p:cNvSpPr>
          <p:nvPr>
            <p:ph sz="quarter" idx="1"/>
          </p:nvPr>
        </p:nvSpPr>
        <p:spPr>
          <a:xfrm>
            <a:off x="866775" y="2362200"/>
            <a:ext cx="11487150" cy="5656263"/>
          </a:xfrm>
        </p:spPr>
        <p:txBody>
          <a:bodyPr lIns="126435" tIns="72248" rIns="126435" bIns="72248" anchor="t">
            <a:normAutofit lnSpcReduction="10000"/>
          </a:bodyPr>
          <a:lstStyle/>
          <a:p>
            <a:pPr marL="487363" indent="-487363" defTabSz="1300163">
              <a:lnSpc>
                <a:spcPct val="90000"/>
              </a:lnSpc>
              <a:spcBef>
                <a:spcPts val="2100"/>
              </a:spcBef>
              <a:buClr>
                <a:srgbClr val="F8E82F"/>
              </a:buClr>
              <a:buFont typeface="Franklin Gothic Book" pitchFamily="34" charset="0"/>
              <a:buChar char="•"/>
            </a:pPr>
            <a:r>
              <a:rPr lang="en-US" sz="3400" b="1" dirty="0">
                <a:solidFill>
                  <a:srgbClr val="F8E82F"/>
                </a:solidFill>
                <a:latin typeface="Helvetica" charset="0"/>
                <a:ea typeface="Helvetica" charset="0"/>
                <a:cs typeface="Helvetica" charset="0"/>
                <a:sym typeface="Helvetica" charset="0"/>
              </a:rPr>
              <a:t>Chronic trauma</a:t>
            </a:r>
            <a:r>
              <a:rPr lang="en-US" sz="3400" dirty="0">
                <a:solidFill>
                  <a:srgbClr val="FFFFFF"/>
                </a:solidFill>
                <a:latin typeface="Helvetica" charset="0"/>
                <a:ea typeface="Helvetica" charset="0"/>
                <a:cs typeface="Helvetica" charset="0"/>
                <a:sym typeface="Helvetica" charset="0"/>
              </a:rPr>
              <a:t> refers to the experience of multiple traumatic events. </a:t>
            </a:r>
          </a:p>
          <a:p>
            <a:pPr marL="487363" indent="-487363" defTabSz="1300163">
              <a:spcBef>
                <a:spcPts val="21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These may be multiple and varied events—such as a child who is exposed to domestic violence, is involved in a serious car accident, and then becomes a victim of community violence—or longstanding trauma such as physical abuse, neglect, or war.</a:t>
            </a:r>
          </a:p>
          <a:p>
            <a:pPr marL="487363" indent="-487363" defTabSz="1300163">
              <a:spcBef>
                <a:spcPts val="21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The effects of chronic trauma are often cumulative, as each event serves to remind the child of prior trauma and reinforce its negative impact.</a:t>
            </a:r>
            <a:endParaRPr lang="en-US" dirty="0"/>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14338"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14339"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14340"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14341" name="Group 5"/>
          <p:cNvGrpSpPr>
            <a:grpSpLocks/>
          </p:cNvGrpSpPr>
          <p:nvPr/>
        </p:nvGrpSpPr>
        <p:grpSpPr bwMode="auto">
          <a:xfrm>
            <a:off x="7831138" y="8669338"/>
            <a:ext cx="963612" cy="1084262"/>
            <a:chOff x="0" y="0"/>
            <a:chExt cx="76" cy="86"/>
          </a:xfrm>
        </p:grpSpPr>
        <p:sp>
          <p:nvSpPr>
            <p:cNvPr id="14342"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4343"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14344"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14345" name="Group 9"/>
          <p:cNvGrpSpPr>
            <a:grpSpLocks/>
          </p:cNvGrpSpPr>
          <p:nvPr/>
        </p:nvGrpSpPr>
        <p:grpSpPr bwMode="auto">
          <a:xfrm>
            <a:off x="8818563" y="8669338"/>
            <a:ext cx="1674812" cy="1084262"/>
            <a:chOff x="0" y="0"/>
            <a:chExt cx="132" cy="86"/>
          </a:xfrm>
        </p:grpSpPr>
        <p:sp>
          <p:nvSpPr>
            <p:cNvPr id="14346"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14347"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14348"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25</a:t>
            </a:r>
            <a:endParaRPr lang="en-US"/>
          </a:p>
        </p:txBody>
      </p:sp>
      <p:sp>
        <p:nvSpPr>
          <p:cNvPr id="14349" name="Rectangle 13"/>
          <p:cNvSpPr>
            <a:spLocks noGrp="1" noChangeArrowheads="1"/>
          </p:cNvSpPr>
          <p:nvPr>
            <p:ph type="title"/>
          </p:nvPr>
        </p:nvSpPr>
        <p:spPr>
          <a:xfrm>
            <a:off x="2600325" y="-107950"/>
            <a:ext cx="10294938" cy="162401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Types of Traumatic Stress,</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a:t>
            </a:r>
            <a:endParaRPr lang="en-US"/>
          </a:p>
        </p:txBody>
      </p:sp>
      <p:sp>
        <p:nvSpPr>
          <p:cNvPr id="14350" name="Rectangle 14"/>
          <p:cNvSpPr>
            <a:spLocks noGrp="1" noChangeArrowheads="1"/>
          </p:cNvSpPr>
          <p:nvPr>
            <p:ph sz="quarter" idx="1"/>
          </p:nvPr>
        </p:nvSpPr>
        <p:spPr>
          <a:xfrm>
            <a:off x="541338" y="2166938"/>
            <a:ext cx="11920537" cy="5202237"/>
          </a:xfrm>
        </p:spPr>
        <p:txBody>
          <a:bodyPr lIns="126435" tIns="72248" rIns="126435" bIns="72248" anchor="t"/>
          <a:lstStyle/>
          <a:p>
            <a:pPr marL="477838" indent="-477838" defTabSz="1300163">
              <a:spcBef>
                <a:spcPts val="2100"/>
              </a:spcBef>
              <a:buClr>
                <a:srgbClr val="F8E82F"/>
              </a:buClr>
              <a:buFont typeface="Franklin Gothic Book" pitchFamily="34" charset="0"/>
              <a:buChar char="•"/>
            </a:pPr>
            <a:r>
              <a:rPr lang="en-US" sz="3300" b="1">
                <a:solidFill>
                  <a:srgbClr val="F8E82F"/>
                </a:solidFill>
                <a:latin typeface="Helvetica" charset="0"/>
                <a:ea typeface="Helvetica" charset="0"/>
                <a:cs typeface="Helvetica" charset="0"/>
                <a:sym typeface="Helvetica" charset="0"/>
              </a:rPr>
              <a:t>Complex trauma</a:t>
            </a:r>
            <a:r>
              <a:rPr lang="en-US" sz="3300">
                <a:solidFill>
                  <a:srgbClr val="FFFFFF"/>
                </a:solidFill>
                <a:latin typeface="Helvetica" charset="0"/>
                <a:ea typeface="Helvetica" charset="0"/>
                <a:cs typeface="Helvetica" charset="0"/>
                <a:sym typeface="Helvetica" charset="0"/>
              </a:rPr>
              <a:t> describes both exposure to chronic trauma—usually caused by adults entrusted with the child’s care—and the impact of such exposure on the child.</a:t>
            </a:r>
          </a:p>
          <a:p>
            <a:pPr marL="477838" indent="-477838" defTabSz="1300163">
              <a:spcBef>
                <a:spcPts val="2100"/>
              </a:spcBef>
              <a:buClr>
                <a:srgbClr val="FFFFFF"/>
              </a:buClr>
              <a:buFont typeface="Franklin Gothic Book" pitchFamily="34" charset="0"/>
              <a:buChar char="•"/>
            </a:pPr>
            <a:r>
              <a:rPr lang="en-US" sz="3300">
                <a:solidFill>
                  <a:srgbClr val="FFFFFF"/>
                </a:solidFill>
                <a:latin typeface="Helvetica" charset="0"/>
                <a:ea typeface="Helvetica" charset="0"/>
                <a:cs typeface="Helvetica" charset="0"/>
                <a:sym typeface="Helvetica" charset="0"/>
              </a:rPr>
              <a:t>Children who experienced complex trauma have endured multiple interpersonal traumatic events from a very young age.</a:t>
            </a:r>
          </a:p>
          <a:p>
            <a:pPr marL="477838" indent="-477838" defTabSz="1300163">
              <a:spcBef>
                <a:spcPts val="2100"/>
              </a:spcBef>
              <a:buClr>
                <a:srgbClr val="FFFFFF"/>
              </a:buClr>
              <a:buFont typeface="Franklin Gothic Book" pitchFamily="34" charset="0"/>
              <a:buChar char="•"/>
            </a:pPr>
            <a:r>
              <a:rPr lang="en-US" sz="3300">
                <a:solidFill>
                  <a:srgbClr val="FFFFFF"/>
                </a:solidFill>
                <a:latin typeface="Helvetica" charset="0"/>
                <a:ea typeface="Helvetica" charset="0"/>
                <a:cs typeface="Helvetica" charset="0"/>
                <a:sym typeface="Helvetica" charset="0"/>
              </a:rPr>
              <a:t>Complex trauma has profound effects on nearly every aspect of a child’s development and functioning.</a:t>
            </a:r>
            <a:endParaRPr lang="en-US"/>
          </a:p>
        </p:txBody>
      </p:sp>
      <p:sp>
        <p:nvSpPr>
          <p:cNvPr id="14351" name="Rectangle 15"/>
          <p:cNvSpPr>
            <a:spLocks/>
          </p:cNvSpPr>
          <p:nvPr/>
        </p:nvSpPr>
        <p:spPr bwMode="auto">
          <a:xfrm>
            <a:off x="3792538" y="7939088"/>
            <a:ext cx="9110662" cy="449262"/>
          </a:xfrm>
          <a:prstGeom prst="rect">
            <a:avLst/>
          </a:prstGeom>
          <a:noFill/>
          <a:ln w="12700" cap="flat" cmpd="sng">
            <a:noFill/>
            <a:prstDash val="solid"/>
            <a:miter lim="0"/>
            <a:headEnd/>
            <a:tailEnd/>
          </a:ln>
          <a:effectLst/>
        </p:spPr>
        <p:txBody>
          <a:bodyPr lIns="126435" tIns="72248" rIns="126435" bIns="72248"/>
          <a:lstStyle/>
          <a:p>
            <a:pPr algn="r" defTabSz="1300163">
              <a:lnSpc>
                <a:spcPct val="90000"/>
              </a:lnSpc>
            </a:pPr>
            <a:r>
              <a:rPr lang="en-US" sz="1900">
                <a:solidFill>
                  <a:srgbClr val="F8E82F"/>
                </a:solidFill>
                <a:latin typeface="Helvetica" charset="0"/>
                <a:ea typeface="Helvetica" charset="0"/>
                <a:cs typeface="Helvetica" charset="0"/>
                <a:sym typeface="Helvetica" charset="0"/>
              </a:rPr>
              <a:t>Source: Cook et al. (2005). </a:t>
            </a:r>
            <a:r>
              <a:rPr lang="en-US" sz="1900" i="1">
                <a:solidFill>
                  <a:srgbClr val="F8E82F"/>
                </a:solidFill>
                <a:latin typeface="Helvetica" charset="0"/>
                <a:ea typeface="Helvetica" charset="0"/>
                <a:cs typeface="Helvetica" charset="0"/>
                <a:sym typeface="Helvetica" charset="0"/>
              </a:rPr>
              <a:t>Psychiatr Ann,35</a:t>
            </a:r>
            <a:r>
              <a:rPr lang="en-US" sz="1900">
                <a:solidFill>
                  <a:srgbClr val="F8E82F"/>
                </a:solidFill>
                <a:latin typeface="Helvetica" charset="0"/>
                <a:ea typeface="Helvetica" charset="0"/>
                <a:cs typeface="Helvetica" charset="0"/>
                <a:sym typeface="Helvetica" charset="0"/>
              </a:rPr>
              <a:t>(5):390-398.</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normAutofit/>
          </a:bodyPr>
          <a:lstStyle/>
          <a:p>
            <a:pPr eaLnBrk="1" fontAlgn="auto" hangingPunct="1">
              <a:spcAft>
                <a:spcPts val="0"/>
              </a:spcAft>
              <a:defRPr/>
            </a:pPr>
            <a:r>
              <a:rPr lang="en-US" dirty="0">
                <a:solidFill>
                  <a:schemeClr val="tx2">
                    <a:satMod val="200000"/>
                  </a:schemeClr>
                </a:solidFill>
              </a:rPr>
              <a:t>U</a:t>
            </a:r>
            <a:r>
              <a:rPr lang="en-US" dirty="0" smtClean="0">
                <a:solidFill>
                  <a:schemeClr val="tx2">
                    <a:satMod val="200000"/>
                  </a:schemeClr>
                </a:solidFill>
              </a:rPr>
              <a:t>nderstanding </a:t>
            </a:r>
            <a:r>
              <a:rPr lang="en-US" dirty="0">
                <a:solidFill>
                  <a:schemeClr val="tx2">
                    <a:satMod val="200000"/>
                  </a:schemeClr>
                </a:solidFill>
              </a:rPr>
              <a:t>Trauma Processing</a:t>
            </a:r>
          </a:p>
        </p:txBody>
      </p:sp>
      <p:sp>
        <p:nvSpPr>
          <p:cNvPr id="266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numCol="1" anchorCtr="0" compatLnSpc="1">
            <a:prstTxWarp prst="textNoShape">
              <a:avLst/>
            </a:prstTxWarp>
          </a:bodyPr>
          <a:lstStyle>
            <a:lvl1pPr eaLnBrk="0" hangingPunct="0">
              <a:defRPr>
                <a:solidFill>
                  <a:schemeClr val="tx1"/>
                </a:solidFill>
                <a:latin typeface="Arial" charset="0"/>
              </a:defRPr>
            </a:lvl1pPr>
            <a:lvl2pPr marL="1056569" indent="-406374" eaLnBrk="0" hangingPunct="0">
              <a:defRPr>
                <a:solidFill>
                  <a:schemeClr val="tx1"/>
                </a:solidFill>
                <a:latin typeface="Arial" charset="0"/>
              </a:defRPr>
            </a:lvl2pPr>
            <a:lvl3pPr marL="1625492" indent="-325098" eaLnBrk="0" hangingPunct="0">
              <a:defRPr>
                <a:solidFill>
                  <a:schemeClr val="tx1"/>
                </a:solidFill>
                <a:latin typeface="Arial" charset="0"/>
              </a:defRPr>
            </a:lvl3pPr>
            <a:lvl4pPr marL="2275688" indent="-325098" eaLnBrk="0" hangingPunct="0">
              <a:defRPr>
                <a:solidFill>
                  <a:schemeClr val="tx1"/>
                </a:solidFill>
                <a:latin typeface="Arial" charset="0"/>
              </a:defRPr>
            </a:lvl4pPr>
            <a:lvl5pPr marL="2925885" indent="-325098" eaLnBrk="0" hangingPunct="0">
              <a:defRPr>
                <a:solidFill>
                  <a:schemeClr val="tx1"/>
                </a:solidFill>
                <a:latin typeface="Arial" charset="0"/>
              </a:defRPr>
            </a:lvl5pPr>
            <a:lvl6pPr marL="3576081" indent="-325098" eaLnBrk="0" fontAlgn="base" hangingPunct="0">
              <a:spcBef>
                <a:spcPct val="0"/>
              </a:spcBef>
              <a:spcAft>
                <a:spcPct val="0"/>
              </a:spcAft>
              <a:defRPr>
                <a:solidFill>
                  <a:schemeClr val="tx1"/>
                </a:solidFill>
                <a:latin typeface="Arial" charset="0"/>
              </a:defRPr>
            </a:lvl6pPr>
            <a:lvl7pPr marL="4226278" indent="-325098" eaLnBrk="0" fontAlgn="base" hangingPunct="0">
              <a:spcBef>
                <a:spcPct val="0"/>
              </a:spcBef>
              <a:spcAft>
                <a:spcPct val="0"/>
              </a:spcAft>
              <a:defRPr>
                <a:solidFill>
                  <a:schemeClr val="tx1"/>
                </a:solidFill>
                <a:latin typeface="Arial" charset="0"/>
              </a:defRPr>
            </a:lvl7pPr>
            <a:lvl8pPr marL="4876475" indent="-325098" eaLnBrk="0" fontAlgn="base" hangingPunct="0">
              <a:spcBef>
                <a:spcPct val="0"/>
              </a:spcBef>
              <a:spcAft>
                <a:spcPct val="0"/>
              </a:spcAft>
              <a:defRPr>
                <a:solidFill>
                  <a:schemeClr val="tx1"/>
                </a:solidFill>
                <a:latin typeface="Arial" charset="0"/>
              </a:defRPr>
            </a:lvl8pPr>
            <a:lvl9pPr marL="5526671" indent="-325098" eaLnBrk="0" fontAlgn="base" hangingPunct="0">
              <a:spcBef>
                <a:spcPct val="0"/>
              </a:spcBef>
              <a:spcAft>
                <a:spcPct val="0"/>
              </a:spcAft>
              <a:defRPr>
                <a:solidFill>
                  <a:schemeClr val="tx1"/>
                </a:solidFill>
                <a:latin typeface="Arial" charset="0"/>
              </a:defRPr>
            </a:lvl9pPr>
          </a:lstStyle>
          <a:p>
            <a:pPr eaLnBrk="1" hangingPunct="1"/>
            <a:r>
              <a:rPr lang="en-US" altLang="en-US" smtClean="0">
                <a:solidFill>
                  <a:srgbClr val="D6ECFF"/>
                </a:solidFill>
              </a:rPr>
              <a:t>Information and slide part of Dr. Allison Sampson's Trauma Presentation</a:t>
            </a:r>
          </a:p>
        </p:txBody>
      </p:sp>
      <p:sp>
        <p:nvSpPr>
          <p:cNvPr id="16387" name="Rectangle 3"/>
          <p:cNvSpPr>
            <a:spLocks noGrp="1" noChangeArrowheads="1"/>
          </p:cNvSpPr>
          <p:nvPr>
            <p:ph sz="quarter" idx="1"/>
          </p:nvPr>
        </p:nvSpPr>
        <p:spPr/>
        <p:txBody>
          <a:bodyPr/>
          <a:lstStyle/>
          <a:p>
            <a:pPr eaLnBrk="1" hangingPunct="1">
              <a:defRPr/>
            </a:pPr>
            <a:endParaRPr lang="en-US" dirty="0" smtClean="0"/>
          </a:p>
          <a:p>
            <a:pPr eaLnBrk="1" hangingPunct="1">
              <a:buClr>
                <a:srgbClr val="D6ECFF"/>
              </a:buClr>
              <a:defRPr/>
            </a:pPr>
            <a:r>
              <a:rPr lang="en-US" dirty="0" err="1">
                <a:solidFill>
                  <a:prstClr val="white"/>
                </a:solidFill>
              </a:rPr>
              <a:t>Schladale’s</a:t>
            </a:r>
            <a:r>
              <a:rPr lang="en-US" dirty="0">
                <a:solidFill>
                  <a:prstClr val="white"/>
                </a:solidFill>
              </a:rPr>
              <a:t> </a:t>
            </a:r>
            <a:r>
              <a:rPr lang="en-US" dirty="0" smtClean="0">
                <a:solidFill>
                  <a:prstClr val="white"/>
                </a:solidFill>
              </a:rPr>
              <a:t>Trauma </a:t>
            </a:r>
            <a:r>
              <a:rPr lang="en-US" dirty="0">
                <a:solidFill>
                  <a:prstClr val="white"/>
                </a:solidFill>
              </a:rPr>
              <a:t>Outcome Process</a:t>
            </a:r>
            <a:r>
              <a:rPr lang="en-US" sz="2300" dirty="0">
                <a:solidFill>
                  <a:prstClr val="white"/>
                </a:solidFill>
              </a:rPr>
              <a:t> </a:t>
            </a:r>
          </a:p>
          <a:p>
            <a:pPr marL="97079" indent="0" eaLnBrk="1" hangingPunct="1">
              <a:buNone/>
              <a:defRPr/>
            </a:pPr>
            <a:r>
              <a:rPr lang="en-US" dirty="0" smtClean="0">
                <a:hlinkClick r:id="rId3"/>
              </a:rPr>
              <a:t>http://www.resourcesforresolvingviolence.com/philosophy.html</a:t>
            </a:r>
            <a:r>
              <a:rPr lang="en-US" dirty="0" smtClean="0"/>
              <a:t> </a:t>
            </a:r>
          </a:p>
          <a:p>
            <a:pPr marL="97079" indent="0" eaLnBrk="1" hangingPunct="1">
              <a:buNone/>
              <a:defRPr/>
            </a:pPr>
            <a:endParaRPr lang="en-US" dirty="0" smtClean="0"/>
          </a:p>
          <a:p>
            <a:pPr marL="97079" indent="0" eaLnBrk="1" hangingPunct="1">
              <a:buNone/>
              <a:defRPr/>
            </a:pPr>
            <a:r>
              <a:rPr lang="en-US" dirty="0" smtClean="0">
                <a:hlinkClick r:id="rId4"/>
              </a:rPr>
              <a:t>http://www.resourcesforresolvingviolence.com/TOP_SHmanual.pdf</a:t>
            </a:r>
            <a:endParaRPr lang="en-US" dirty="0" smtClean="0"/>
          </a:p>
          <a:p>
            <a:pPr eaLnBrk="1" hangingPunct="1">
              <a:buFont typeface="Wingdings" pitchFamily="2" charset="2"/>
              <a:buNone/>
              <a:defRPr/>
            </a:pPr>
            <a:endParaRPr lang="en-US" dirty="0" smtClean="0"/>
          </a:p>
          <a:p>
            <a:pPr eaLnBrk="1" hangingPunct="1">
              <a:defRPr/>
            </a:pPr>
            <a:endParaRPr lang="en-US" sz="2300" dirty="0"/>
          </a:p>
          <a:p>
            <a:pPr eaLnBrk="1" hangingPunct="1">
              <a:buFont typeface="Wingdings" pitchFamily="2" charset="2"/>
              <a:buNone/>
              <a:defRPr/>
            </a:pPr>
            <a:endParaRPr lang="en-US" sz="2300" dirty="0"/>
          </a:p>
          <a:p>
            <a:pPr eaLnBrk="1" hangingPunct="1">
              <a:defRPr/>
            </a:pPr>
            <a:endParaRPr lang="en-US" sz="2300" dirty="0"/>
          </a:p>
          <a:p>
            <a:pPr eaLnBrk="1" hangingPunct="1">
              <a:defRPr/>
            </a:pPr>
            <a:endParaRPr lang="en-US" sz="2300" dirty="0"/>
          </a:p>
        </p:txBody>
      </p:sp>
    </p:spTree>
    <p:extLst>
      <p:ext uri="{BB962C8B-B14F-4D97-AF65-F5344CB8AC3E}">
        <p14:creationId xmlns:p14="http://schemas.microsoft.com/office/powerpoint/2010/main" val="325339096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normAutofit/>
          </a:bodyPr>
          <a:lstStyle/>
          <a:p>
            <a:pPr eaLnBrk="1" fontAlgn="auto" hangingPunct="1">
              <a:spcAft>
                <a:spcPts val="0"/>
              </a:spcAft>
              <a:defRPr/>
            </a:pPr>
            <a:r>
              <a:rPr lang="en-US" dirty="0">
                <a:solidFill>
                  <a:schemeClr val="tx2">
                    <a:satMod val="200000"/>
                  </a:schemeClr>
                </a:solidFill>
                <a:hlinkClick r:id="rId3" action="ppaction://hlinkfile"/>
              </a:rPr>
              <a:t>Trauma Outcome Process</a:t>
            </a:r>
            <a:r>
              <a:rPr lang="en-US" dirty="0">
                <a:solidFill>
                  <a:schemeClr val="tx2">
                    <a:satMod val="200000"/>
                  </a:schemeClr>
                </a:solidFill>
              </a:rPr>
              <a:t/>
            </a:r>
            <a:br>
              <a:rPr lang="en-US" dirty="0">
                <a:solidFill>
                  <a:schemeClr val="tx2">
                    <a:satMod val="200000"/>
                  </a:schemeClr>
                </a:solidFill>
              </a:rPr>
            </a:br>
            <a:r>
              <a:rPr lang="en-US" sz="2000" dirty="0">
                <a:solidFill>
                  <a:srgbClr val="D6ECFF">
                    <a:satMod val="200000"/>
                  </a:srgbClr>
                </a:solidFill>
              </a:rPr>
              <a:t>Adapted by Joann </a:t>
            </a:r>
            <a:r>
              <a:rPr lang="en-US" sz="2000" dirty="0" err="1">
                <a:solidFill>
                  <a:srgbClr val="D6ECFF">
                    <a:satMod val="200000"/>
                  </a:srgbClr>
                </a:solidFill>
              </a:rPr>
              <a:t>Schladale</a:t>
            </a:r>
            <a:r>
              <a:rPr lang="en-US" sz="2000" dirty="0">
                <a:solidFill>
                  <a:srgbClr val="D6ECFF">
                    <a:satMod val="200000"/>
                  </a:srgbClr>
                </a:solidFill>
              </a:rPr>
              <a:t> in 2002 from </a:t>
            </a:r>
            <a:r>
              <a:rPr lang="fr-FR" sz="2000" dirty="0">
                <a:solidFill>
                  <a:srgbClr val="D6ECFF">
                    <a:satMod val="200000"/>
                  </a:srgbClr>
                </a:solidFill>
              </a:rPr>
              <a:t>Rasmussen, L., Burton, J., &amp; </a:t>
            </a:r>
            <a:r>
              <a:rPr lang="fr-FR" sz="2000" dirty="0" err="1">
                <a:solidFill>
                  <a:srgbClr val="D6ECFF">
                    <a:satMod val="200000"/>
                  </a:srgbClr>
                </a:solidFill>
              </a:rPr>
              <a:t>Christopherson</a:t>
            </a:r>
            <a:r>
              <a:rPr lang="fr-FR" sz="2000" dirty="0">
                <a:solidFill>
                  <a:srgbClr val="D6ECFF">
                    <a:satMod val="200000"/>
                  </a:srgbClr>
                </a:solidFill>
              </a:rPr>
              <a:t>, B. (1992).</a:t>
            </a:r>
            <a:endParaRPr lang="en-US" dirty="0">
              <a:solidFill>
                <a:schemeClr val="tx2">
                  <a:satMod val="200000"/>
                </a:schemeClr>
              </a:solidFill>
            </a:endParaRPr>
          </a:p>
        </p:txBody>
      </p:sp>
      <p:sp>
        <p:nvSpPr>
          <p:cNvPr id="28676" name="Footer Placeholder 1"/>
          <p:cNvSpPr>
            <a:spLocks noGrp="1"/>
          </p:cNvSpPr>
          <p:nvPr>
            <p:ph type="ftr" sz="quarter" idx="11"/>
          </p:nvPr>
        </p:nvSpPr>
        <p:spPr bwMode="auto">
          <a:xfrm>
            <a:off x="866987" y="8886338"/>
            <a:ext cx="10251656" cy="5192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numCol="1" anchorCtr="0" compatLnSpc="1">
            <a:prstTxWarp prst="textNoShape">
              <a:avLst/>
            </a:prstTxWarp>
          </a:bodyPr>
          <a:lstStyle>
            <a:lvl1pPr eaLnBrk="0" hangingPunct="0">
              <a:defRPr>
                <a:solidFill>
                  <a:schemeClr val="tx1"/>
                </a:solidFill>
                <a:latin typeface="Arial" charset="0"/>
              </a:defRPr>
            </a:lvl1pPr>
            <a:lvl2pPr marL="1056569" indent="-406374" eaLnBrk="0" hangingPunct="0">
              <a:defRPr>
                <a:solidFill>
                  <a:schemeClr val="tx1"/>
                </a:solidFill>
                <a:latin typeface="Arial" charset="0"/>
              </a:defRPr>
            </a:lvl2pPr>
            <a:lvl3pPr marL="1625492" indent="-325098" eaLnBrk="0" hangingPunct="0">
              <a:defRPr>
                <a:solidFill>
                  <a:schemeClr val="tx1"/>
                </a:solidFill>
                <a:latin typeface="Arial" charset="0"/>
              </a:defRPr>
            </a:lvl3pPr>
            <a:lvl4pPr marL="2275688" indent="-325098" eaLnBrk="0" hangingPunct="0">
              <a:defRPr>
                <a:solidFill>
                  <a:schemeClr val="tx1"/>
                </a:solidFill>
                <a:latin typeface="Arial" charset="0"/>
              </a:defRPr>
            </a:lvl4pPr>
            <a:lvl5pPr marL="2925885" indent="-325098" eaLnBrk="0" hangingPunct="0">
              <a:defRPr>
                <a:solidFill>
                  <a:schemeClr val="tx1"/>
                </a:solidFill>
                <a:latin typeface="Arial" charset="0"/>
              </a:defRPr>
            </a:lvl5pPr>
            <a:lvl6pPr marL="3576081" indent="-325098" eaLnBrk="0" fontAlgn="base" hangingPunct="0">
              <a:spcBef>
                <a:spcPct val="0"/>
              </a:spcBef>
              <a:spcAft>
                <a:spcPct val="0"/>
              </a:spcAft>
              <a:defRPr>
                <a:solidFill>
                  <a:schemeClr val="tx1"/>
                </a:solidFill>
                <a:latin typeface="Arial" charset="0"/>
              </a:defRPr>
            </a:lvl6pPr>
            <a:lvl7pPr marL="4226278" indent="-325098" eaLnBrk="0" fontAlgn="base" hangingPunct="0">
              <a:spcBef>
                <a:spcPct val="0"/>
              </a:spcBef>
              <a:spcAft>
                <a:spcPct val="0"/>
              </a:spcAft>
              <a:defRPr>
                <a:solidFill>
                  <a:schemeClr val="tx1"/>
                </a:solidFill>
                <a:latin typeface="Arial" charset="0"/>
              </a:defRPr>
            </a:lvl7pPr>
            <a:lvl8pPr marL="4876475" indent="-325098" eaLnBrk="0" fontAlgn="base" hangingPunct="0">
              <a:spcBef>
                <a:spcPct val="0"/>
              </a:spcBef>
              <a:spcAft>
                <a:spcPct val="0"/>
              </a:spcAft>
              <a:defRPr>
                <a:solidFill>
                  <a:schemeClr val="tx1"/>
                </a:solidFill>
                <a:latin typeface="Arial" charset="0"/>
              </a:defRPr>
            </a:lvl8pPr>
            <a:lvl9pPr marL="5526671" indent="-325098" eaLnBrk="0" fontAlgn="base" hangingPunct="0">
              <a:spcBef>
                <a:spcPct val="0"/>
              </a:spcBef>
              <a:spcAft>
                <a:spcPct val="0"/>
              </a:spcAft>
              <a:defRPr>
                <a:solidFill>
                  <a:schemeClr val="tx1"/>
                </a:solidFill>
                <a:latin typeface="Arial" charset="0"/>
              </a:defRPr>
            </a:lvl9pPr>
          </a:lstStyle>
          <a:p>
            <a:pPr eaLnBrk="1" hangingPunct="1"/>
            <a:r>
              <a:rPr lang="en-US" altLang="en-US" dirty="0" smtClean="0">
                <a:solidFill>
                  <a:srgbClr val="D6ECFF"/>
                </a:solidFill>
              </a:rPr>
              <a:t>Information and slide part of Dr. Allison Sampson's Trauma Presentation</a:t>
            </a:r>
          </a:p>
        </p:txBody>
      </p:sp>
      <p:sp>
        <p:nvSpPr>
          <p:cNvPr id="28675" name="Rectangle 3"/>
          <p:cNvSpPr>
            <a:spLocks noGrp="1" noChangeArrowheads="1"/>
          </p:cNvSpPr>
          <p:nvPr>
            <p:ph sz="quarter" idx="1"/>
          </p:nvPr>
        </p:nvSpPr>
        <p:spPr/>
        <p:txBody>
          <a:bodyPr/>
          <a:lstStyle/>
          <a:p>
            <a:pPr eaLnBrk="1" hangingPunct="1">
              <a:buFont typeface="Wingdings" pitchFamily="2" charset="2"/>
              <a:buNone/>
            </a:pPr>
            <a:r>
              <a:rPr lang="en-US" sz="3100"/>
              <a:t>Mini Trauma’s </a:t>
            </a:r>
          </a:p>
          <a:p>
            <a:pPr eaLnBrk="1" hangingPunct="1">
              <a:buFont typeface="Wingdings" pitchFamily="2" charset="2"/>
              <a:buNone/>
            </a:pPr>
            <a:r>
              <a:rPr lang="en-US" smtClean="0"/>
              <a:t>    </a:t>
            </a:r>
          </a:p>
          <a:p>
            <a:pPr eaLnBrk="1" hangingPunct="1">
              <a:buFont typeface="Wingdings" pitchFamily="2" charset="2"/>
              <a:buNone/>
            </a:pPr>
            <a:endParaRPr lang="en-US" smtClean="0"/>
          </a:p>
          <a:p>
            <a:pPr eaLnBrk="1" hangingPunct="1">
              <a:buFont typeface="Wingdings" pitchFamily="2" charset="2"/>
              <a:buNone/>
            </a:pPr>
            <a:r>
              <a:rPr lang="en-US" smtClean="0"/>
              <a:t>		</a:t>
            </a:r>
            <a:endParaRPr lang="en-US" sz="1800"/>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r>
              <a:rPr lang="en-US" sz="3100"/>
              <a:t>Major Trauma’s</a:t>
            </a:r>
          </a:p>
        </p:txBody>
      </p:sp>
      <p:sp>
        <p:nvSpPr>
          <p:cNvPr id="28677" name="Line 4"/>
          <p:cNvSpPr>
            <a:spLocks noChangeShapeType="1"/>
          </p:cNvSpPr>
          <p:nvPr/>
        </p:nvSpPr>
        <p:spPr bwMode="auto">
          <a:xfrm>
            <a:off x="2384215" y="3251200"/>
            <a:ext cx="1408853" cy="140885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30039" tIns="65020" rIns="130039" bIns="65020"/>
          <a:lstStyle/>
          <a:p>
            <a:pPr algn="l" defTabSz="1300460" hangingPunct="1"/>
            <a:endParaRPr lang="en-US" sz="2600">
              <a:solidFill>
                <a:prstClr val="white"/>
              </a:solidFill>
              <a:latin typeface="Arial" charset="0"/>
              <a:ea typeface="+mn-ea"/>
              <a:cs typeface="+mn-cs"/>
            </a:endParaRPr>
          </a:p>
        </p:txBody>
      </p:sp>
      <p:sp>
        <p:nvSpPr>
          <p:cNvPr id="28678" name="Line 5"/>
          <p:cNvSpPr>
            <a:spLocks noChangeShapeType="1"/>
          </p:cNvSpPr>
          <p:nvPr/>
        </p:nvSpPr>
        <p:spPr bwMode="auto">
          <a:xfrm flipV="1">
            <a:off x="2384215" y="5852160"/>
            <a:ext cx="1408853" cy="9753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30039" tIns="65020" rIns="130039" bIns="65020"/>
          <a:lstStyle/>
          <a:p>
            <a:pPr algn="l" defTabSz="1300460" hangingPunct="1"/>
            <a:endParaRPr lang="en-US" sz="2600">
              <a:solidFill>
                <a:prstClr val="white"/>
              </a:solidFill>
              <a:latin typeface="Arial" charset="0"/>
              <a:ea typeface="+mn-ea"/>
              <a:cs typeface="+mn-cs"/>
            </a:endParaRPr>
          </a:p>
        </p:txBody>
      </p:sp>
      <p:sp>
        <p:nvSpPr>
          <p:cNvPr id="28679" name="Text Box 6"/>
          <p:cNvSpPr txBox="1">
            <a:spLocks noChangeArrowheads="1"/>
          </p:cNvSpPr>
          <p:nvPr/>
        </p:nvSpPr>
        <p:spPr bwMode="auto">
          <a:xfrm>
            <a:off x="1169529" y="3086385"/>
            <a:ext cx="1323058" cy="53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300460"/>
            <a:endParaRPr lang="en-US" sz="2600">
              <a:solidFill>
                <a:prstClr val="white"/>
              </a:solidFill>
              <a:ea typeface="+mn-ea"/>
              <a:cs typeface="+mn-cs"/>
            </a:endParaRPr>
          </a:p>
        </p:txBody>
      </p:sp>
      <p:sp>
        <p:nvSpPr>
          <p:cNvPr id="28680" name="Text Box 7"/>
          <p:cNvSpPr txBox="1">
            <a:spLocks noChangeArrowheads="1"/>
          </p:cNvSpPr>
          <p:nvPr/>
        </p:nvSpPr>
        <p:spPr bwMode="auto">
          <a:xfrm>
            <a:off x="3684694" y="4876800"/>
            <a:ext cx="1359086" cy="83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39" tIns="65020" rIns="130039" bIns="650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300460"/>
            <a:r>
              <a:rPr lang="en-US" sz="2300">
                <a:solidFill>
                  <a:prstClr val="white"/>
                </a:solidFill>
                <a:ea typeface="+mn-ea"/>
                <a:cs typeface="+mn-cs"/>
              </a:rPr>
              <a:t>Trauma </a:t>
            </a:r>
          </a:p>
          <a:p>
            <a:pPr algn="l" defTabSz="1300460"/>
            <a:r>
              <a:rPr lang="en-US" sz="2300">
                <a:solidFill>
                  <a:prstClr val="white"/>
                </a:solidFill>
                <a:ea typeface="+mn-ea"/>
                <a:cs typeface="+mn-cs"/>
              </a:rPr>
              <a:t>Defense</a:t>
            </a:r>
          </a:p>
        </p:txBody>
      </p:sp>
      <p:sp>
        <p:nvSpPr>
          <p:cNvPr id="28681" name="Text Box 8"/>
          <p:cNvSpPr txBox="1">
            <a:spLocks noChangeArrowheads="1"/>
          </p:cNvSpPr>
          <p:nvPr/>
        </p:nvSpPr>
        <p:spPr bwMode="auto">
          <a:xfrm>
            <a:off x="5635415" y="4660053"/>
            <a:ext cx="1490518" cy="159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39" tIns="65020" rIns="130039" bIns="650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300460"/>
            <a:r>
              <a:rPr lang="en-US" sz="2300">
                <a:solidFill>
                  <a:prstClr val="white"/>
                </a:solidFill>
                <a:ea typeface="+mn-ea"/>
                <a:cs typeface="+mn-cs"/>
              </a:rPr>
              <a:t>Everyday</a:t>
            </a:r>
          </a:p>
          <a:p>
            <a:pPr algn="l" defTabSz="1300460"/>
            <a:r>
              <a:rPr lang="en-US" sz="2300">
                <a:solidFill>
                  <a:prstClr val="white"/>
                </a:solidFill>
                <a:ea typeface="+mn-ea"/>
                <a:cs typeface="+mn-cs"/>
              </a:rPr>
              <a:t>Trigger</a:t>
            </a:r>
          </a:p>
          <a:p>
            <a:pPr algn="l" defTabSz="1300460"/>
            <a:r>
              <a:rPr lang="en-US" sz="2300">
                <a:solidFill>
                  <a:prstClr val="white"/>
                </a:solidFill>
                <a:ea typeface="+mn-ea"/>
                <a:cs typeface="+mn-cs"/>
              </a:rPr>
              <a:t>Events</a:t>
            </a:r>
          </a:p>
          <a:p>
            <a:pPr algn="l" defTabSz="1300460"/>
            <a:endParaRPr lang="en-US" sz="2600">
              <a:solidFill>
                <a:prstClr val="white"/>
              </a:solidFill>
              <a:ea typeface="+mn-ea"/>
              <a:cs typeface="+mn-cs"/>
            </a:endParaRPr>
          </a:p>
        </p:txBody>
      </p:sp>
      <p:sp>
        <p:nvSpPr>
          <p:cNvPr id="28682" name="Text Box 9"/>
          <p:cNvSpPr txBox="1">
            <a:spLocks noChangeArrowheads="1"/>
          </p:cNvSpPr>
          <p:nvPr/>
        </p:nvSpPr>
        <p:spPr bwMode="auto">
          <a:xfrm>
            <a:off x="7586133" y="5093547"/>
            <a:ext cx="975360" cy="48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39" tIns="65020" rIns="130039" bIns="650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300460"/>
            <a:r>
              <a:rPr lang="en-US" sz="2300">
                <a:solidFill>
                  <a:prstClr val="white"/>
                </a:solidFill>
                <a:ea typeface="+mn-ea"/>
                <a:cs typeface="+mn-cs"/>
              </a:rPr>
              <a:t>Echo</a:t>
            </a:r>
          </a:p>
        </p:txBody>
      </p:sp>
      <p:sp>
        <p:nvSpPr>
          <p:cNvPr id="28683" name="Text Box 10"/>
          <p:cNvSpPr txBox="1">
            <a:spLocks noChangeArrowheads="1"/>
          </p:cNvSpPr>
          <p:nvPr/>
        </p:nvSpPr>
        <p:spPr bwMode="auto">
          <a:xfrm>
            <a:off x="8778242" y="5093547"/>
            <a:ext cx="1327026" cy="48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39" tIns="65020" rIns="130039" bIns="650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300460"/>
            <a:r>
              <a:rPr lang="en-US" sz="2300">
                <a:solidFill>
                  <a:prstClr val="white"/>
                </a:solidFill>
                <a:ea typeface="+mn-ea"/>
                <a:cs typeface="+mn-cs"/>
              </a:rPr>
              <a:t>Choices</a:t>
            </a:r>
          </a:p>
        </p:txBody>
      </p:sp>
      <p:sp>
        <p:nvSpPr>
          <p:cNvPr id="28684" name="Text Box 11"/>
          <p:cNvSpPr txBox="1">
            <a:spLocks noChangeArrowheads="1"/>
          </p:cNvSpPr>
          <p:nvPr/>
        </p:nvSpPr>
        <p:spPr bwMode="auto">
          <a:xfrm>
            <a:off x="866987" y="4118189"/>
            <a:ext cx="2062791" cy="213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39" tIns="65020" rIns="130039" bIns="650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300460"/>
            <a:r>
              <a:rPr lang="en-US" sz="2600">
                <a:solidFill>
                  <a:prstClr val="white"/>
                </a:solidFill>
                <a:ea typeface="+mn-ea"/>
                <a:cs typeface="+mn-cs"/>
              </a:rPr>
              <a:t>Perceptions</a:t>
            </a:r>
          </a:p>
          <a:p>
            <a:pPr algn="l" defTabSz="1300460"/>
            <a:endParaRPr lang="en-US" sz="2600">
              <a:solidFill>
                <a:prstClr val="white"/>
              </a:solidFill>
              <a:ea typeface="+mn-ea"/>
              <a:cs typeface="+mn-cs"/>
            </a:endParaRPr>
          </a:p>
          <a:p>
            <a:pPr algn="l" defTabSz="1300460"/>
            <a:r>
              <a:rPr lang="en-US" sz="2600">
                <a:solidFill>
                  <a:prstClr val="white"/>
                </a:solidFill>
                <a:ea typeface="+mn-ea"/>
                <a:cs typeface="+mn-cs"/>
              </a:rPr>
              <a:t>Emotional &amp;</a:t>
            </a:r>
          </a:p>
          <a:p>
            <a:pPr algn="l" defTabSz="1300460"/>
            <a:r>
              <a:rPr lang="en-US" sz="2600">
                <a:solidFill>
                  <a:prstClr val="white"/>
                </a:solidFill>
                <a:ea typeface="+mn-ea"/>
                <a:cs typeface="+mn-cs"/>
              </a:rPr>
              <a:t>Physical </a:t>
            </a:r>
          </a:p>
          <a:p>
            <a:pPr algn="l" defTabSz="1300460"/>
            <a:r>
              <a:rPr lang="en-US" sz="2600">
                <a:solidFill>
                  <a:prstClr val="white"/>
                </a:solidFill>
                <a:ea typeface="+mn-ea"/>
                <a:cs typeface="+mn-cs"/>
              </a:rPr>
              <a:t>Responses</a:t>
            </a:r>
          </a:p>
        </p:txBody>
      </p:sp>
      <p:sp>
        <p:nvSpPr>
          <p:cNvPr id="28685" name="Text Box 12"/>
          <p:cNvSpPr txBox="1">
            <a:spLocks noChangeArrowheads="1"/>
          </p:cNvSpPr>
          <p:nvPr/>
        </p:nvSpPr>
        <p:spPr bwMode="auto">
          <a:xfrm>
            <a:off x="10403841" y="5093548"/>
            <a:ext cx="1429604" cy="53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39" tIns="65020" rIns="130039" bIns="650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300460"/>
            <a:r>
              <a:rPr lang="en-US" sz="2600">
                <a:solidFill>
                  <a:prstClr val="white"/>
                </a:solidFill>
                <a:ea typeface="+mn-ea"/>
                <a:cs typeface="+mn-cs"/>
              </a:rPr>
              <a:t>Barriers</a:t>
            </a:r>
          </a:p>
        </p:txBody>
      </p:sp>
      <p:sp>
        <p:nvSpPr>
          <p:cNvPr id="28686" name="Line 13"/>
          <p:cNvSpPr>
            <a:spLocks noChangeShapeType="1"/>
          </p:cNvSpPr>
          <p:nvPr/>
        </p:nvSpPr>
        <p:spPr bwMode="auto">
          <a:xfrm>
            <a:off x="5093547" y="5310293"/>
            <a:ext cx="433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30039" tIns="65020" rIns="130039" bIns="65020"/>
          <a:lstStyle/>
          <a:p>
            <a:pPr algn="l" defTabSz="1300460" hangingPunct="1"/>
            <a:endParaRPr lang="en-US" sz="2600">
              <a:solidFill>
                <a:prstClr val="white"/>
              </a:solidFill>
              <a:latin typeface="Arial" charset="0"/>
              <a:ea typeface="+mn-ea"/>
              <a:cs typeface="+mn-cs"/>
            </a:endParaRPr>
          </a:p>
        </p:txBody>
      </p:sp>
      <p:sp>
        <p:nvSpPr>
          <p:cNvPr id="28687" name="Line 14"/>
          <p:cNvSpPr>
            <a:spLocks noChangeShapeType="1"/>
          </p:cNvSpPr>
          <p:nvPr/>
        </p:nvSpPr>
        <p:spPr bwMode="auto">
          <a:xfrm>
            <a:off x="6935893" y="5310293"/>
            <a:ext cx="54186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30039" tIns="65020" rIns="130039" bIns="65020"/>
          <a:lstStyle/>
          <a:p>
            <a:pPr algn="l" defTabSz="1300460" hangingPunct="1"/>
            <a:endParaRPr lang="en-US" sz="2600">
              <a:solidFill>
                <a:prstClr val="white"/>
              </a:solidFill>
              <a:latin typeface="Arial" charset="0"/>
              <a:ea typeface="+mn-ea"/>
              <a:cs typeface="+mn-cs"/>
            </a:endParaRPr>
          </a:p>
        </p:txBody>
      </p:sp>
      <p:sp>
        <p:nvSpPr>
          <p:cNvPr id="28688" name="Line 15"/>
          <p:cNvSpPr>
            <a:spLocks noChangeShapeType="1"/>
          </p:cNvSpPr>
          <p:nvPr/>
        </p:nvSpPr>
        <p:spPr bwMode="auto">
          <a:xfrm>
            <a:off x="8453120" y="5310293"/>
            <a:ext cx="3251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30039" tIns="65020" rIns="130039" bIns="65020"/>
          <a:lstStyle/>
          <a:p>
            <a:pPr algn="l" defTabSz="1300460" hangingPunct="1"/>
            <a:endParaRPr lang="en-US" sz="2600">
              <a:solidFill>
                <a:prstClr val="white"/>
              </a:solidFill>
              <a:latin typeface="Arial" charset="0"/>
              <a:ea typeface="+mn-ea"/>
              <a:cs typeface="+mn-cs"/>
            </a:endParaRPr>
          </a:p>
        </p:txBody>
      </p:sp>
      <p:sp>
        <p:nvSpPr>
          <p:cNvPr id="28689" name="Line 16"/>
          <p:cNvSpPr>
            <a:spLocks noChangeShapeType="1"/>
          </p:cNvSpPr>
          <p:nvPr/>
        </p:nvSpPr>
        <p:spPr bwMode="auto">
          <a:xfrm>
            <a:off x="9970347" y="5310293"/>
            <a:ext cx="43349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30039" tIns="65020" rIns="130039" bIns="65020"/>
          <a:lstStyle/>
          <a:p>
            <a:pPr algn="l" defTabSz="1300460" hangingPunct="1"/>
            <a:endParaRPr lang="en-US" sz="2600">
              <a:solidFill>
                <a:prstClr val="white"/>
              </a:solidFill>
              <a:latin typeface="Arial" charset="0"/>
              <a:ea typeface="+mn-ea"/>
              <a:cs typeface="+mn-cs"/>
            </a:endParaRPr>
          </a:p>
        </p:txBody>
      </p:sp>
      <p:sp>
        <p:nvSpPr>
          <p:cNvPr id="633873" name="Oval 17"/>
          <p:cNvSpPr>
            <a:spLocks noChangeArrowheads="1"/>
          </p:cNvSpPr>
          <p:nvPr/>
        </p:nvSpPr>
        <p:spPr bwMode="auto">
          <a:xfrm>
            <a:off x="10295468" y="5527040"/>
            <a:ext cx="1842347" cy="975360"/>
          </a:xfrm>
          <a:prstGeom prst="ellipse">
            <a:avLst/>
          </a:prstGeom>
          <a:solidFill>
            <a:schemeClr val="tx2">
              <a:lumMod val="25000"/>
            </a:schemeClr>
          </a:solidFill>
          <a:ln w="9525">
            <a:solidFill>
              <a:schemeClr val="tx1"/>
            </a:solidFill>
            <a:round/>
            <a:headEnd/>
            <a:tailEnd/>
          </a:ln>
          <a:effectLst/>
        </p:spPr>
        <p:txBody>
          <a:bodyPr wrap="none" lIns="130039" tIns="65020" rIns="130039" bIns="65020" anchor="ctr"/>
          <a:lstStyle/>
          <a:p>
            <a:pPr defTabSz="1300460" eaLnBrk="0">
              <a:defRPr/>
            </a:pPr>
            <a:r>
              <a:rPr lang="en-US" sz="2000" dirty="0">
                <a:solidFill>
                  <a:prstClr val="white"/>
                </a:solidFill>
                <a:latin typeface="Arial" charset="0"/>
                <a:ea typeface="+mn-ea"/>
                <a:cs typeface="+mn-cs"/>
              </a:rPr>
              <a:t>Thinking</a:t>
            </a:r>
            <a:r>
              <a:rPr lang="en-US" sz="2600" dirty="0">
                <a:solidFill>
                  <a:prstClr val="white"/>
                </a:solidFill>
                <a:latin typeface="Arial" charset="0"/>
                <a:ea typeface="+mn-ea"/>
                <a:cs typeface="+mn-cs"/>
              </a:rPr>
              <a:t> </a:t>
            </a:r>
            <a:r>
              <a:rPr lang="en-US" sz="2000" dirty="0">
                <a:solidFill>
                  <a:prstClr val="white"/>
                </a:solidFill>
                <a:latin typeface="Arial" charset="0"/>
                <a:ea typeface="+mn-ea"/>
                <a:cs typeface="+mn-cs"/>
              </a:rPr>
              <a:t>Errors</a:t>
            </a:r>
          </a:p>
        </p:txBody>
      </p:sp>
      <p:sp>
        <p:nvSpPr>
          <p:cNvPr id="28691" name="Line 18"/>
          <p:cNvSpPr>
            <a:spLocks noChangeShapeType="1"/>
          </p:cNvSpPr>
          <p:nvPr/>
        </p:nvSpPr>
        <p:spPr bwMode="auto">
          <a:xfrm flipV="1">
            <a:off x="10728960" y="3576320"/>
            <a:ext cx="325120" cy="1300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30039" tIns="65020" rIns="130039" bIns="65020"/>
          <a:lstStyle/>
          <a:p>
            <a:pPr algn="l" defTabSz="1300460" hangingPunct="1"/>
            <a:endParaRPr lang="en-US" sz="2600">
              <a:solidFill>
                <a:prstClr val="white"/>
              </a:solidFill>
              <a:latin typeface="Arial" charset="0"/>
              <a:ea typeface="+mn-ea"/>
              <a:cs typeface="+mn-cs"/>
            </a:endParaRPr>
          </a:p>
        </p:txBody>
      </p:sp>
      <p:sp>
        <p:nvSpPr>
          <p:cNvPr id="28692" name="Line 19"/>
          <p:cNvSpPr>
            <a:spLocks noChangeShapeType="1"/>
          </p:cNvSpPr>
          <p:nvPr/>
        </p:nvSpPr>
        <p:spPr bwMode="auto">
          <a:xfrm>
            <a:off x="10620588" y="6502400"/>
            <a:ext cx="866987" cy="10837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130039" tIns="65020" rIns="130039" bIns="65020"/>
          <a:lstStyle/>
          <a:p>
            <a:pPr algn="l" defTabSz="1300460" hangingPunct="1"/>
            <a:endParaRPr lang="en-US" sz="2600">
              <a:solidFill>
                <a:prstClr val="white"/>
              </a:solidFill>
              <a:latin typeface="Arial" charset="0"/>
              <a:ea typeface="+mn-ea"/>
              <a:cs typeface="+mn-cs"/>
            </a:endParaRPr>
          </a:p>
        </p:txBody>
      </p:sp>
      <p:sp>
        <p:nvSpPr>
          <p:cNvPr id="28693" name="Text Box 20"/>
          <p:cNvSpPr txBox="1">
            <a:spLocks noChangeArrowheads="1"/>
          </p:cNvSpPr>
          <p:nvPr/>
        </p:nvSpPr>
        <p:spPr bwMode="auto">
          <a:xfrm>
            <a:off x="11031503" y="2869638"/>
            <a:ext cx="1357469" cy="53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39" tIns="65020" rIns="130039" bIns="650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300460"/>
            <a:r>
              <a:rPr lang="en-US" sz="2600">
                <a:solidFill>
                  <a:prstClr val="white"/>
                </a:solidFill>
                <a:ea typeface="+mn-ea"/>
                <a:cs typeface="+mn-cs"/>
              </a:rPr>
              <a:t>Assault</a:t>
            </a:r>
          </a:p>
        </p:txBody>
      </p:sp>
      <p:sp>
        <p:nvSpPr>
          <p:cNvPr id="28694" name="Text Box 21"/>
          <p:cNvSpPr txBox="1">
            <a:spLocks noChangeArrowheads="1"/>
          </p:cNvSpPr>
          <p:nvPr/>
        </p:nvSpPr>
        <p:spPr bwMode="auto">
          <a:xfrm>
            <a:off x="10187096" y="7477762"/>
            <a:ext cx="2276374" cy="53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39" tIns="65020" rIns="130039" bIns="650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defTabSz="1300460"/>
            <a:r>
              <a:rPr lang="en-US" sz="2600">
                <a:solidFill>
                  <a:prstClr val="white"/>
                </a:solidFill>
                <a:ea typeface="+mn-ea"/>
                <a:cs typeface="+mn-cs"/>
              </a:rPr>
              <a:t>Self-Victimize</a:t>
            </a:r>
          </a:p>
        </p:txBody>
      </p:sp>
    </p:spTree>
    <p:extLst>
      <p:ext uri="{BB962C8B-B14F-4D97-AF65-F5344CB8AC3E}">
        <p14:creationId xmlns:p14="http://schemas.microsoft.com/office/powerpoint/2010/main" val="354261018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p:txBody>
          <a:bodyPr/>
          <a:lstStyle/>
          <a:p>
            <a:pPr>
              <a:buNone/>
            </a:pPr>
            <a:r>
              <a:rPr lang="en-US" dirty="0" smtClean="0"/>
              <a:t>Variables that impact of trauma </a:t>
            </a:r>
            <a:endParaRPr lang="en-US" dirty="0"/>
          </a:p>
        </p:txBody>
      </p:sp>
      <p:sp>
        <p:nvSpPr>
          <p:cNvPr id="4" name="Title 3"/>
          <p:cNvSpPr>
            <a:spLocks noGrp="1"/>
          </p:cNvSpPr>
          <p:nvPr>
            <p:ph type="title"/>
          </p:nvPr>
        </p:nvSpPr>
        <p:spPr/>
        <p:txBody>
          <a:bodyPr/>
          <a:lstStyle/>
          <a:p>
            <a:r>
              <a:rPr lang="en-US" dirty="0" smtClean="0"/>
              <a:t>Other Sources of Stress </a:t>
            </a:r>
            <a:endParaRPr lang="en-US" dirty="0"/>
          </a:p>
        </p:txBody>
      </p:sp>
      <p:sp>
        <p:nvSpPr>
          <p:cNvPr id="2" name="Footer Placeholder 1"/>
          <p:cNvSpPr>
            <a:spLocks noGrp="1"/>
          </p:cNvSpPr>
          <p:nvPr>
            <p:ph type="ftr" sz="quarter" idx="12"/>
          </p:nvPr>
        </p:nvSpPr>
        <p:spPr>
          <a:xfrm>
            <a:off x="866987" y="8886338"/>
            <a:ext cx="97502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21506"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21507"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21508"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1509" name="Group 5"/>
          <p:cNvGrpSpPr>
            <a:grpSpLocks/>
          </p:cNvGrpSpPr>
          <p:nvPr/>
        </p:nvGrpSpPr>
        <p:grpSpPr bwMode="auto">
          <a:xfrm>
            <a:off x="7831138" y="8669338"/>
            <a:ext cx="963612" cy="1084262"/>
            <a:chOff x="0" y="0"/>
            <a:chExt cx="76" cy="86"/>
          </a:xfrm>
        </p:grpSpPr>
        <p:sp>
          <p:nvSpPr>
            <p:cNvPr id="21510"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1511"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21512"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21513" name="Group 9"/>
          <p:cNvGrpSpPr>
            <a:grpSpLocks/>
          </p:cNvGrpSpPr>
          <p:nvPr/>
        </p:nvGrpSpPr>
        <p:grpSpPr bwMode="auto">
          <a:xfrm>
            <a:off x="8818563" y="8669338"/>
            <a:ext cx="1674812" cy="1084262"/>
            <a:chOff x="0" y="0"/>
            <a:chExt cx="132" cy="86"/>
          </a:xfrm>
        </p:grpSpPr>
        <p:sp>
          <p:nvSpPr>
            <p:cNvPr id="21514"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1515"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21516"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31</a:t>
            </a:r>
            <a:endParaRPr lang="en-US"/>
          </a:p>
        </p:txBody>
      </p:sp>
      <p:sp>
        <p:nvSpPr>
          <p:cNvPr id="21517" name="Rectangle 13"/>
          <p:cNvSpPr>
            <a:spLocks noGrp="1" noChangeArrowheads="1"/>
          </p:cNvSpPr>
          <p:nvPr>
            <p:ph type="title"/>
          </p:nvPr>
        </p:nvSpPr>
        <p:spPr>
          <a:xfrm>
            <a:off x="2708275" y="-323850"/>
            <a:ext cx="10296525" cy="162401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Other Sources of Ongoing Stress</a:t>
            </a:r>
            <a:endParaRPr lang="en-US"/>
          </a:p>
        </p:txBody>
      </p:sp>
      <p:sp>
        <p:nvSpPr>
          <p:cNvPr id="21518" name="Rectangle 14"/>
          <p:cNvSpPr>
            <a:spLocks noGrp="1" noChangeArrowheads="1"/>
          </p:cNvSpPr>
          <p:nvPr>
            <p:ph sz="quarter" idx="1"/>
          </p:nvPr>
        </p:nvSpPr>
        <p:spPr>
          <a:xfrm>
            <a:off x="541338" y="2286000"/>
            <a:ext cx="11920537" cy="6057900"/>
          </a:xfrm>
        </p:spPr>
        <p:txBody>
          <a:bodyPr lIns="126435" tIns="72248" rIns="126435" bIns="72248" anchor="t">
            <a:normAutofit fontScale="92500"/>
          </a:bodyPr>
          <a:lstStyle/>
          <a:p>
            <a:pPr marL="487363" indent="-487363" defTabSz="1300163">
              <a:spcBef>
                <a:spcPts val="11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Children in the child welfare system frequently face other sources of ongoing stress that can challenge workers’ ability to intervene. Some of these sources of stress include:</a:t>
            </a:r>
          </a:p>
          <a:p>
            <a:pPr marL="944563" lvl="1" indent="-487363" defTabSz="1300163">
              <a:spcBef>
                <a:spcPts val="9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Poverty</a:t>
            </a:r>
          </a:p>
          <a:p>
            <a:pPr marL="944563" lvl="1" indent="-487363" defTabSz="1300163">
              <a:spcBef>
                <a:spcPts val="9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Discrimination</a:t>
            </a:r>
          </a:p>
          <a:p>
            <a:pPr marL="944563" lvl="1" indent="-487363" defTabSz="1300163">
              <a:spcBef>
                <a:spcPts val="9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Separations from parent/siblings</a:t>
            </a:r>
          </a:p>
          <a:p>
            <a:pPr marL="944563" lvl="1" indent="-487363" defTabSz="1300163">
              <a:spcBef>
                <a:spcPts val="9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Frequent moves</a:t>
            </a:r>
          </a:p>
          <a:p>
            <a:pPr marL="944563" lvl="1" indent="-487363" defTabSz="1300163">
              <a:spcBef>
                <a:spcPts val="9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School problems</a:t>
            </a:r>
          </a:p>
          <a:p>
            <a:pPr marL="944563" lvl="1" indent="-487363" defTabSz="1300163">
              <a:spcBef>
                <a:spcPts val="9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Traumatic grief and loss</a:t>
            </a:r>
          </a:p>
          <a:p>
            <a:pPr marL="944563" lvl="1" indent="-487363" defTabSz="1300163">
              <a:spcBef>
                <a:spcPts val="9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Refugee or immigrant experiences</a:t>
            </a:r>
            <a:endParaRPr lang="en-US" dirty="0"/>
          </a:p>
        </p:txBody>
      </p:sp>
      <p:sp>
        <p:nvSpPr>
          <p:cNvPr id="21519"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31</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4800" dirty="0" smtClean="0"/>
              <a:t>NCTSN and Resources for Learning </a:t>
            </a:r>
            <a:br>
              <a:rPr lang="en-US" sz="4800" dirty="0" smtClean="0"/>
            </a:br>
            <a:r>
              <a:rPr lang="en-US" sz="4800" dirty="0" smtClean="0"/>
              <a:t>Juvenile Justice   </a:t>
            </a:r>
            <a:endParaRPr lang="en-US" sz="4800" dirty="0"/>
          </a:p>
        </p:txBody>
      </p:sp>
      <p:sp>
        <p:nvSpPr>
          <p:cNvPr id="7170" name="Rectangle 2"/>
          <p:cNvSpPr>
            <a:spLocks noGrp="1" noChangeArrowheads="1"/>
          </p:cNvSpPr>
          <p:nvPr>
            <p:ph sz="quarter" idx="1"/>
          </p:nvPr>
        </p:nvSpPr>
        <p:spPr/>
        <p:txBody>
          <a:bodyPr>
            <a:normAutofit/>
          </a:bodyPr>
          <a:lstStyle/>
          <a:p>
            <a:pPr algn="ctr">
              <a:buNone/>
            </a:pPr>
            <a:endParaRPr lang="en-US" sz="2800" dirty="0" smtClean="0"/>
          </a:p>
          <a:p>
            <a:pPr algn="ctr">
              <a:buNone/>
            </a:pPr>
            <a:r>
              <a:rPr lang="en-US" sz="2800" dirty="0">
                <a:hlinkClick r:id="rId2"/>
              </a:rPr>
              <a:t>http://</a:t>
            </a:r>
            <a:r>
              <a:rPr lang="en-US" sz="2800" dirty="0" smtClean="0">
                <a:hlinkClick r:id="rId2"/>
              </a:rPr>
              <a:t>learn.nctsn.org/index.php</a:t>
            </a:r>
            <a:endParaRPr lang="en-US" sz="2800" dirty="0" smtClean="0"/>
          </a:p>
          <a:p>
            <a:pPr algn="ctr">
              <a:buNone/>
            </a:pPr>
            <a:endParaRPr lang="en-US" sz="2800" dirty="0"/>
          </a:p>
          <a:p>
            <a:pPr>
              <a:buNone/>
            </a:pPr>
            <a:endParaRPr lang="en-US" sz="2800" dirty="0" smtClean="0"/>
          </a:p>
          <a:p>
            <a:pPr>
              <a:buNone/>
            </a:pPr>
            <a:r>
              <a:rPr lang="en-US" sz="3200" dirty="0" smtClean="0"/>
              <a:t>Screening and Assessment in Juvenile Justice Settings </a:t>
            </a:r>
          </a:p>
          <a:p>
            <a:pPr>
              <a:buNone/>
            </a:pPr>
            <a:endParaRPr lang="en-US" sz="3200" dirty="0"/>
          </a:p>
          <a:p>
            <a:pPr>
              <a:buNone/>
            </a:pPr>
            <a:r>
              <a:rPr lang="en-US" sz="3200" dirty="0" smtClean="0"/>
              <a:t>Juvenile Justice Resource Site </a:t>
            </a:r>
          </a:p>
          <a:p>
            <a:pPr>
              <a:buNone/>
            </a:pPr>
            <a:endParaRPr lang="en-US" sz="3200" dirty="0"/>
          </a:p>
          <a:p>
            <a:pPr>
              <a:buNone/>
            </a:pPr>
            <a:r>
              <a:rPr lang="en-US" sz="3200" dirty="0" smtClean="0"/>
              <a:t>Think Trauma Toolkit: Training for Staff in Juvenile Justice Settings </a:t>
            </a:r>
            <a:endParaRPr lang="en-US" sz="3200" dirty="0"/>
          </a:p>
          <a:p>
            <a:pPr algn="ctr">
              <a:buNone/>
            </a:pPr>
            <a:endParaRPr lang="en-US" sz="2800" dirty="0"/>
          </a:p>
        </p:txBody>
      </p:sp>
      <p:sp>
        <p:nvSpPr>
          <p:cNvPr id="2" name="Footer Placeholder 1"/>
          <p:cNvSpPr>
            <a:spLocks noGrp="1"/>
          </p:cNvSpPr>
          <p:nvPr>
            <p:ph type="ftr" sz="quarter" idx="11"/>
          </p:nvPr>
        </p:nvSpPr>
        <p:spPr>
          <a:xfrm>
            <a:off x="866987" y="8886338"/>
            <a:ext cx="90644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22530"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22531"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22532"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2533" name="Group 5"/>
          <p:cNvGrpSpPr>
            <a:grpSpLocks/>
          </p:cNvGrpSpPr>
          <p:nvPr/>
        </p:nvGrpSpPr>
        <p:grpSpPr bwMode="auto">
          <a:xfrm>
            <a:off x="7831138" y="8669338"/>
            <a:ext cx="963612" cy="1084262"/>
            <a:chOff x="0" y="0"/>
            <a:chExt cx="76" cy="86"/>
          </a:xfrm>
        </p:grpSpPr>
        <p:sp>
          <p:nvSpPr>
            <p:cNvPr id="22534"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2535"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22536"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22537" name="Group 9"/>
          <p:cNvGrpSpPr>
            <a:grpSpLocks/>
          </p:cNvGrpSpPr>
          <p:nvPr/>
        </p:nvGrpSpPr>
        <p:grpSpPr bwMode="auto">
          <a:xfrm>
            <a:off x="8818563" y="8669338"/>
            <a:ext cx="1674812" cy="1084262"/>
            <a:chOff x="0" y="0"/>
            <a:chExt cx="132" cy="86"/>
          </a:xfrm>
        </p:grpSpPr>
        <p:sp>
          <p:nvSpPr>
            <p:cNvPr id="22538"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2539"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22540"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32</a:t>
            </a:r>
            <a:endParaRPr lang="en-US"/>
          </a:p>
        </p:txBody>
      </p:sp>
      <p:sp>
        <p:nvSpPr>
          <p:cNvPr id="22541" name="Rectangle 13"/>
          <p:cNvSpPr>
            <a:spLocks noGrp="1" noChangeArrowheads="1"/>
          </p:cNvSpPr>
          <p:nvPr>
            <p:ph type="title"/>
          </p:nvPr>
        </p:nvSpPr>
        <p:spPr>
          <a:xfrm>
            <a:off x="2600325" y="-107950"/>
            <a:ext cx="10294938" cy="162401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Variability in Responses to Stressors and Traumatic Events</a:t>
            </a:r>
            <a:endParaRPr lang="en-US"/>
          </a:p>
        </p:txBody>
      </p:sp>
      <p:sp>
        <p:nvSpPr>
          <p:cNvPr id="22542" name="Rectangle 14"/>
          <p:cNvSpPr>
            <a:spLocks noGrp="1" noChangeArrowheads="1"/>
          </p:cNvSpPr>
          <p:nvPr>
            <p:ph sz="quarter" idx="1"/>
          </p:nvPr>
        </p:nvSpPr>
        <p:spPr>
          <a:xfrm>
            <a:off x="1190625" y="2382838"/>
            <a:ext cx="10512425" cy="4876800"/>
          </a:xfrm>
        </p:spPr>
        <p:txBody>
          <a:bodyPr lIns="126435" tIns="72248" rIns="126435" bIns="72248" anchor="t"/>
          <a:lstStyle/>
          <a:p>
            <a:pPr marL="487363" indent="-487363" defTabSz="1300163">
              <a:spcBef>
                <a:spcPts val="21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The impact of a potentially traumatic event is determined by both:</a:t>
            </a:r>
          </a:p>
          <a:p>
            <a:pPr marL="944563" lvl="1" indent="-487363" defTabSz="1300163">
              <a:spcBef>
                <a:spcPts val="18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The objective nature of the event </a:t>
            </a:r>
          </a:p>
          <a:p>
            <a:pPr marL="944563" lvl="1" indent="-487363" defTabSz="1300163">
              <a:spcBef>
                <a:spcPts val="18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The child’s subjective response to it </a:t>
            </a:r>
          </a:p>
          <a:p>
            <a:pPr marL="487363" indent="-487363" defTabSz="1300163">
              <a:spcBef>
                <a:spcPts val="21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Something that is traumatic for one child may not be traumatic for another. </a:t>
            </a:r>
            <a:endParaRPr lang="en-US"/>
          </a:p>
        </p:txBody>
      </p:sp>
      <p:sp>
        <p:nvSpPr>
          <p:cNvPr id="22543"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32</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23554"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23555"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23556"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3557" name="Group 5"/>
          <p:cNvGrpSpPr>
            <a:grpSpLocks/>
          </p:cNvGrpSpPr>
          <p:nvPr/>
        </p:nvGrpSpPr>
        <p:grpSpPr bwMode="auto">
          <a:xfrm>
            <a:off x="7831138" y="8669338"/>
            <a:ext cx="963612" cy="1084262"/>
            <a:chOff x="0" y="0"/>
            <a:chExt cx="76" cy="86"/>
          </a:xfrm>
        </p:grpSpPr>
        <p:sp>
          <p:nvSpPr>
            <p:cNvPr id="23558"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3559"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23560"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23561" name="Group 9"/>
          <p:cNvGrpSpPr>
            <a:grpSpLocks/>
          </p:cNvGrpSpPr>
          <p:nvPr/>
        </p:nvGrpSpPr>
        <p:grpSpPr bwMode="auto">
          <a:xfrm>
            <a:off x="8818563" y="8669338"/>
            <a:ext cx="1674812" cy="1084262"/>
            <a:chOff x="0" y="0"/>
            <a:chExt cx="132" cy="86"/>
          </a:xfrm>
        </p:grpSpPr>
        <p:sp>
          <p:nvSpPr>
            <p:cNvPr id="23562"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3563"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23564"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33</a:t>
            </a:r>
            <a:endParaRPr lang="en-US"/>
          </a:p>
        </p:txBody>
      </p:sp>
      <p:sp>
        <p:nvSpPr>
          <p:cNvPr id="23565" name="Rectangle 13"/>
          <p:cNvSpPr>
            <a:spLocks noGrp="1" noChangeArrowheads="1"/>
          </p:cNvSpPr>
          <p:nvPr>
            <p:ph type="title"/>
          </p:nvPr>
        </p:nvSpPr>
        <p:spPr>
          <a:xfrm>
            <a:off x="2600325" y="-107950"/>
            <a:ext cx="10294938" cy="162401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Variability,</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a:t>
            </a:r>
            <a:endParaRPr lang="en-US"/>
          </a:p>
        </p:txBody>
      </p:sp>
      <p:sp>
        <p:nvSpPr>
          <p:cNvPr id="23566" name="Rectangle 14"/>
          <p:cNvSpPr>
            <a:spLocks noGrp="1" noChangeArrowheads="1"/>
          </p:cNvSpPr>
          <p:nvPr>
            <p:ph sz="quarter" idx="1"/>
          </p:nvPr>
        </p:nvSpPr>
        <p:spPr>
          <a:xfrm>
            <a:off x="541338" y="2362200"/>
            <a:ext cx="11812587" cy="6307138"/>
          </a:xfrm>
        </p:spPr>
        <p:txBody>
          <a:bodyPr lIns="126435" tIns="72248" rIns="126435" bIns="72248" anchor="t"/>
          <a:lstStyle/>
          <a:p>
            <a:pPr marL="487363" indent="-487363" defTabSz="1300163">
              <a:spcBef>
                <a:spcPts val="8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The impact of a potentially traumatic event depends on several factors, including:</a:t>
            </a:r>
          </a:p>
          <a:p>
            <a:pPr marL="944563" lvl="1" indent="-487363" defTabSz="1300163">
              <a:spcBef>
                <a:spcPts val="7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The child’s age and developmental stage</a:t>
            </a:r>
          </a:p>
          <a:p>
            <a:pPr marL="944563" lvl="1" indent="-487363" defTabSz="1300163">
              <a:spcBef>
                <a:spcPts val="7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The child’s perception of the danger faced</a:t>
            </a:r>
          </a:p>
          <a:p>
            <a:pPr marL="944563" lvl="1" indent="-487363" defTabSz="1300163">
              <a:spcBef>
                <a:spcPts val="7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Whether the child was the victim or a witness</a:t>
            </a:r>
          </a:p>
          <a:p>
            <a:pPr marL="944563" lvl="1" indent="-487363" defTabSz="1300163">
              <a:spcBef>
                <a:spcPts val="7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The child’s relationship to the victim or perpetrator</a:t>
            </a:r>
          </a:p>
          <a:p>
            <a:pPr marL="944563" lvl="1" indent="-487363" defTabSz="1300163">
              <a:spcBef>
                <a:spcPts val="7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The child’s past experience with trauma</a:t>
            </a:r>
          </a:p>
          <a:p>
            <a:pPr marL="944563" lvl="1" indent="-487363" defTabSz="1300163">
              <a:spcBef>
                <a:spcPts val="7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The adversities the child faces following the trauma</a:t>
            </a:r>
          </a:p>
          <a:p>
            <a:pPr marL="944563" lvl="1" indent="-487363" defTabSz="1300163">
              <a:spcBef>
                <a:spcPts val="9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The presence/availability of adults who can offer help and protection</a:t>
            </a:r>
            <a:endParaRPr lang="en-US" dirty="0"/>
          </a:p>
        </p:txBody>
      </p:sp>
      <p:sp>
        <p:nvSpPr>
          <p:cNvPr id="23567"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33</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24578"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24579"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24580"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4581" name="Group 5"/>
          <p:cNvGrpSpPr>
            <a:grpSpLocks/>
          </p:cNvGrpSpPr>
          <p:nvPr/>
        </p:nvGrpSpPr>
        <p:grpSpPr bwMode="auto">
          <a:xfrm>
            <a:off x="7831138" y="8669338"/>
            <a:ext cx="963612" cy="1084262"/>
            <a:chOff x="0" y="0"/>
            <a:chExt cx="76" cy="86"/>
          </a:xfrm>
        </p:grpSpPr>
        <p:sp>
          <p:nvSpPr>
            <p:cNvPr id="24582"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4583"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24584"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24585" name="Group 9"/>
          <p:cNvGrpSpPr>
            <a:grpSpLocks/>
          </p:cNvGrpSpPr>
          <p:nvPr/>
        </p:nvGrpSpPr>
        <p:grpSpPr bwMode="auto">
          <a:xfrm>
            <a:off x="8818563" y="8669338"/>
            <a:ext cx="1674812" cy="1084262"/>
            <a:chOff x="0" y="0"/>
            <a:chExt cx="132" cy="86"/>
          </a:xfrm>
        </p:grpSpPr>
        <p:sp>
          <p:nvSpPr>
            <p:cNvPr id="24586"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4587"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24588"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34</a:t>
            </a:r>
            <a:endParaRPr lang="en-US"/>
          </a:p>
        </p:txBody>
      </p:sp>
      <p:sp>
        <p:nvSpPr>
          <p:cNvPr id="24589" name="Rectangle 13"/>
          <p:cNvSpPr>
            <a:spLocks noGrp="1" noChangeArrowheads="1"/>
          </p:cNvSpPr>
          <p:nvPr>
            <p:ph type="title"/>
          </p:nvPr>
        </p:nvSpPr>
        <p:spPr>
          <a:xfrm>
            <a:off x="2708275" y="-107950"/>
            <a:ext cx="10296525" cy="1298575"/>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Effects of Trauma Exposure on Children </a:t>
            </a:r>
            <a:endParaRPr lang="en-US"/>
          </a:p>
        </p:txBody>
      </p:sp>
      <p:sp>
        <p:nvSpPr>
          <p:cNvPr id="24590" name="Rectangle 14"/>
          <p:cNvSpPr>
            <a:spLocks noGrp="1" noChangeArrowheads="1"/>
          </p:cNvSpPr>
          <p:nvPr>
            <p:ph sz="quarter" idx="1"/>
          </p:nvPr>
        </p:nvSpPr>
        <p:spPr>
          <a:xfrm>
            <a:off x="757238" y="2492375"/>
            <a:ext cx="11596687" cy="4876800"/>
          </a:xfrm>
        </p:spPr>
        <p:txBody>
          <a:bodyPr lIns="126435" tIns="72248" rIns="126435" bIns="72248" anchor="t"/>
          <a:lstStyle/>
          <a:p>
            <a:pPr marL="433388" indent="-433388" defTabSz="1300163">
              <a:spcBef>
                <a:spcPts val="2800"/>
              </a:spcBef>
              <a:buClr>
                <a:srgbClr val="FFFFFF"/>
              </a:buClr>
              <a:buFont typeface="Franklin Gothic Book" pitchFamily="34" charset="0"/>
              <a:buChar char="•"/>
            </a:pPr>
            <a:r>
              <a:rPr lang="en-US" sz="3000">
                <a:solidFill>
                  <a:srgbClr val="FFFFFF"/>
                </a:solidFill>
                <a:latin typeface="Helvetica" charset="0"/>
                <a:ea typeface="Helvetica" charset="0"/>
                <a:cs typeface="Helvetica" charset="0"/>
                <a:sym typeface="Helvetica" charset="0"/>
              </a:rPr>
              <a:t>When trauma is associated with the failure of those who should be protecting and nurturing the child, it has profound and far-reaching effects on nearly every aspect of the child’s life. </a:t>
            </a:r>
          </a:p>
          <a:p>
            <a:pPr marL="433388" indent="-433388" defTabSz="1300163">
              <a:spcBef>
                <a:spcPts val="2800"/>
              </a:spcBef>
              <a:buClr>
                <a:srgbClr val="FFFFFF"/>
              </a:buClr>
              <a:buFont typeface="Franklin Gothic Book" pitchFamily="34" charset="0"/>
              <a:buChar char="•"/>
            </a:pPr>
            <a:r>
              <a:rPr lang="en-US" sz="3000">
                <a:solidFill>
                  <a:srgbClr val="FFFFFF"/>
                </a:solidFill>
                <a:latin typeface="Helvetica" charset="0"/>
                <a:ea typeface="Helvetica" charset="0"/>
                <a:cs typeface="Helvetica" charset="0"/>
                <a:sym typeface="Helvetica" charset="0"/>
              </a:rPr>
              <a:t>Children who have experienced the types of trauma that precipitate entry into the child welfare system typically suffer impairments in many areas of development and functioning, including:</a:t>
            </a:r>
          </a:p>
        </p:txBody>
      </p:sp>
      <p:sp>
        <p:nvSpPr>
          <p:cNvPr id="24591"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34</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25602"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25603"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25604"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5605" name="Group 5"/>
          <p:cNvGrpSpPr>
            <a:grpSpLocks/>
          </p:cNvGrpSpPr>
          <p:nvPr/>
        </p:nvGrpSpPr>
        <p:grpSpPr bwMode="auto">
          <a:xfrm>
            <a:off x="7831138" y="8669338"/>
            <a:ext cx="963612" cy="1084262"/>
            <a:chOff x="0" y="0"/>
            <a:chExt cx="76" cy="86"/>
          </a:xfrm>
        </p:grpSpPr>
        <p:sp>
          <p:nvSpPr>
            <p:cNvPr id="25606"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5607"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25608"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25609" name="Group 9"/>
          <p:cNvGrpSpPr>
            <a:grpSpLocks/>
          </p:cNvGrpSpPr>
          <p:nvPr/>
        </p:nvGrpSpPr>
        <p:grpSpPr bwMode="auto">
          <a:xfrm>
            <a:off x="8818563" y="8669338"/>
            <a:ext cx="1674812" cy="1084262"/>
            <a:chOff x="0" y="0"/>
            <a:chExt cx="132" cy="86"/>
          </a:xfrm>
        </p:grpSpPr>
        <p:sp>
          <p:nvSpPr>
            <p:cNvPr id="25610"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5611"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25612"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35</a:t>
            </a:r>
            <a:endParaRPr lang="en-US"/>
          </a:p>
        </p:txBody>
      </p:sp>
      <p:sp>
        <p:nvSpPr>
          <p:cNvPr id="25613" name="Rectangle 13"/>
          <p:cNvSpPr>
            <a:spLocks noGrp="1" noChangeArrowheads="1"/>
          </p:cNvSpPr>
          <p:nvPr>
            <p:ph type="title"/>
          </p:nvPr>
        </p:nvSpPr>
        <p:spPr>
          <a:xfrm>
            <a:off x="2708275" y="107950"/>
            <a:ext cx="10296525" cy="130016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Effects of Trauma Exposure,</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 </a:t>
            </a:r>
            <a:endParaRPr lang="en-US"/>
          </a:p>
        </p:txBody>
      </p:sp>
      <p:sp>
        <p:nvSpPr>
          <p:cNvPr id="25614" name="Rectangle 14"/>
          <p:cNvSpPr>
            <a:spLocks noGrp="1" noChangeArrowheads="1"/>
          </p:cNvSpPr>
          <p:nvPr>
            <p:ph sz="quarter" idx="1"/>
          </p:nvPr>
        </p:nvSpPr>
        <p:spPr>
          <a:xfrm>
            <a:off x="433388" y="2286000"/>
            <a:ext cx="12136437" cy="6383338"/>
          </a:xfrm>
        </p:spPr>
        <p:txBody>
          <a:bodyPr lIns="126435" tIns="72248" rIns="126435" bIns="72248" anchor="t">
            <a:normAutofit lnSpcReduction="10000"/>
          </a:bodyPr>
          <a:lstStyle/>
          <a:p>
            <a:pPr marL="487363" indent="-487363" defTabSz="1300163">
              <a:lnSpc>
                <a:spcPct val="95000"/>
              </a:lnSpc>
              <a:spcBef>
                <a:spcPts val="1700"/>
              </a:spcBef>
              <a:buClr>
                <a:srgbClr val="F8E82F"/>
              </a:buClr>
              <a:buFont typeface="Franklin Gothic Book" pitchFamily="34" charset="0"/>
              <a:buChar char="•"/>
            </a:pPr>
            <a:r>
              <a:rPr lang="en-US" sz="3400" dirty="0">
                <a:solidFill>
                  <a:srgbClr val="F8E82F"/>
                </a:solidFill>
                <a:latin typeface="Helvetica" charset="0"/>
                <a:ea typeface="Helvetica" charset="0"/>
                <a:cs typeface="Helvetica" charset="0"/>
                <a:sym typeface="Helvetica" charset="0"/>
              </a:rPr>
              <a:t>Attachment</a:t>
            </a:r>
            <a:r>
              <a:rPr lang="en-US" sz="3400" dirty="0">
                <a:solidFill>
                  <a:srgbClr val="FFFFFF"/>
                </a:solidFill>
                <a:latin typeface="Helvetica" charset="0"/>
                <a:ea typeface="Helvetica" charset="0"/>
                <a:cs typeface="Helvetica" charset="0"/>
                <a:sym typeface="Helvetica" charset="0"/>
              </a:rPr>
              <a:t>. Traumatized children feel that the world is uncertain and unpredictable. They can become socially isolated and can have difficulty relating to and empathizing with others.</a:t>
            </a:r>
          </a:p>
          <a:p>
            <a:pPr marL="487363" indent="-487363" defTabSz="1300163">
              <a:lnSpc>
                <a:spcPct val="95000"/>
              </a:lnSpc>
              <a:spcBef>
                <a:spcPts val="1700"/>
              </a:spcBef>
              <a:buClr>
                <a:srgbClr val="F8E82F"/>
              </a:buClr>
              <a:buFont typeface="Franklin Gothic Book" pitchFamily="34" charset="0"/>
              <a:buChar char="•"/>
            </a:pPr>
            <a:r>
              <a:rPr lang="en-US" sz="3400" dirty="0">
                <a:solidFill>
                  <a:srgbClr val="F8E82F"/>
                </a:solidFill>
                <a:latin typeface="Helvetica" charset="0"/>
                <a:ea typeface="Helvetica" charset="0"/>
                <a:cs typeface="Helvetica" charset="0"/>
                <a:sym typeface="Helvetica" charset="0"/>
              </a:rPr>
              <a:t>Biology</a:t>
            </a:r>
            <a:r>
              <a:rPr lang="en-US" sz="3400" dirty="0">
                <a:solidFill>
                  <a:srgbClr val="FFFFFF"/>
                </a:solidFill>
                <a:latin typeface="Helvetica" charset="0"/>
                <a:ea typeface="Helvetica" charset="0"/>
                <a:cs typeface="Helvetica" charset="0"/>
                <a:sym typeface="Helvetica" charset="0"/>
              </a:rPr>
              <a:t>. Traumatized children may experience problems with movement and sensation, including hypersensitivity to physical contact and insensitivity to pain. They may exhibit unexplained physical symptoms and increased medical problems.</a:t>
            </a:r>
          </a:p>
          <a:p>
            <a:pPr marL="487363" indent="-487363" defTabSz="1300163">
              <a:lnSpc>
                <a:spcPct val="95000"/>
              </a:lnSpc>
              <a:spcBef>
                <a:spcPts val="1400"/>
              </a:spcBef>
              <a:buClr>
                <a:srgbClr val="F8E82F"/>
              </a:buClr>
              <a:buFont typeface="Franklin Gothic Book" pitchFamily="34" charset="0"/>
              <a:buChar char="•"/>
            </a:pPr>
            <a:r>
              <a:rPr lang="en-US" sz="3400" dirty="0">
                <a:solidFill>
                  <a:srgbClr val="F8E82F"/>
                </a:solidFill>
                <a:latin typeface="Helvetica" charset="0"/>
                <a:ea typeface="Helvetica" charset="0"/>
                <a:cs typeface="Helvetica" charset="0"/>
                <a:sym typeface="Helvetica" charset="0"/>
              </a:rPr>
              <a:t>Mood regulation</a:t>
            </a:r>
            <a:r>
              <a:rPr lang="en-US" sz="3400" dirty="0">
                <a:solidFill>
                  <a:srgbClr val="FFFFFF"/>
                </a:solidFill>
                <a:latin typeface="Helvetica" charset="0"/>
                <a:ea typeface="Helvetica" charset="0"/>
                <a:cs typeface="Helvetica" charset="0"/>
                <a:sym typeface="Helvetica" charset="0"/>
              </a:rPr>
              <a:t>. Children exposed to trauma can have difficulty regulating their emotions as well as difficulty knowing and describing their feelings and internal states. </a:t>
            </a:r>
            <a:endParaRPr lang="en-US" dirty="0"/>
          </a:p>
        </p:txBody>
      </p:sp>
      <p:sp>
        <p:nvSpPr>
          <p:cNvPr id="25615"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35</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26626"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26627"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26628"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6629" name="Group 5"/>
          <p:cNvGrpSpPr>
            <a:grpSpLocks/>
          </p:cNvGrpSpPr>
          <p:nvPr/>
        </p:nvGrpSpPr>
        <p:grpSpPr bwMode="auto">
          <a:xfrm>
            <a:off x="7831138" y="8669338"/>
            <a:ext cx="963612" cy="1084262"/>
            <a:chOff x="0" y="0"/>
            <a:chExt cx="76" cy="86"/>
          </a:xfrm>
        </p:grpSpPr>
        <p:sp>
          <p:nvSpPr>
            <p:cNvPr id="26630"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6631"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26632"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26633" name="Group 9"/>
          <p:cNvGrpSpPr>
            <a:grpSpLocks/>
          </p:cNvGrpSpPr>
          <p:nvPr/>
        </p:nvGrpSpPr>
        <p:grpSpPr bwMode="auto">
          <a:xfrm>
            <a:off x="8818563" y="8669338"/>
            <a:ext cx="1674812" cy="1084262"/>
            <a:chOff x="0" y="0"/>
            <a:chExt cx="132" cy="86"/>
          </a:xfrm>
        </p:grpSpPr>
        <p:sp>
          <p:nvSpPr>
            <p:cNvPr id="26634"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6635"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26636"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36</a:t>
            </a:r>
            <a:endParaRPr lang="en-US"/>
          </a:p>
        </p:txBody>
      </p:sp>
      <p:sp>
        <p:nvSpPr>
          <p:cNvPr id="26637" name="Rectangle 13"/>
          <p:cNvSpPr>
            <a:spLocks noGrp="1" noChangeArrowheads="1"/>
          </p:cNvSpPr>
          <p:nvPr>
            <p:ph type="title"/>
          </p:nvPr>
        </p:nvSpPr>
        <p:spPr>
          <a:xfrm>
            <a:off x="2708275" y="107950"/>
            <a:ext cx="10296525" cy="130016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Effects of Trauma Exposure,</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 </a:t>
            </a:r>
            <a:endParaRPr lang="en-US"/>
          </a:p>
        </p:txBody>
      </p:sp>
      <p:sp>
        <p:nvSpPr>
          <p:cNvPr id="26638" name="Rectangle 14"/>
          <p:cNvSpPr>
            <a:spLocks noGrp="1" noChangeArrowheads="1"/>
          </p:cNvSpPr>
          <p:nvPr>
            <p:ph sz="quarter" idx="1"/>
          </p:nvPr>
        </p:nvSpPr>
        <p:spPr>
          <a:xfrm>
            <a:off x="433388" y="2286000"/>
            <a:ext cx="12136437" cy="6383338"/>
          </a:xfrm>
        </p:spPr>
        <p:txBody>
          <a:bodyPr lIns="126435" tIns="72248" rIns="126435" bIns="72248" anchor="t">
            <a:normAutofit lnSpcReduction="10000"/>
          </a:bodyPr>
          <a:lstStyle/>
          <a:p>
            <a:pPr marL="487363" indent="-487363" defTabSz="1300163">
              <a:lnSpc>
                <a:spcPct val="95000"/>
              </a:lnSpc>
              <a:spcBef>
                <a:spcPts val="1400"/>
              </a:spcBef>
              <a:buClr>
                <a:srgbClr val="F8E82F"/>
              </a:buClr>
              <a:buFont typeface="Franklin Gothic Book" pitchFamily="34" charset="0"/>
              <a:buChar char="•"/>
            </a:pPr>
            <a:r>
              <a:rPr lang="en-US" sz="3400" dirty="0">
                <a:solidFill>
                  <a:srgbClr val="F8E82F"/>
                </a:solidFill>
                <a:latin typeface="Helvetica" charset="0"/>
                <a:ea typeface="Helvetica" charset="0"/>
                <a:cs typeface="Helvetica" charset="0"/>
                <a:sym typeface="Helvetica" charset="0"/>
              </a:rPr>
              <a:t>Dissociation</a:t>
            </a:r>
            <a:r>
              <a:rPr lang="en-US" sz="3400" dirty="0">
                <a:solidFill>
                  <a:srgbClr val="FFFFFF"/>
                </a:solidFill>
                <a:latin typeface="Helvetica" charset="0"/>
                <a:ea typeface="Helvetica" charset="0"/>
                <a:cs typeface="Helvetica" charset="0"/>
                <a:sym typeface="Helvetica" charset="0"/>
              </a:rPr>
              <a:t>. Some traumatized children experience a feeling of detachment or depersonalization, as if they are “observing” something happening to them that is unreal. </a:t>
            </a:r>
          </a:p>
          <a:p>
            <a:pPr marL="487363" indent="-487363" defTabSz="1300163">
              <a:lnSpc>
                <a:spcPct val="95000"/>
              </a:lnSpc>
              <a:spcBef>
                <a:spcPts val="1400"/>
              </a:spcBef>
              <a:buClr>
                <a:srgbClr val="F8E82F"/>
              </a:buClr>
              <a:buFont typeface="Franklin Gothic Book" pitchFamily="34" charset="0"/>
              <a:buChar char="•"/>
            </a:pPr>
            <a:r>
              <a:rPr lang="en-US" sz="3400" dirty="0">
                <a:solidFill>
                  <a:srgbClr val="F8E82F"/>
                </a:solidFill>
                <a:latin typeface="Helvetica" charset="0"/>
                <a:ea typeface="Helvetica" charset="0"/>
                <a:cs typeface="Helvetica" charset="0"/>
                <a:sym typeface="Helvetica" charset="0"/>
              </a:rPr>
              <a:t>Behavioral control</a:t>
            </a:r>
            <a:r>
              <a:rPr lang="en-US" sz="3400" dirty="0">
                <a:solidFill>
                  <a:srgbClr val="FFFFFF"/>
                </a:solidFill>
                <a:latin typeface="Helvetica" charset="0"/>
                <a:ea typeface="Helvetica" charset="0"/>
                <a:cs typeface="Helvetica" charset="0"/>
                <a:sym typeface="Helvetica" charset="0"/>
              </a:rPr>
              <a:t>. Traumatized children can show poor impulse control, self-destructive behavior, and aggression towards others. </a:t>
            </a:r>
          </a:p>
          <a:p>
            <a:pPr marL="487363" indent="-487363" defTabSz="1300163">
              <a:lnSpc>
                <a:spcPct val="95000"/>
              </a:lnSpc>
              <a:spcBef>
                <a:spcPts val="1400"/>
              </a:spcBef>
              <a:buClr>
                <a:srgbClr val="F8E82F"/>
              </a:buClr>
              <a:buFont typeface="Franklin Gothic Book" pitchFamily="34" charset="0"/>
              <a:buChar char="•"/>
            </a:pPr>
            <a:r>
              <a:rPr lang="en-US" sz="3400" dirty="0">
                <a:solidFill>
                  <a:srgbClr val="F8E82F"/>
                </a:solidFill>
                <a:latin typeface="Helvetica" charset="0"/>
                <a:ea typeface="Helvetica" charset="0"/>
                <a:cs typeface="Helvetica" charset="0"/>
                <a:sym typeface="Helvetica" charset="0"/>
              </a:rPr>
              <a:t>Cognition</a:t>
            </a:r>
            <a:r>
              <a:rPr lang="en-US" sz="3400" i="1" dirty="0">
                <a:solidFill>
                  <a:srgbClr val="FFFFFF"/>
                </a:solidFill>
                <a:latin typeface="Helvetica" charset="0"/>
                <a:ea typeface="Helvetica" charset="0"/>
                <a:cs typeface="Helvetica" charset="0"/>
                <a:sym typeface="Helvetica" charset="0"/>
              </a:rPr>
              <a:t>. </a:t>
            </a:r>
            <a:r>
              <a:rPr lang="en-US" sz="3400" dirty="0">
                <a:solidFill>
                  <a:srgbClr val="FFFFFF"/>
                </a:solidFill>
                <a:latin typeface="Helvetica" charset="0"/>
                <a:ea typeface="Helvetica" charset="0"/>
                <a:cs typeface="Helvetica" charset="0"/>
                <a:sym typeface="Helvetica" charset="0"/>
              </a:rPr>
              <a:t>Traumatized children can have problems focusing on and completing tasks, or planning for and anticipating future events. Some exhibit learning difficulties and problems with language development.</a:t>
            </a:r>
          </a:p>
          <a:p>
            <a:pPr marL="487363" indent="-487363" defTabSz="1300163">
              <a:lnSpc>
                <a:spcPct val="95000"/>
              </a:lnSpc>
              <a:spcBef>
                <a:spcPts val="1400"/>
              </a:spcBef>
              <a:buClr>
                <a:srgbClr val="F8E82F"/>
              </a:buClr>
              <a:buFont typeface="Franklin Gothic Book" pitchFamily="34" charset="0"/>
              <a:buChar char="•"/>
            </a:pPr>
            <a:r>
              <a:rPr lang="en-US" sz="3400" dirty="0">
                <a:solidFill>
                  <a:srgbClr val="F8E82F"/>
                </a:solidFill>
                <a:latin typeface="Helvetica" charset="0"/>
                <a:ea typeface="Helvetica" charset="0"/>
                <a:cs typeface="Helvetica" charset="0"/>
                <a:sym typeface="Helvetica" charset="0"/>
              </a:rPr>
              <a:t>Self-concept</a:t>
            </a:r>
            <a:r>
              <a:rPr lang="en-US" sz="3400" i="1" dirty="0">
                <a:solidFill>
                  <a:srgbClr val="FFFFFF"/>
                </a:solidFill>
                <a:latin typeface="Helvetica" charset="0"/>
                <a:ea typeface="Helvetica" charset="0"/>
                <a:cs typeface="Helvetica" charset="0"/>
                <a:sym typeface="Helvetica" charset="0"/>
              </a:rPr>
              <a:t>. </a:t>
            </a:r>
            <a:r>
              <a:rPr lang="en-US" sz="3400" dirty="0">
                <a:solidFill>
                  <a:srgbClr val="FFFFFF"/>
                </a:solidFill>
                <a:latin typeface="Helvetica" charset="0"/>
                <a:ea typeface="Helvetica" charset="0"/>
                <a:cs typeface="Helvetica" charset="0"/>
                <a:sym typeface="Helvetica" charset="0"/>
              </a:rPr>
              <a:t>Traumatized children frequently suffer from disturbed body image, low self-esteem, shame, and guilt.</a:t>
            </a:r>
            <a:endParaRPr lang="en-US" dirty="0"/>
          </a:p>
        </p:txBody>
      </p:sp>
      <p:sp>
        <p:nvSpPr>
          <p:cNvPr id="26639"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36</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27650"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27651"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27652"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7653" name="Group 5"/>
          <p:cNvGrpSpPr>
            <a:grpSpLocks/>
          </p:cNvGrpSpPr>
          <p:nvPr/>
        </p:nvGrpSpPr>
        <p:grpSpPr bwMode="auto">
          <a:xfrm>
            <a:off x="7831138" y="8669338"/>
            <a:ext cx="963612" cy="1084262"/>
            <a:chOff x="0" y="0"/>
            <a:chExt cx="76" cy="86"/>
          </a:xfrm>
        </p:grpSpPr>
        <p:sp>
          <p:nvSpPr>
            <p:cNvPr id="27654"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7655"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27656"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27657" name="Group 9"/>
          <p:cNvGrpSpPr>
            <a:grpSpLocks/>
          </p:cNvGrpSpPr>
          <p:nvPr/>
        </p:nvGrpSpPr>
        <p:grpSpPr bwMode="auto">
          <a:xfrm>
            <a:off x="8818563" y="8669338"/>
            <a:ext cx="1674812" cy="1084262"/>
            <a:chOff x="0" y="0"/>
            <a:chExt cx="132" cy="86"/>
          </a:xfrm>
        </p:grpSpPr>
        <p:sp>
          <p:nvSpPr>
            <p:cNvPr id="27658"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7659"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27660"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37</a:t>
            </a:r>
            <a:endParaRPr lang="en-US"/>
          </a:p>
        </p:txBody>
      </p:sp>
      <p:sp>
        <p:nvSpPr>
          <p:cNvPr id="27661" name="Rectangle 13"/>
          <p:cNvSpPr>
            <a:spLocks noGrp="1" noChangeArrowheads="1"/>
          </p:cNvSpPr>
          <p:nvPr>
            <p:ph type="title"/>
          </p:nvPr>
        </p:nvSpPr>
        <p:spPr>
          <a:xfrm>
            <a:off x="1408113" y="433388"/>
            <a:ext cx="11704637" cy="649287"/>
          </a:xfrm>
        </p:spPr>
        <p:txBody>
          <a:bodyPr lIns="126435" tIns="72248" rIns="126435" bIns="72248">
            <a:normAutofit fontScale="90000"/>
          </a:bodyPr>
          <a:lstStyle/>
          <a:p>
            <a:pPr algn="r" defTabSz="1300163">
              <a:lnSpc>
                <a:spcPct val="90000"/>
              </a:lnSpc>
            </a:pPr>
            <a:r>
              <a:rPr lang="en-US" sz="1700">
                <a:solidFill>
                  <a:srgbClr val="FFFF00"/>
                </a:solidFill>
                <a:latin typeface="Helvetica" charset="0"/>
                <a:ea typeface="Helvetica" charset="0"/>
                <a:cs typeface="Helvetica" charset="0"/>
                <a:sym typeface="Helvetica" charset="0"/>
              </a:rPr>
              <a:t>Long-Term Effects of Childhood Trauma</a:t>
            </a:r>
            <a:br>
              <a:rPr lang="en-US" sz="1700">
                <a:solidFill>
                  <a:srgbClr val="FFFF00"/>
                </a:solidFill>
                <a:latin typeface="Helvetica" charset="0"/>
                <a:ea typeface="Helvetica" charset="0"/>
                <a:cs typeface="Helvetica" charset="0"/>
                <a:sym typeface="Helvetica" charset="0"/>
              </a:rPr>
            </a:br>
            <a:endParaRPr lang="en-US"/>
          </a:p>
        </p:txBody>
      </p:sp>
      <p:sp>
        <p:nvSpPr>
          <p:cNvPr id="27662" name="Rectangle 14"/>
          <p:cNvSpPr>
            <a:spLocks noGrp="1" noChangeArrowheads="1"/>
          </p:cNvSpPr>
          <p:nvPr>
            <p:ph sz="quarter" idx="1"/>
          </p:nvPr>
        </p:nvSpPr>
        <p:spPr>
          <a:xfrm>
            <a:off x="323850" y="2590800"/>
            <a:ext cx="12245975" cy="5410200"/>
          </a:xfrm>
        </p:spPr>
        <p:txBody>
          <a:bodyPr lIns="126435" tIns="72248" rIns="126435" bIns="72248" anchor="t">
            <a:normAutofit fontScale="70000" lnSpcReduction="20000"/>
          </a:bodyPr>
          <a:lstStyle/>
          <a:p>
            <a:pPr marL="230188" indent="-230188" defTabSz="1300163">
              <a:lnSpc>
                <a:spcPct val="90000"/>
              </a:lnSpc>
              <a:spcBef>
                <a:spcPts val="1200"/>
              </a:spcBef>
              <a:buClr>
                <a:srgbClr val="FFFFFF"/>
              </a:buClr>
              <a:buFont typeface="Franklin Gothic Book" pitchFamily="34" charset="0"/>
              <a:buChar char="•"/>
            </a:pPr>
            <a:r>
              <a:rPr lang="en-US" dirty="0">
                <a:solidFill>
                  <a:srgbClr val="FFFFFF"/>
                </a:solidFill>
                <a:latin typeface="Helvetica" charset="0"/>
                <a:ea typeface="Helvetica" charset="0"/>
                <a:cs typeface="Helvetica" charset="0"/>
                <a:sym typeface="Helvetica" charset="0"/>
              </a:rPr>
              <a:t>In the absence of more positive coping strategies, children who have experienced trauma may engage in high-risk or destructive coping behaviors.</a:t>
            </a:r>
          </a:p>
          <a:p>
            <a:pPr marL="230188" indent="-230188" defTabSz="1300163">
              <a:lnSpc>
                <a:spcPct val="90000"/>
              </a:lnSpc>
              <a:spcBef>
                <a:spcPts val="600"/>
              </a:spcBef>
              <a:buClr>
                <a:srgbClr val="FFFFFF"/>
              </a:buClr>
              <a:buFont typeface="Franklin Gothic Book" pitchFamily="34" charset="0"/>
              <a:buChar char="•"/>
            </a:pPr>
            <a:r>
              <a:rPr lang="en-US" dirty="0">
                <a:solidFill>
                  <a:srgbClr val="FFFFFF"/>
                </a:solidFill>
                <a:latin typeface="Helvetica" charset="0"/>
                <a:ea typeface="Helvetica" charset="0"/>
                <a:cs typeface="Helvetica" charset="0"/>
                <a:sym typeface="Helvetica" charset="0"/>
              </a:rPr>
              <a:t>These behaviors place them at risk for a range of serious mental and physical health problems, including:</a:t>
            </a:r>
          </a:p>
          <a:p>
            <a:pPr marL="849313" lvl="1" indent="-392113" defTabSz="1300163">
              <a:lnSpc>
                <a:spcPct val="90000"/>
              </a:lnSpc>
              <a:spcBef>
                <a:spcPts val="500"/>
              </a:spcBef>
              <a:buClr>
                <a:srgbClr val="FFFFFF"/>
              </a:buClr>
              <a:buFont typeface="Franklin Gothic Book" pitchFamily="34" charset="0"/>
              <a:buChar char="–"/>
            </a:pPr>
            <a:r>
              <a:rPr lang="en-US" sz="4100" dirty="0">
                <a:solidFill>
                  <a:srgbClr val="FFFFFF"/>
                </a:solidFill>
                <a:latin typeface="Helvetica" charset="0"/>
                <a:ea typeface="Helvetica" charset="0"/>
                <a:cs typeface="Helvetica" charset="0"/>
                <a:sym typeface="Helvetica" charset="0"/>
              </a:rPr>
              <a:t>Alcoholism</a:t>
            </a:r>
          </a:p>
          <a:p>
            <a:pPr marL="849313" lvl="1" indent="-392113" defTabSz="1300163">
              <a:lnSpc>
                <a:spcPct val="90000"/>
              </a:lnSpc>
              <a:spcBef>
                <a:spcPts val="500"/>
              </a:spcBef>
              <a:buClr>
                <a:srgbClr val="FFFFFF"/>
              </a:buClr>
              <a:buFont typeface="Franklin Gothic Book" pitchFamily="34" charset="0"/>
              <a:buChar char="–"/>
            </a:pPr>
            <a:r>
              <a:rPr lang="en-US" sz="4100" dirty="0">
                <a:solidFill>
                  <a:srgbClr val="FFFFFF"/>
                </a:solidFill>
                <a:latin typeface="Helvetica" charset="0"/>
                <a:ea typeface="Helvetica" charset="0"/>
                <a:cs typeface="Helvetica" charset="0"/>
                <a:sym typeface="Helvetica" charset="0"/>
              </a:rPr>
              <a:t>Drug abuse</a:t>
            </a:r>
          </a:p>
          <a:p>
            <a:pPr marL="849313" lvl="1" indent="-392113" defTabSz="1300163">
              <a:lnSpc>
                <a:spcPct val="90000"/>
              </a:lnSpc>
              <a:spcBef>
                <a:spcPts val="500"/>
              </a:spcBef>
              <a:buClr>
                <a:srgbClr val="FFFFFF"/>
              </a:buClr>
              <a:buFont typeface="Franklin Gothic Book" pitchFamily="34" charset="0"/>
              <a:buChar char="–"/>
            </a:pPr>
            <a:r>
              <a:rPr lang="en-US" sz="4100" dirty="0">
                <a:solidFill>
                  <a:srgbClr val="FFFFFF"/>
                </a:solidFill>
                <a:latin typeface="Helvetica" charset="0"/>
                <a:ea typeface="Helvetica" charset="0"/>
                <a:cs typeface="Helvetica" charset="0"/>
                <a:sym typeface="Helvetica" charset="0"/>
              </a:rPr>
              <a:t>Depression</a:t>
            </a:r>
          </a:p>
          <a:p>
            <a:pPr marL="849313" lvl="1" indent="-392113" defTabSz="1300163">
              <a:lnSpc>
                <a:spcPct val="90000"/>
              </a:lnSpc>
              <a:spcBef>
                <a:spcPts val="500"/>
              </a:spcBef>
              <a:buClr>
                <a:srgbClr val="FFFFFF"/>
              </a:buClr>
              <a:buFont typeface="Franklin Gothic Book" pitchFamily="34" charset="0"/>
              <a:buChar char="–"/>
            </a:pPr>
            <a:r>
              <a:rPr lang="en-US" sz="4100" dirty="0">
                <a:solidFill>
                  <a:srgbClr val="FFFFFF"/>
                </a:solidFill>
                <a:latin typeface="Helvetica" charset="0"/>
                <a:ea typeface="Helvetica" charset="0"/>
                <a:cs typeface="Helvetica" charset="0"/>
                <a:sym typeface="Helvetica" charset="0"/>
              </a:rPr>
              <a:t>Suicide attempts</a:t>
            </a:r>
          </a:p>
          <a:p>
            <a:pPr marL="849313" lvl="1" indent="-392113" defTabSz="1300163">
              <a:lnSpc>
                <a:spcPct val="90000"/>
              </a:lnSpc>
              <a:spcBef>
                <a:spcPts val="500"/>
              </a:spcBef>
              <a:buClr>
                <a:srgbClr val="FFFFFF"/>
              </a:buClr>
              <a:buFont typeface="Franklin Gothic Book" pitchFamily="34" charset="0"/>
              <a:buChar char="–"/>
            </a:pPr>
            <a:r>
              <a:rPr lang="en-US" sz="4100" dirty="0">
                <a:solidFill>
                  <a:srgbClr val="FFFFFF"/>
                </a:solidFill>
                <a:latin typeface="Helvetica" charset="0"/>
                <a:ea typeface="Helvetica" charset="0"/>
                <a:cs typeface="Helvetica" charset="0"/>
                <a:sym typeface="Helvetica" charset="0"/>
              </a:rPr>
              <a:t>Sexually transmitted diseases (due to high risk activity with multiple partners)</a:t>
            </a:r>
          </a:p>
          <a:p>
            <a:pPr marL="849313" lvl="1" indent="-392113" defTabSz="1300163">
              <a:lnSpc>
                <a:spcPct val="90000"/>
              </a:lnSpc>
              <a:spcBef>
                <a:spcPts val="500"/>
              </a:spcBef>
              <a:buClr>
                <a:srgbClr val="FFFFFF"/>
              </a:buClr>
              <a:buFont typeface="Franklin Gothic Book" pitchFamily="34" charset="0"/>
              <a:buChar char="–"/>
            </a:pPr>
            <a:r>
              <a:rPr lang="en-US" sz="4100" dirty="0">
                <a:solidFill>
                  <a:srgbClr val="FFFFFF"/>
                </a:solidFill>
                <a:latin typeface="Helvetica" charset="0"/>
                <a:ea typeface="Helvetica" charset="0"/>
                <a:cs typeface="Helvetica" charset="0"/>
                <a:sym typeface="Helvetica" charset="0"/>
              </a:rPr>
              <a:t>Heart disease, cancer, chronic lung disease, skeletal fractures, and liver disease </a:t>
            </a:r>
          </a:p>
          <a:p>
            <a:pPr marL="230188" indent="-230188" algn="r" defTabSz="1300163">
              <a:lnSpc>
                <a:spcPct val="90000"/>
              </a:lnSpc>
              <a:spcBef>
                <a:spcPts val="1200"/>
              </a:spcBef>
            </a:pPr>
            <a:endParaRPr lang="en-US" sz="2400" dirty="0">
              <a:solidFill>
                <a:srgbClr val="FFFFFF"/>
              </a:solidFill>
              <a:latin typeface="Helvetica" charset="0"/>
              <a:ea typeface="Helvetica" charset="0"/>
              <a:cs typeface="Helvetica" charset="0"/>
              <a:sym typeface="Helvetica" charset="0"/>
            </a:endParaRPr>
          </a:p>
          <a:p>
            <a:pPr marL="230188" indent="-230188" defTabSz="1300163">
              <a:lnSpc>
                <a:spcPct val="90000"/>
              </a:lnSpc>
              <a:spcBef>
                <a:spcPts val="1200"/>
              </a:spcBef>
            </a:pPr>
            <a:r>
              <a:rPr lang="en-US" sz="2600" dirty="0">
                <a:solidFill>
                  <a:srgbClr val="FFFFFF"/>
                </a:solidFill>
                <a:latin typeface="Helvetica" charset="0"/>
                <a:ea typeface="Helvetica" charset="0"/>
                <a:cs typeface="Helvetica" charset="0"/>
                <a:sym typeface="Helvetica" charset="0"/>
              </a:rPr>
              <a:t>                                                                       </a:t>
            </a:r>
            <a:endParaRPr lang="en-US" dirty="0"/>
          </a:p>
        </p:txBody>
      </p:sp>
      <p:sp>
        <p:nvSpPr>
          <p:cNvPr id="27663"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37</a:t>
            </a:r>
            <a:endParaRPr lang="en-US"/>
          </a:p>
        </p:txBody>
      </p:sp>
      <p:sp>
        <p:nvSpPr>
          <p:cNvPr id="27664" name="Rectangle 16"/>
          <p:cNvSpPr>
            <a:spLocks/>
          </p:cNvSpPr>
          <p:nvPr/>
        </p:nvSpPr>
        <p:spPr bwMode="auto">
          <a:xfrm>
            <a:off x="6175375" y="8140700"/>
            <a:ext cx="6829425" cy="449263"/>
          </a:xfrm>
          <a:prstGeom prst="rect">
            <a:avLst/>
          </a:prstGeom>
          <a:noFill/>
          <a:ln w="12700" cap="flat" cmpd="sng">
            <a:noFill/>
            <a:prstDash val="solid"/>
            <a:miter lim="0"/>
            <a:headEnd/>
            <a:tailEnd/>
          </a:ln>
          <a:effectLst/>
        </p:spPr>
        <p:txBody>
          <a:bodyPr lIns="126435" tIns="72248" rIns="126435" bIns="72248"/>
          <a:lstStyle/>
          <a:p>
            <a:pPr algn="r" defTabSz="1300163"/>
            <a:r>
              <a:rPr lang="en-US" sz="1900">
                <a:solidFill>
                  <a:srgbClr val="F8E82F"/>
                </a:solidFill>
                <a:latin typeface="Helvetica" charset="0"/>
                <a:ea typeface="Helvetica" charset="0"/>
                <a:cs typeface="Helvetica" charset="0"/>
                <a:sym typeface="Helvetica" charset="0"/>
              </a:rPr>
              <a:t>Source: Felitti et al. (1998). </a:t>
            </a:r>
            <a:r>
              <a:rPr lang="en-US" sz="1900" i="1">
                <a:solidFill>
                  <a:srgbClr val="F8E82F"/>
                </a:solidFill>
                <a:latin typeface="Helvetica" charset="0"/>
                <a:ea typeface="Helvetica" charset="0"/>
                <a:cs typeface="Helvetica" charset="0"/>
                <a:sym typeface="Helvetica" charset="0"/>
              </a:rPr>
              <a:t>Am J Prev Med</a:t>
            </a:r>
            <a:r>
              <a:rPr lang="en-US" sz="1900">
                <a:solidFill>
                  <a:srgbClr val="F8E82F"/>
                </a:solidFill>
                <a:latin typeface="Helvetica" charset="0"/>
                <a:ea typeface="Helvetica" charset="0"/>
                <a:cs typeface="Helvetica" charset="0"/>
                <a:sym typeface="Helvetica" charset="0"/>
              </a:rPr>
              <a:t>;14(4):245-258.</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Trauma and Resiliency</a:t>
            </a:r>
            <a:br>
              <a:rPr lang="en-US" dirty="0" smtClean="0"/>
            </a:br>
            <a:r>
              <a:rPr lang="en-US" dirty="0" smtClean="0"/>
              <a:t> </a:t>
            </a:r>
            <a:r>
              <a:rPr lang="en-US" sz="2800" dirty="0" err="1">
                <a:solidFill>
                  <a:srgbClr val="FFFFFF"/>
                </a:solidFill>
              </a:rPr>
              <a:t>Tedeschi</a:t>
            </a:r>
            <a:r>
              <a:rPr lang="en-US" sz="2800" dirty="0">
                <a:solidFill>
                  <a:srgbClr val="FFFFFF"/>
                </a:solidFill>
              </a:rPr>
              <a:t> and Calhoun (1996, 1999, 2006) </a:t>
            </a:r>
            <a:endParaRPr lang="en-US" dirty="0"/>
          </a:p>
        </p:txBody>
      </p:sp>
      <p:sp>
        <p:nvSpPr>
          <p:cNvPr id="36868" name="Footer Placeholder 3"/>
          <p:cNvSpPr>
            <a:spLocks noGrp="1"/>
          </p:cNvSpPr>
          <p:nvPr>
            <p:ph type="ftr" sz="quarter" idx="11"/>
          </p:nvPr>
        </p:nvSpPr>
        <p:spPr bwMode="auto">
          <a:xfrm>
            <a:off x="866987" y="8886338"/>
            <a:ext cx="9674013" cy="5192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numCol="1" anchorCtr="0" compatLnSpc="1">
            <a:prstTxWarp prst="textNoShape">
              <a:avLst/>
            </a:prstTxWarp>
          </a:bodyPr>
          <a:lstStyle>
            <a:lvl1pPr eaLnBrk="0" hangingPunct="0">
              <a:defRPr>
                <a:solidFill>
                  <a:schemeClr val="tx1"/>
                </a:solidFill>
                <a:latin typeface="Arial" charset="0"/>
              </a:defRPr>
            </a:lvl1pPr>
            <a:lvl2pPr marL="1056569" indent="-406374" eaLnBrk="0" hangingPunct="0">
              <a:defRPr>
                <a:solidFill>
                  <a:schemeClr val="tx1"/>
                </a:solidFill>
                <a:latin typeface="Arial" charset="0"/>
              </a:defRPr>
            </a:lvl2pPr>
            <a:lvl3pPr marL="1625492" indent="-325098" eaLnBrk="0" hangingPunct="0">
              <a:defRPr>
                <a:solidFill>
                  <a:schemeClr val="tx1"/>
                </a:solidFill>
                <a:latin typeface="Arial" charset="0"/>
              </a:defRPr>
            </a:lvl3pPr>
            <a:lvl4pPr marL="2275688" indent="-325098" eaLnBrk="0" hangingPunct="0">
              <a:defRPr>
                <a:solidFill>
                  <a:schemeClr val="tx1"/>
                </a:solidFill>
                <a:latin typeface="Arial" charset="0"/>
              </a:defRPr>
            </a:lvl4pPr>
            <a:lvl5pPr marL="2925885" indent="-325098" eaLnBrk="0" hangingPunct="0">
              <a:defRPr>
                <a:solidFill>
                  <a:schemeClr val="tx1"/>
                </a:solidFill>
                <a:latin typeface="Arial" charset="0"/>
              </a:defRPr>
            </a:lvl5pPr>
            <a:lvl6pPr marL="3576081" indent="-325098" eaLnBrk="0" fontAlgn="base" hangingPunct="0">
              <a:spcBef>
                <a:spcPct val="0"/>
              </a:spcBef>
              <a:spcAft>
                <a:spcPct val="0"/>
              </a:spcAft>
              <a:defRPr>
                <a:solidFill>
                  <a:schemeClr val="tx1"/>
                </a:solidFill>
                <a:latin typeface="Arial" charset="0"/>
              </a:defRPr>
            </a:lvl6pPr>
            <a:lvl7pPr marL="4226278" indent="-325098" eaLnBrk="0" fontAlgn="base" hangingPunct="0">
              <a:spcBef>
                <a:spcPct val="0"/>
              </a:spcBef>
              <a:spcAft>
                <a:spcPct val="0"/>
              </a:spcAft>
              <a:defRPr>
                <a:solidFill>
                  <a:schemeClr val="tx1"/>
                </a:solidFill>
                <a:latin typeface="Arial" charset="0"/>
              </a:defRPr>
            </a:lvl7pPr>
            <a:lvl8pPr marL="4876475" indent="-325098" eaLnBrk="0" fontAlgn="base" hangingPunct="0">
              <a:spcBef>
                <a:spcPct val="0"/>
              </a:spcBef>
              <a:spcAft>
                <a:spcPct val="0"/>
              </a:spcAft>
              <a:defRPr>
                <a:solidFill>
                  <a:schemeClr val="tx1"/>
                </a:solidFill>
                <a:latin typeface="Arial" charset="0"/>
              </a:defRPr>
            </a:lvl8pPr>
            <a:lvl9pPr marL="5526671" indent="-325098" eaLnBrk="0" fontAlgn="base" hangingPunct="0">
              <a:spcBef>
                <a:spcPct val="0"/>
              </a:spcBef>
              <a:spcAft>
                <a:spcPct val="0"/>
              </a:spcAft>
              <a:defRPr>
                <a:solidFill>
                  <a:schemeClr val="tx1"/>
                </a:solidFill>
                <a:latin typeface="Arial" charset="0"/>
              </a:defRPr>
            </a:lvl9pPr>
          </a:lstStyle>
          <a:p>
            <a:pPr eaLnBrk="1" hangingPunct="1"/>
            <a:r>
              <a:rPr lang="en-US" altLang="en-US" dirty="0" smtClean="0">
                <a:solidFill>
                  <a:srgbClr val="D6ECFF"/>
                </a:solidFill>
              </a:rPr>
              <a:t>Information and slide part of Dr. Allison Sampson's Trauma Presentation</a:t>
            </a:r>
          </a:p>
        </p:txBody>
      </p:sp>
      <p:sp>
        <p:nvSpPr>
          <p:cNvPr id="3" name="Content Placeholder 2"/>
          <p:cNvSpPr>
            <a:spLocks noGrp="1"/>
          </p:cNvSpPr>
          <p:nvPr>
            <p:ph sz="quarter" idx="1"/>
          </p:nvPr>
        </p:nvSpPr>
        <p:spPr/>
        <p:txBody>
          <a:bodyPr/>
          <a:lstStyle/>
          <a:p>
            <a:pPr marL="0" indent="0">
              <a:lnSpc>
                <a:spcPct val="115000"/>
              </a:lnSpc>
              <a:spcBef>
                <a:spcPts val="0"/>
              </a:spcBef>
              <a:spcAft>
                <a:spcPts val="1422"/>
              </a:spcAft>
              <a:buClr>
                <a:srgbClr val="990000"/>
              </a:buClr>
              <a:buNone/>
              <a:defRPr/>
            </a:pPr>
            <a:endParaRPr lang="en-US" sz="4600" dirty="0">
              <a:solidFill>
                <a:srgbClr val="FFFFFF"/>
              </a:solidFill>
              <a:latin typeface="Calibri"/>
              <a:ea typeface="Calibri"/>
              <a:cs typeface="Times New Roman"/>
            </a:endParaRPr>
          </a:p>
          <a:p>
            <a:pPr marL="0" indent="0">
              <a:lnSpc>
                <a:spcPct val="115000"/>
              </a:lnSpc>
              <a:spcBef>
                <a:spcPts val="0"/>
              </a:spcBef>
              <a:spcAft>
                <a:spcPts val="1422"/>
              </a:spcAft>
              <a:buClr>
                <a:srgbClr val="990000"/>
              </a:buClr>
              <a:buNone/>
              <a:defRPr/>
            </a:pPr>
            <a:r>
              <a:rPr lang="en-US" sz="4600" dirty="0">
                <a:solidFill>
                  <a:srgbClr val="FFFFFF"/>
                </a:solidFill>
                <a:latin typeface="Calibri"/>
                <a:ea typeface="Calibri"/>
                <a:cs typeface="Times New Roman"/>
              </a:rPr>
              <a:t>Protective Factors include: seeking comfort , reassurance and safety from others </a:t>
            </a:r>
          </a:p>
          <a:p>
            <a:pPr marL="0" indent="0">
              <a:lnSpc>
                <a:spcPct val="115000"/>
              </a:lnSpc>
              <a:spcBef>
                <a:spcPts val="0"/>
              </a:spcBef>
              <a:spcAft>
                <a:spcPts val="1422"/>
              </a:spcAft>
              <a:buClr>
                <a:srgbClr val="990000"/>
              </a:buClr>
              <a:buNone/>
              <a:defRPr/>
            </a:pPr>
            <a:endParaRPr lang="en-US" sz="4600" dirty="0">
              <a:solidFill>
                <a:srgbClr val="FFFFFF"/>
              </a:solidFill>
              <a:latin typeface="Calibri"/>
              <a:ea typeface="Calibri"/>
              <a:cs typeface="Times New Roman"/>
            </a:endParaRPr>
          </a:p>
          <a:p>
            <a:pPr marL="0" indent="0">
              <a:lnSpc>
                <a:spcPct val="115000"/>
              </a:lnSpc>
              <a:spcBef>
                <a:spcPts val="0"/>
              </a:spcBef>
              <a:spcAft>
                <a:spcPts val="1422"/>
              </a:spcAft>
              <a:buClr>
                <a:srgbClr val="990000"/>
              </a:buClr>
              <a:buNone/>
              <a:defRPr/>
            </a:pPr>
            <a:r>
              <a:rPr lang="en-US" sz="4600" dirty="0">
                <a:solidFill>
                  <a:srgbClr val="FFFFFF"/>
                </a:solidFill>
                <a:latin typeface="Calibri"/>
                <a:ea typeface="Calibri"/>
                <a:cs typeface="Times New Roman"/>
              </a:rPr>
              <a:t>Key to assess the meaning of the loss to the individual (varies) </a:t>
            </a:r>
          </a:p>
          <a:p>
            <a:pPr>
              <a:defRPr/>
            </a:pPr>
            <a:endParaRPr lang="en-US" dirty="0"/>
          </a:p>
        </p:txBody>
      </p:sp>
    </p:spTree>
    <p:extLst>
      <p:ext uri="{BB962C8B-B14F-4D97-AF65-F5344CB8AC3E}">
        <p14:creationId xmlns:p14="http://schemas.microsoft.com/office/powerpoint/2010/main" val="468721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Post-Traumatic Growth</a:t>
            </a:r>
            <a:br>
              <a:rPr lang="en-US" dirty="0" smtClean="0"/>
            </a:br>
            <a:r>
              <a:rPr lang="en-US" dirty="0"/>
              <a:t> </a:t>
            </a:r>
            <a:r>
              <a:rPr lang="en-US" sz="2800" dirty="0" err="1"/>
              <a:t>Tedeschi</a:t>
            </a:r>
            <a:r>
              <a:rPr lang="en-US" sz="2800" dirty="0"/>
              <a:t> and Calhoun (1996, 1999, 2006) </a:t>
            </a:r>
          </a:p>
        </p:txBody>
      </p:sp>
      <p:sp>
        <p:nvSpPr>
          <p:cNvPr id="35844" name="Footer Placeholder 3"/>
          <p:cNvSpPr>
            <a:spLocks noGrp="1"/>
          </p:cNvSpPr>
          <p:nvPr>
            <p:ph type="ftr" sz="quarter" idx="11"/>
          </p:nvPr>
        </p:nvSpPr>
        <p:spPr bwMode="auto">
          <a:xfrm>
            <a:off x="866987" y="8886338"/>
            <a:ext cx="9826413" cy="5192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numCol="1" anchorCtr="0" compatLnSpc="1">
            <a:prstTxWarp prst="textNoShape">
              <a:avLst/>
            </a:prstTxWarp>
          </a:bodyPr>
          <a:lstStyle>
            <a:lvl1pPr eaLnBrk="0" hangingPunct="0">
              <a:defRPr>
                <a:solidFill>
                  <a:schemeClr val="tx1"/>
                </a:solidFill>
                <a:latin typeface="Arial" charset="0"/>
              </a:defRPr>
            </a:lvl1pPr>
            <a:lvl2pPr marL="1056569" indent="-406374" eaLnBrk="0" hangingPunct="0">
              <a:defRPr>
                <a:solidFill>
                  <a:schemeClr val="tx1"/>
                </a:solidFill>
                <a:latin typeface="Arial" charset="0"/>
              </a:defRPr>
            </a:lvl2pPr>
            <a:lvl3pPr marL="1625492" indent="-325098" eaLnBrk="0" hangingPunct="0">
              <a:defRPr>
                <a:solidFill>
                  <a:schemeClr val="tx1"/>
                </a:solidFill>
                <a:latin typeface="Arial" charset="0"/>
              </a:defRPr>
            </a:lvl3pPr>
            <a:lvl4pPr marL="2275688" indent="-325098" eaLnBrk="0" hangingPunct="0">
              <a:defRPr>
                <a:solidFill>
                  <a:schemeClr val="tx1"/>
                </a:solidFill>
                <a:latin typeface="Arial" charset="0"/>
              </a:defRPr>
            </a:lvl4pPr>
            <a:lvl5pPr marL="2925885" indent="-325098" eaLnBrk="0" hangingPunct="0">
              <a:defRPr>
                <a:solidFill>
                  <a:schemeClr val="tx1"/>
                </a:solidFill>
                <a:latin typeface="Arial" charset="0"/>
              </a:defRPr>
            </a:lvl5pPr>
            <a:lvl6pPr marL="3576081" indent="-325098" eaLnBrk="0" fontAlgn="base" hangingPunct="0">
              <a:spcBef>
                <a:spcPct val="0"/>
              </a:spcBef>
              <a:spcAft>
                <a:spcPct val="0"/>
              </a:spcAft>
              <a:defRPr>
                <a:solidFill>
                  <a:schemeClr val="tx1"/>
                </a:solidFill>
                <a:latin typeface="Arial" charset="0"/>
              </a:defRPr>
            </a:lvl6pPr>
            <a:lvl7pPr marL="4226278" indent="-325098" eaLnBrk="0" fontAlgn="base" hangingPunct="0">
              <a:spcBef>
                <a:spcPct val="0"/>
              </a:spcBef>
              <a:spcAft>
                <a:spcPct val="0"/>
              </a:spcAft>
              <a:defRPr>
                <a:solidFill>
                  <a:schemeClr val="tx1"/>
                </a:solidFill>
                <a:latin typeface="Arial" charset="0"/>
              </a:defRPr>
            </a:lvl7pPr>
            <a:lvl8pPr marL="4876475" indent="-325098" eaLnBrk="0" fontAlgn="base" hangingPunct="0">
              <a:spcBef>
                <a:spcPct val="0"/>
              </a:spcBef>
              <a:spcAft>
                <a:spcPct val="0"/>
              </a:spcAft>
              <a:defRPr>
                <a:solidFill>
                  <a:schemeClr val="tx1"/>
                </a:solidFill>
                <a:latin typeface="Arial" charset="0"/>
              </a:defRPr>
            </a:lvl8pPr>
            <a:lvl9pPr marL="5526671" indent="-325098" eaLnBrk="0" fontAlgn="base" hangingPunct="0">
              <a:spcBef>
                <a:spcPct val="0"/>
              </a:spcBef>
              <a:spcAft>
                <a:spcPct val="0"/>
              </a:spcAft>
              <a:defRPr>
                <a:solidFill>
                  <a:schemeClr val="tx1"/>
                </a:solidFill>
                <a:latin typeface="Arial" charset="0"/>
              </a:defRPr>
            </a:lvl9pPr>
          </a:lstStyle>
          <a:p>
            <a:pPr eaLnBrk="1" hangingPunct="1"/>
            <a:r>
              <a:rPr lang="en-US" altLang="en-US" dirty="0" smtClean="0">
                <a:solidFill>
                  <a:srgbClr val="D6ECFF"/>
                </a:solidFill>
              </a:rPr>
              <a:t>Information and slide part of Dr. Allison Sampson's Trauma Presentation</a:t>
            </a:r>
          </a:p>
        </p:txBody>
      </p:sp>
      <p:sp>
        <p:nvSpPr>
          <p:cNvPr id="3" name="Content Placeholder 2"/>
          <p:cNvSpPr>
            <a:spLocks noGrp="1"/>
          </p:cNvSpPr>
          <p:nvPr>
            <p:ph sz="quarter" idx="1"/>
          </p:nvPr>
        </p:nvSpPr>
        <p:spPr/>
        <p:txBody>
          <a:bodyPr/>
          <a:lstStyle/>
          <a:p>
            <a:pPr>
              <a:lnSpc>
                <a:spcPct val="115000"/>
              </a:lnSpc>
              <a:spcBef>
                <a:spcPts val="0"/>
              </a:spcBef>
              <a:spcAft>
                <a:spcPts val="1422"/>
              </a:spcAft>
              <a:buFont typeface="+mj-lt"/>
              <a:buAutoNum type="arabicParenR"/>
              <a:defRPr/>
            </a:pPr>
            <a:endParaRPr lang="en-US" sz="3400" dirty="0">
              <a:latin typeface="Calibri"/>
              <a:ea typeface="Calibri"/>
              <a:cs typeface="Times New Roman"/>
            </a:endParaRPr>
          </a:p>
          <a:p>
            <a:pPr>
              <a:lnSpc>
                <a:spcPct val="115000"/>
              </a:lnSpc>
              <a:spcBef>
                <a:spcPts val="0"/>
              </a:spcBef>
              <a:spcAft>
                <a:spcPts val="1422"/>
              </a:spcAft>
              <a:buFont typeface="+mj-lt"/>
              <a:buAutoNum type="arabicParenR"/>
              <a:defRPr/>
            </a:pPr>
            <a:r>
              <a:rPr lang="en-US" sz="3400" dirty="0">
                <a:latin typeface="Calibri"/>
                <a:ea typeface="Calibri"/>
                <a:cs typeface="Times New Roman"/>
              </a:rPr>
              <a:t>Emergence of new opportunities and possibilities</a:t>
            </a:r>
          </a:p>
          <a:p>
            <a:pPr>
              <a:lnSpc>
                <a:spcPct val="115000"/>
              </a:lnSpc>
              <a:spcBef>
                <a:spcPts val="0"/>
              </a:spcBef>
              <a:spcAft>
                <a:spcPts val="1422"/>
              </a:spcAft>
              <a:buFont typeface="+mj-lt"/>
              <a:buAutoNum type="arabicParenR"/>
              <a:defRPr/>
            </a:pPr>
            <a:r>
              <a:rPr lang="en-US" sz="3400" dirty="0">
                <a:latin typeface="Calibri"/>
                <a:ea typeface="Calibri"/>
                <a:cs typeface="Times New Roman"/>
              </a:rPr>
              <a:t>Deeper relationships and greater compassion for others</a:t>
            </a:r>
          </a:p>
          <a:p>
            <a:pPr>
              <a:lnSpc>
                <a:spcPct val="115000"/>
              </a:lnSpc>
              <a:spcBef>
                <a:spcPts val="0"/>
              </a:spcBef>
              <a:spcAft>
                <a:spcPts val="1422"/>
              </a:spcAft>
              <a:buFont typeface="+mj-lt"/>
              <a:buAutoNum type="arabicParenR"/>
              <a:defRPr/>
            </a:pPr>
            <a:r>
              <a:rPr lang="en-US" sz="3400" dirty="0">
                <a:latin typeface="Calibri"/>
                <a:ea typeface="Calibri"/>
                <a:cs typeface="Times New Roman"/>
              </a:rPr>
              <a:t>Feeling strengthened to meet future life challenges </a:t>
            </a:r>
          </a:p>
          <a:p>
            <a:pPr>
              <a:lnSpc>
                <a:spcPct val="115000"/>
              </a:lnSpc>
              <a:spcBef>
                <a:spcPts val="0"/>
              </a:spcBef>
              <a:spcAft>
                <a:spcPts val="1422"/>
              </a:spcAft>
              <a:buFont typeface="+mj-lt"/>
              <a:buAutoNum type="arabicParenR"/>
              <a:defRPr/>
            </a:pPr>
            <a:r>
              <a:rPr lang="en-US" sz="3400" dirty="0">
                <a:latin typeface="Calibri"/>
                <a:ea typeface="Calibri"/>
                <a:cs typeface="Times New Roman"/>
              </a:rPr>
              <a:t>Reorder priorities and fuller appreciation of life</a:t>
            </a:r>
          </a:p>
          <a:p>
            <a:pPr>
              <a:lnSpc>
                <a:spcPct val="115000"/>
              </a:lnSpc>
              <a:spcBef>
                <a:spcPts val="0"/>
              </a:spcBef>
              <a:spcAft>
                <a:spcPts val="1422"/>
              </a:spcAft>
              <a:buFont typeface="+mj-lt"/>
              <a:buAutoNum type="arabicParenR"/>
              <a:defRPr/>
            </a:pPr>
            <a:r>
              <a:rPr lang="en-US" sz="3400" dirty="0">
                <a:latin typeface="Calibri"/>
                <a:ea typeface="Calibri"/>
                <a:cs typeface="Times New Roman"/>
                <a:hlinkClick r:id="rId2" action="ppaction://hlinkfile"/>
              </a:rPr>
              <a:t>Deepening spirituality </a:t>
            </a:r>
            <a:endParaRPr lang="en-US" sz="3400" dirty="0">
              <a:latin typeface="Calibri"/>
              <a:ea typeface="Calibri"/>
              <a:cs typeface="Times New Roman"/>
            </a:endParaRPr>
          </a:p>
          <a:p>
            <a:pPr marL="0" indent="0">
              <a:buNone/>
              <a:defRPr/>
            </a:pPr>
            <a:r>
              <a:rPr lang="en-US" dirty="0" smtClean="0">
                <a:hlinkClick r:id="rId3"/>
              </a:rPr>
              <a:t>http://cust-cf.apa.org/ptgi/</a:t>
            </a:r>
            <a:r>
              <a:rPr lang="en-US" dirty="0" smtClean="0"/>
              <a:t>  </a:t>
            </a:r>
            <a:endParaRPr lang="en-US" dirty="0">
              <a:hlinkClick r:id="rId2" action="ppaction://hlinkfile"/>
            </a:endParaRPr>
          </a:p>
        </p:txBody>
      </p:sp>
    </p:spTree>
    <p:extLst>
      <p:ext uri="{BB962C8B-B14F-4D97-AF65-F5344CB8AC3E}">
        <p14:creationId xmlns:p14="http://schemas.microsoft.com/office/powerpoint/2010/main" val="19808899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Trauma and the Brain </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“why” … </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pPr>
              <a:buNone/>
            </a:pPr>
            <a:endParaRPr lang="en-US" dirty="0" smtClean="0"/>
          </a:p>
          <a:p>
            <a:r>
              <a:rPr lang="en-US" dirty="0" smtClean="0">
                <a:hlinkClick r:id="rId2"/>
              </a:rPr>
              <a:t>http://www.childwelfare.gov/pubs/issue_briefs/brain_development/effects.cfm</a:t>
            </a:r>
            <a:r>
              <a:rPr lang="en-US" dirty="0" smtClean="0"/>
              <a:t> </a:t>
            </a:r>
            <a:endParaRPr lang="en-US" dirty="0"/>
          </a:p>
        </p:txBody>
      </p:sp>
      <p:sp>
        <p:nvSpPr>
          <p:cNvPr id="4" name="Footer Placeholder 3"/>
          <p:cNvSpPr>
            <a:spLocks noGrp="1"/>
          </p:cNvSpPr>
          <p:nvPr>
            <p:ph type="ftr" sz="quarter" idx="11"/>
          </p:nvPr>
        </p:nvSpPr>
        <p:spPr>
          <a:xfrm>
            <a:off x="866987" y="8886338"/>
            <a:ext cx="99788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does it mean to be trauma informed … </a:t>
            </a:r>
            <a:endParaRPr lang="en-US" sz="4800" dirty="0"/>
          </a:p>
        </p:txBody>
      </p:sp>
      <p:sp>
        <p:nvSpPr>
          <p:cNvPr id="3" name="Content Placeholder 2"/>
          <p:cNvSpPr>
            <a:spLocks noGrp="1"/>
          </p:cNvSpPr>
          <p:nvPr>
            <p:ph sz="quarter" idx="1"/>
          </p:nvPr>
        </p:nvSpPr>
        <p:spPr/>
        <p:txBody>
          <a:bodyPr>
            <a:normAutofit fontScale="32500" lnSpcReduction="20000"/>
          </a:bodyPr>
          <a:lstStyle/>
          <a:p>
            <a:pPr marL="0" indent="0" algn="ctr">
              <a:spcAft>
                <a:spcPts val="0"/>
              </a:spcAft>
              <a:buNone/>
            </a:pPr>
            <a:endParaRPr lang="en-US" dirty="0"/>
          </a:p>
          <a:p>
            <a:pPr marL="0" indent="0">
              <a:buNone/>
            </a:pPr>
            <a:r>
              <a:rPr lang="en-US" sz="5900" dirty="0" smtClean="0"/>
              <a:t>A </a:t>
            </a:r>
            <a:r>
              <a:rPr lang="en-US" sz="5900" dirty="0"/>
              <a:t>trauma-informed youth- and family-service system is one in which all parties involved recognize and respond to the impact of traumatic stress on those within the system including youth, caregivers, and service providers. Programs and agencies within such a system infuse and sustain trauma awareness, knowledge, and skills into their organizational cultures, practices, and policies. They collaborate with all those involved, using the best available science, to facilitate and support the recovery and resiliency of the youth and family</a:t>
            </a:r>
            <a:r>
              <a:rPr lang="en-US" sz="5900" dirty="0" smtClean="0"/>
              <a:t>.</a:t>
            </a:r>
          </a:p>
          <a:p>
            <a:pPr marL="0" indent="0">
              <a:buNone/>
            </a:pPr>
            <a:endParaRPr lang="en-US" dirty="0"/>
          </a:p>
          <a:p>
            <a:pPr marL="0" indent="0">
              <a:buNone/>
            </a:pPr>
            <a:endParaRPr lang="en-US" dirty="0" smtClean="0"/>
          </a:p>
          <a:p>
            <a:pPr marL="0" indent="0">
              <a:buNone/>
            </a:pPr>
            <a:r>
              <a:rPr lang="en-US" sz="6000" dirty="0" smtClean="0"/>
              <a:t>A </a:t>
            </a:r>
            <a:r>
              <a:rPr lang="en-US" sz="6000" dirty="0"/>
              <a:t>service system with a trauma-informed perspective is one in which programs, agencies, and service providers do the following</a:t>
            </a:r>
            <a:r>
              <a:rPr lang="en-US" sz="6000" dirty="0" smtClean="0"/>
              <a:t>:</a:t>
            </a:r>
          </a:p>
          <a:p>
            <a:pPr marL="0" indent="0">
              <a:buNone/>
            </a:pPr>
            <a:r>
              <a:rPr lang="en-US" sz="6000" dirty="0"/>
              <a:t/>
            </a:r>
            <a:br>
              <a:rPr lang="en-US" sz="6000" dirty="0"/>
            </a:br>
            <a:r>
              <a:rPr lang="en-US" sz="6000" dirty="0"/>
              <a:t>1. Routinely screen for trauma exposure and related symptoms</a:t>
            </a:r>
            <a:br>
              <a:rPr lang="en-US" sz="6000" dirty="0"/>
            </a:br>
            <a:r>
              <a:rPr lang="en-US" sz="6000" dirty="0"/>
              <a:t>2. Use culturally appropriate evidence-based assessment and treatment for traumatic stress and associated mental health symptoms</a:t>
            </a:r>
            <a:br>
              <a:rPr lang="en-US" sz="6000" dirty="0"/>
            </a:br>
            <a:r>
              <a:rPr lang="en-US" sz="6000" dirty="0"/>
              <a:t>3. Make resources available to youth, families, and providers on trauma exposure, its impact, and treatment</a:t>
            </a:r>
            <a:br>
              <a:rPr lang="en-US" sz="6000" dirty="0"/>
            </a:br>
            <a:r>
              <a:rPr lang="en-US" sz="6000" dirty="0"/>
              <a:t>4. Engage in efforts to strengthen the resilience and protective factors of youth and families affected by and vulnerable to trauma</a:t>
            </a:r>
            <a:br>
              <a:rPr lang="en-US" sz="6000" dirty="0"/>
            </a:br>
            <a:r>
              <a:rPr lang="en-US" sz="6000" dirty="0"/>
              <a:t>5. Address parent and caregiver trauma and its impact on the family system </a:t>
            </a:r>
            <a:br>
              <a:rPr lang="en-US" sz="6000" dirty="0"/>
            </a:br>
            <a:r>
              <a:rPr lang="en-US" sz="6000" dirty="0"/>
              <a:t>6. Emphasize continuity of care and collaboration across youth-serving systems </a:t>
            </a:r>
            <a:br>
              <a:rPr lang="en-US" sz="6000" dirty="0"/>
            </a:br>
            <a:r>
              <a:rPr lang="en-US" sz="6000" dirty="0"/>
              <a:t>7. Maintain an environment of care for staff that addresses, reduces, and treats secondary traumatic stress and increases staff resilience </a:t>
            </a:r>
          </a:p>
          <a:p>
            <a:endParaRPr lang="en-US" sz="6000" dirty="0"/>
          </a:p>
        </p:txBody>
      </p:sp>
      <p:sp>
        <p:nvSpPr>
          <p:cNvPr id="4" name="Footer Placeholder 3"/>
          <p:cNvSpPr>
            <a:spLocks noGrp="1"/>
          </p:cNvSpPr>
          <p:nvPr>
            <p:ph type="ftr" sz="quarter" idx="11"/>
          </p:nvPr>
        </p:nvSpPr>
        <p:spPr>
          <a:xfrm>
            <a:off x="866987" y="8886338"/>
            <a:ext cx="97502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890103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4600" dirty="0" smtClean="0"/>
              <a:t>Brain and Stress</a:t>
            </a:r>
            <a:endParaRPr lang="en-US" sz="4600"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4000" dirty="0" smtClean="0"/>
              <a:t>When stress is predictable and moderate, stress can facilitate resiliency and enhance memory</a:t>
            </a:r>
          </a:p>
          <a:p>
            <a:r>
              <a:rPr lang="en-US" sz="4000" dirty="0" smtClean="0"/>
              <a:t>When stress is unpredictable and severe, stress can create vulnerability and memory impairment</a:t>
            </a:r>
          </a:p>
          <a:p>
            <a:r>
              <a:rPr lang="en-US" sz="4000" dirty="0" smtClean="0"/>
              <a:t>Severe and chronic stress in childhood via multiple traumas from caregivers can impact affect regulation, interpersonal relationship skills, and states become traits (fight/flight/freeze… disassociation or hyper arousal)</a:t>
            </a:r>
            <a:endParaRPr lang="en-US" sz="4000" dirty="0"/>
          </a:p>
        </p:txBody>
      </p:sp>
      <p:sp>
        <p:nvSpPr>
          <p:cNvPr id="4" name="Footer Placeholder 3"/>
          <p:cNvSpPr>
            <a:spLocks noGrp="1"/>
          </p:cNvSpPr>
          <p:nvPr>
            <p:ph type="ftr" sz="quarter" idx="11"/>
          </p:nvPr>
        </p:nvSpPr>
        <p:spPr>
          <a:xfrm>
            <a:off x="866987" y="8886338"/>
            <a:ext cx="95216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8705022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parts of the brain … </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dirty="0" smtClean="0"/>
              <a:t>Brain Stem</a:t>
            </a:r>
          </a:p>
          <a:p>
            <a:r>
              <a:rPr lang="en-US" dirty="0" smtClean="0"/>
              <a:t>Limbic Brain </a:t>
            </a:r>
          </a:p>
          <a:p>
            <a:r>
              <a:rPr lang="en-US" dirty="0" smtClean="0"/>
              <a:t>Cerebral Cortex </a:t>
            </a:r>
            <a:endParaRPr lang="en-US" dirty="0"/>
          </a:p>
        </p:txBody>
      </p:sp>
      <p:sp>
        <p:nvSpPr>
          <p:cNvPr id="4" name="Footer Placeholder 3"/>
          <p:cNvSpPr>
            <a:spLocks noGrp="1"/>
          </p:cNvSpPr>
          <p:nvPr>
            <p:ph type="ftr" sz="quarter" idx="11"/>
          </p:nvPr>
        </p:nvSpPr>
        <p:spPr>
          <a:xfrm>
            <a:off x="866987" y="8886338"/>
            <a:ext cx="94454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smtClean="0"/>
              <a:t>Stress and the Brain</a:t>
            </a:r>
            <a:endParaRPr lang="en-US" sz="4600"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a:t>
            </a:r>
            <a:endParaRPr lang="en-US" dirty="0"/>
          </a:p>
        </p:txBody>
      </p:sp>
      <p:graphicFrame>
        <p:nvGraphicFramePr>
          <p:cNvPr id="5" name="Object 4"/>
          <p:cNvGraphicFramePr>
            <a:graphicFrameLocks noChangeAspect="1"/>
          </p:cNvGraphicFramePr>
          <p:nvPr/>
        </p:nvGraphicFramePr>
        <p:xfrm>
          <a:off x="433493" y="1733974"/>
          <a:ext cx="13004800" cy="7583876"/>
        </p:xfrm>
        <a:graphic>
          <a:graphicData uri="http://schemas.openxmlformats.org/presentationml/2006/ole">
            <mc:AlternateContent xmlns:mc="http://schemas.openxmlformats.org/markup-compatibility/2006">
              <mc:Choice xmlns:v="urn:schemas-microsoft-com:vml" Requires="v">
                <p:oleObj spid="_x0000_s55334" name="Document" r:id="rId3" imgW="10845407" imgH="7407169" progId="Word.Document.12">
                  <p:embed/>
                </p:oleObj>
              </mc:Choice>
              <mc:Fallback>
                <p:oleObj name="Document" r:id="rId3" imgW="10845407" imgH="7407169"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493" y="1733974"/>
                        <a:ext cx="13004800" cy="7583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589027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Grp="1" noChangeAspect="1"/>
          </p:cNvGraphicFramePr>
          <p:nvPr/>
        </p:nvGraphicFramePr>
        <p:xfrm>
          <a:off x="650240" y="1733973"/>
          <a:ext cx="12029440" cy="7477760"/>
        </p:xfrm>
        <a:graphic>
          <a:graphicData uri="http://schemas.openxmlformats.org/presentationml/2006/ole">
            <mc:AlternateContent xmlns:mc="http://schemas.openxmlformats.org/markup-compatibility/2006">
              <mc:Choice xmlns:v="urn:schemas-microsoft-com:vml" Requires="v">
                <p:oleObj spid="_x0000_s56357" name="Document" r:id="rId3" imgW="10892995" imgH="7397454" progId="Word.Document.12">
                  <p:embed/>
                </p:oleObj>
              </mc:Choice>
              <mc:Fallback>
                <p:oleObj name="Document" r:id="rId3" imgW="10892995" imgH="7397454" progId="Word.Document.12">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 y="1733973"/>
                        <a:ext cx="12029440" cy="7477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88847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Vulnerability </a:t>
            </a:r>
            <a:r>
              <a:rPr lang="en-US" dirty="0" smtClean="0"/>
              <a:t>Mountain</a:t>
            </a:r>
            <a:endParaRPr lang="en-US"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hlinkClick r:id="rId2" action="ppaction://hlinkfile"/>
              </a:rPr>
              <a:t>Handouts\Chesterfield Presentation\</a:t>
            </a:r>
            <a:r>
              <a:rPr lang="en-US" dirty="0" err="1" smtClean="0">
                <a:hlinkClick r:id="rId2" action="ppaction://hlinkfile"/>
              </a:rPr>
              <a:t>Vunerability</a:t>
            </a:r>
            <a:r>
              <a:rPr lang="en-US" dirty="0" smtClean="0">
                <a:hlinkClick r:id="rId2" action="ppaction://hlinkfile"/>
              </a:rPr>
              <a:t> Mountain 2.pdf</a:t>
            </a:r>
            <a:endParaRPr lang="en-US" dirty="0"/>
          </a:p>
        </p:txBody>
      </p:sp>
      <p:sp>
        <p:nvSpPr>
          <p:cNvPr id="4" name="Footer Placeholder 3"/>
          <p:cNvSpPr>
            <a:spLocks noGrp="1"/>
          </p:cNvSpPr>
          <p:nvPr>
            <p:ph type="ftr" sz="quarter" idx="11"/>
          </p:nvPr>
        </p:nvSpPr>
        <p:spPr>
          <a:xfrm>
            <a:off x="866987" y="8886338"/>
            <a:ext cx="100550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Right and Left Hemisphere</a:t>
            </a:r>
            <a:endParaRPr lang="en-US" dirty="0"/>
          </a:p>
        </p:txBody>
      </p:sp>
      <p:pic>
        <p:nvPicPr>
          <p:cNvPr id="88067" name="Content Placeholder 6" descr="FF_70_brain1_f.jpg"/>
          <p:cNvPicPr>
            <a:picLocks noGrp="1" noChangeAspect="1"/>
          </p:cNvPicPr>
          <p:nvPr>
            <p:ph idx="1"/>
          </p:nvPr>
        </p:nvPicPr>
        <p:blipFill>
          <a:blip r:embed="rId2" cstate="print"/>
          <a:srcRect/>
          <a:stretch>
            <a:fillRect/>
          </a:stretch>
        </p:blipFill>
        <p:spPr>
          <a:xfrm>
            <a:off x="2059093" y="2384214"/>
            <a:ext cx="9103360" cy="6285653"/>
          </a:xfrm>
        </p:spPr>
      </p:pic>
      <p:sp>
        <p:nvSpPr>
          <p:cNvPr id="88068" name="Footer Placeholder 1"/>
          <p:cNvSpPr>
            <a:spLocks noGrp="1"/>
          </p:cNvSpPr>
          <p:nvPr>
            <p:ph type="ftr" sz="quarter" idx="11"/>
          </p:nvPr>
        </p:nvSpPr>
        <p:spPr bwMode="auto">
          <a:xfrm>
            <a:off x="866987" y="8886338"/>
            <a:ext cx="92930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latin typeface="Arial" pitchFamily="34" charset="0"/>
              </a:rPr>
              <a:t>Information and slide part of Dr. Allison Sampson's Trauma Presentation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p:txBody>
          <a:bodyPr/>
          <a:lstStyle/>
          <a:p>
            <a:pPr>
              <a:defRPr/>
            </a:pPr>
            <a:r>
              <a:rPr lang="en-US" dirty="0">
                <a:solidFill>
                  <a:schemeClr val="tx2">
                    <a:satMod val="200000"/>
                  </a:schemeClr>
                </a:solidFill>
              </a:rPr>
              <a:t>Memory</a:t>
            </a:r>
          </a:p>
        </p:txBody>
      </p:sp>
      <p:sp>
        <p:nvSpPr>
          <p:cNvPr id="102403" name="Rectangle 3"/>
          <p:cNvSpPr>
            <a:spLocks noGrp="1" noChangeArrowheads="1"/>
          </p:cNvSpPr>
          <p:nvPr>
            <p:ph idx="1"/>
          </p:nvPr>
        </p:nvSpPr>
        <p:spPr/>
        <p:txBody>
          <a:bodyPr/>
          <a:lstStyle/>
          <a:p>
            <a:pPr eaLnBrk="1" hangingPunct="1">
              <a:lnSpc>
                <a:spcPct val="90000"/>
              </a:lnSpc>
              <a:buFont typeface="Wingdings" pitchFamily="2" charset="2"/>
              <a:buNone/>
            </a:pPr>
            <a:r>
              <a:rPr lang="en-US" b="1" smtClean="0"/>
              <a:t>Explicit Memory</a:t>
            </a:r>
          </a:p>
          <a:p>
            <a:pPr eaLnBrk="1" hangingPunct="1">
              <a:lnSpc>
                <a:spcPct val="90000"/>
              </a:lnSpc>
            </a:pPr>
            <a:r>
              <a:rPr lang="en-US" smtClean="0"/>
              <a:t>Semantic:  Factual information</a:t>
            </a:r>
          </a:p>
          <a:p>
            <a:pPr eaLnBrk="1" hangingPunct="1">
              <a:lnSpc>
                <a:spcPct val="90000"/>
              </a:lnSpc>
            </a:pPr>
            <a:r>
              <a:rPr lang="en-US" smtClean="0"/>
              <a:t>Autobiographical: Sense of self in time</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b="1" smtClean="0"/>
              <a:t>Implicit Memory</a:t>
            </a:r>
          </a:p>
          <a:p>
            <a:pPr eaLnBrk="1" hangingPunct="1">
              <a:lnSpc>
                <a:spcPct val="90000"/>
              </a:lnSpc>
            </a:pPr>
            <a:r>
              <a:rPr lang="en-US" smtClean="0"/>
              <a:t>Somatic:  Sense of body at time</a:t>
            </a:r>
          </a:p>
          <a:p>
            <a:pPr eaLnBrk="1" hangingPunct="1">
              <a:lnSpc>
                <a:spcPct val="90000"/>
              </a:lnSpc>
            </a:pPr>
            <a:r>
              <a:rPr lang="en-US" smtClean="0"/>
              <a:t>Perception: Senses</a:t>
            </a:r>
          </a:p>
          <a:p>
            <a:pPr eaLnBrk="1" hangingPunct="1">
              <a:lnSpc>
                <a:spcPct val="90000"/>
              </a:lnSpc>
            </a:pPr>
            <a:r>
              <a:rPr lang="en-US" smtClean="0"/>
              <a:t>Behavioral: What we did with our body</a:t>
            </a:r>
          </a:p>
        </p:txBody>
      </p:sp>
      <p:sp>
        <p:nvSpPr>
          <p:cNvPr id="102404" name="Footer Placeholder 1"/>
          <p:cNvSpPr>
            <a:spLocks noGrp="1"/>
          </p:cNvSpPr>
          <p:nvPr>
            <p:ph type="ftr" sz="quarter" idx="11"/>
          </p:nvPr>
        </p:nvSpPr>
        <p:spPr bwMode="auto">
          <a:xfrm>
            <a:off x="866987" y="8886338"/>
            <a:ext cx="91406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latin typeface="Arial" pitchFamily="34" charset="0"/>
              </a:rPr>
              <a:t>Information and slide part of Dr. Allison Sampson's Trauma Presentation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r>
              <a:rPr lang="en-US" dirty="0">
                <a:solidFill>
                  <a:schemeClr val="tx2">
                    <a:satMod val="200000"/>
                  </a:schemeClr>
                </a:solidFill>
                <a:hlinkClick r:id="rId3" action="ppaction://hlinkpres?slideindex=1&amp;slidetitle="/>
              </a:rPr>
              <a:t>Looking through their eyes …</a:t>
            </a:r>
            <a:endParaRPr lang="en-US" dirty="0">
              <a:solidFill>
                <a:schemeClr val="tx2">
                  <a:satMod val="200000"/>
                </a:schemeClr>
              </a:solidFill>
            </a:endParaRPr>
          </a:p>
        </p:txBody>
      </p:sp>
      <p:sp>
        <p:nvSpPr>
          <p:cNvPr id="121859" name="Rectangle 3"/>
          <p:cNvSpPr>
            <a:spLocks noGrp="1" noChangeArrowheads="1"/>
          </p:cNvSpPr>
          <p:nvPr>
            <p:ph idx="1"/>
          </p:nvPr>
        </p:nvSpPr>
        <p:spPr/>
        <p:txBody>
          <a:bodyPr/>
          <a:lstStyle/>
          <a:p>
            <a:pPr eaLnBrk="1" hangingPunct="1">
              <a:buFont typeface="Wingdings" pitchFamily="2" charset="2"/>
              <a:buNone/>
            </a:pPr>
            <a:r>
              <a:rPr lang="en-US" dirty="0" smtClean="0"/>
              <a:t>	</a:t>
            </a:r>
          </a:p>
          <a:p>
            <a:pPr eaLnBrk="1" hangingPunct="1">
              <a:buFont typeface="Wingdings" pitchFamily="2" charset="2"/>
              <a:buNone/>
            </a:pPr>
            <a:r>
              <a:rPr lang="en-US" dirty="0" smtClean="0"/>
              <a:t>	Explicit memory has worked so far today to help us understand the experience of the children we work with … </a:t>
            </a:r>
          </a:p>
          <a:p>
            <a:pPr eaLnBrk="1" hangingPunct="1">
              <a:buFont typeface="Wingdings" pitchFamily="2" charset="2"/>
              <a:buNone/>
            </a:pPr>
            <a:r>
              <a:rPr lang="en-US" dirty="0" smtClean="0"/>
              <a:t>	Implicit emotional understanding is more difficult … pay attention to your implicit experience to the music and pictures …</a:t>
            </a:r>
          </a:p>
        </p:txBody>
      </p:sp>
      <p:sp>
        <p:nvSpPr>
          <p:cNvPr id="121860" name="Footer Placeholder 1"/>
          <p:cNvSpPr>
            <a:spLocks noGrp="1"/>
          </p:cNvSpPr>
          <p:nvPr>
            <p:ph type="ftr" sz="quarter" idx="11"/>
          </p:nvPr>
        </p:nvSpPr>
        <p:spPr bwMode="auto">
          <a:xfrm>
            <a:off x="866987" y="8886338"/>
            <a:ext cx="93692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latin typeface="Arial" pitchFamily="34" charset="0"/>
              </a:rPr>
              <a:t>Information and slide part of Dr. Allison Sampson's Trauma Presentation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normAutofit fontScale="90000"/>
          </a:bodyPr>
          <a:lstStyle/>
          <a:p>
            <a:pPr>
              <a:defRPr/>
            </a:pPr>
            <a:r>
              <a:rPr lang="en-US" dirty="0">
                <a:solidFill>
                  <a:schemeClr val="tx2">
                    <a:satMod val="200000"/>
                  </a:schemeClr>
                </a:solidFill>
              </a:rPr>
              <a:t>Implicit versus Explicit</a:t>
            </a:r>
            <a:br>
              <a:rPr lang="en-US" dirty="0">
                <a:solidFill>
                  <a:schemeClr val="tx2">
                    <a:satMod val="200000"/>
                  </a:schemeClr>
                </a:solidFill>
              </a:rPr>
            </a:br>
            <a:endParaRPr lang="en-US" dirty="0">
              <a:solidFill>
                <a:schemeClr val="tx2">
                  <a:satMod val="200000"/>
                </a:schemeClr>
              </a:solidFill>
            </a:endParaRPr>
          </a:p>
        </p:txBody>
      </p:sp>
      <p:sp>
        <p:nvSpPr>
          <p:cNvPr id="144387" name="Rectangle 3"/>
          <p:cNvSpPr>
            <a:spLocks noGrp="1" noChangeArrowheads="1"/>
          </p:cNvSpPr>
          <p:nvPr>
            <p:ph idx="1"/>
          </p:nvPr>
        </p:nvSpPr>
        <p:spPr/>
        <p:txBody>
          <a:bodyPr/>
          <a:lstStyle/>
          <a:p>
            <a:pPr eaLnBrk="1" hangingPunct="1"/>
            <a:r>
              <a:rPr lang="en-US" smtClean="0"/>
              <a:t>What is the experience of the implicit memory versus the explicit understanding?</a:t>
            </a:r>
          </a:p>
          <a:p>
            <a:pPr eaLnBrk="1" hangingPunct="1"/>
            <a:r>
              <a:rPr lang="en-US" smtClean="0"/>
              <a:t>Is one more powerful than the other?</a:t>
            </a:r>
          </a:p>
          <a:p>
            <a:pPr eaLnBrk="1" hangingPunct="1"/>
            <a:r>
              <a:rPr lang="en-US" smtClean="0"/>
              <a:t>Would having mixed the two sets of pictures lessened or intensified the experience?</a:t>
            </a:r>
          </a:p>
        </p:txBody>
      </p:sp>
      <p:sp>
        <p:nvSpPr>
          <p:cNvPr id="144388" name="Footer Placeholder 1"/>
          <p:cNvSpPr>
            <a:spLocks noGrp="1"/>
          </p:cNvSpPr>
          <p:nvPr>
            <p:ph type="ftr" sz="quarter" idx="11"/>
          </p:nvPr>
        </p:nvSpPr>
        <p:spPr bwMode="auto">
          <a:xfrm>
            <a:off x="866987" y="8886338"/>
            <a:ext cx="95978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latin typeface="Arial" pitchFamily="34" charset="0"/>
              </a:rPr>
              <a:t>Information and slide part of Dr. Allison Sampson's Trauma Presentation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Message … </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r>
              <a:rPr lang="en-US" dirty="0" smtClean="0">
                <a:hlinkClick r:id="rId2" action="ppaction://hlinkfile"/>
              </a:rPr>
              <a:t>Trauma lives in the body and the mind …. Ask children and caregivers where it lives in there body … help them understand their body !!!</a:t>
            </a:r>
            <a:endParaRPr lang="en-US" dirty="0" smtClean="0"/>
          </a:p>
          <a:p>
            <a:pPr marL="0" indent="0">
              <a:buNone/>
            </a:pPr>
            <a:endParaRPr lang="en-US" dirty="0"/>
          </a:p>
        </p:txBody>
      </p:sp>
      <p:sp>
        <p:nvSpPr>
          <p:cNvPr id="4" name="Footer Placeholder 3"/>
          <p:cNvSpPr>
            <a:spLocks noGrp="1"/>
          </p:cNvSpPr>
          <p:nvPr>
            <p:ph type="ftr" sz="quarter" idx="11"/>
          </p:nvPr>
        </p:nvSpPr>
        <p:spPr>
          <a:xfrm>
            <a:off x="866774" y="8886825"/>
            <a:ext cx="10893425" cy="519113"/>
          </a:xfrm>
        </p:spPr>
        <p:txBody>
          <a:bodyPr/>
          <a:lstStyle/>
          <a:p>
            <a:pPr>
              <a:defRPr/>
            </a:pPr>
            <a:r>
              <a:rPr lang="en-US" dirty="0" smtClean="0">
                <a:solidFill>
                  <a:srgbClr val="DBF5F9"/>
                </a:solidFill>
              </a:rPr>
              <a:t>Information and slide part of Dr. Allison Sampson's Trauma Presentation</a:t>
            </a:r>
            <a:endParaRPr lang="en-US" dirty="0">
              <a:solidFill>
                <a:srgbClr val="DBF5F9"/>
              </a:solidFill>
            </a:endParaRPr>
          </a:p>
        </p:txBody>
      </p:sp>
    </p:spTree>
    <p:extLst>
      <p:ext uri="{BB962C8B-B14F-4D97-AF65-F5344CB8AC3E}">
        <p14:creationId xmlns:p14="http://schemas.microsoft.com/office/powerpoint/2010/main" val="1364202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Juvenile Justice </a:t>
            </a:r>
            <a:r>
              <a:rPr lang="en-US" dirty="0" err="1" smtClean="0"/>
              <a:t>SafeStart</a:t>
            </a:r>
            <a:r>
              <a:rPr lang="en-US" dirty="0" smtClean="0"/>
              <a:t> Resources</a:t>
            </a:r>
            <a:endParaRPr lang="en-US" dirty="0"/>
          </a:p>
        </p:txBody>
      </p:sp>
      <p:sp>
        <p:nvSpPr>
          <p:cNvPr id="3" name="Content Placeholder 2"/>
          <p:cNvSpPr>
            <a:spLocks noGrp="1"/>
          </p:cNvSpPr>
          <p:nvPr>
            <p:ph sz="quarter" idx="1"/>
          </p:nvPr>
        </p:nvSpPr>
        <p:spPr/>
        <p:txBody>
          <a:bodyPr/>
          <a:lstStyle/>
          <a:p>
            <a:r>
              <a:rPr lang="en-US" dirty="0">
                <a:hlinkClick r:id="rId2"/>
              </a:rPr>
              <a:t>http://</a:t>
            </a:r>
            <a:r>
              <a:rPr lang="en-US" dirty="0" smtClean="0">
                <a:hlinkClick r:id="rId2"/>
              </a:rPr>
              <a:t>www.safestartcenter.org/resources/toolkit-court-involved-youth-exposure-violence.php</a:t>
            </a:r>
            <a:endParaRPr lang="en-US" dirty="0" smtClean="0"/>
          </a:p>
          <a:p>
            <a:endParaRPr lang="en-US" dirty="0"/>
          </a:p>
          <a:p>
            <a:endParaRPr lang="en-US" dirty="0" smtClean="0"/>
          </a:p>
          <a:p>
            <a:r>
              <a:rPr lang="en-US" dirty="0">
                <a:hlinkClick r:id="rId3"/>
              </a:rPr>
              <a:t>http://</a:t>
            </a:r>
            <a:r>
              <a:rPr lang="en-US" dirty="0" smtClean="0">
                <a:hlinkClick r:id="rId3"/>
              </a:rPr>
              <a:t>www.nctsn.org/resources/topics/juvenile-justice-system</a:t>
            </a:r>
            <a:r>
              <a:rPr lang="en-US" dirty="0" smtClean="0"/>
              <a:t> </a:t>
            </a:r>
            <a:endParaRPr lang="en-US" dirty="0"/>
          </a:p>
          <a:p>
            <a:endParaRPr lang="en-US" dirty="0"/>
          </a:p>
        </p:txBody>
      </p:sp>
      <p:sp>
        <p:nvSpPr>
          <p:cNvPr id="4" name="Footer Placeholder 3"/>
          <p:cNvSpPr>
            <a:spLocks noGrp="1"/>
          </p:cNvSpPr>
          <p:nvPr>
            <p:ph type="ftr" sz="quarter" idx="11"/>
          </p:nvPr>
        </p:nvSpPr>
        <p:spPr>
          <a:xfrm>
            <a:off x="866987" y="8886338"/>
            <a:ext cx="95216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30315063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28674"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28675"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28676"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8677" name="Group 5"/>
          <p:cNvGrpSpPr>
            <a:grpSpLocks/>
          </p:cNvGrpSpPr>
          <p:nvPr/>
        </p:nvGrpSpPr>
        <p:grpSpPr bwMode="auto">
          <a:xfrm>
            <a:off x="7831138" y="8669338"/>
            <a:ext cx="963612" cy="1084262"/>
            <a:chOff x="0" y="0"/>
            <a:chExt cx="76" cy="86"/>
          </a:xfrm>
        </p:grpSpPr>
        <p:sp>
          <p:nvSpPr>
            <p:cNvPr id="28678"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8679"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28680"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28681" name="Group 9"/>
          <p:cNvGrpSpPr>
            <a:grpSpLocks/>
          </p:cNvGrpSpPr>
          <p:nvPr/>
        </p:nvGrpSpPr>
        <p:grpSpPr bwMode="auto">
          <a:xfrm>
            <a:off x="8818563" y="8669338"/>
            <a:ext cx="1674812" cy="1084262"/>
            <a:chOff x="0" y="0"/>
            <a:chExt cx="132" cy="86"/>
          </a:xfrm>
        </p:grpSpPr>
        <p:sp>
          <p:nvSpPr>
            <p:cNvPr id="28682"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8683"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28684"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41</a:t>
            </a:r>
            <a:endParaRPr lang="en-US"/>
          </a:p>
        </p:txBody>
      </p:sp>
      <p:sp>
        <p:nvSpPr>
          <p:cNvPr id="28685" name="Rectangle 13"/>
          <p:cNvSpPr>
            <a:spLocks noGrp="1" noChangeArrowheads="1"/>
          </p:cNvSpPr>
          <p:nvPr>
            <p:ph type="title"/>
          </p:nvPr>
        </p:nvSpPr>
        <p:spPr>
          <a:xfrm>
            <a:off x="2708275" y="-107950"/>
            <a:ext cx="10296525" cy="1190625"/>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Trauma and the Brain</a:t>
            </a:r>
            <a:r>
              <a:rPr lang="en-US" sz="3900" i="1">
                <a:solidFill>
                  <a:srgbClr val="FFFF00"/>
                </a:solidFill>
                <a:latin typeface="Helvetica" charset="0"/>
                <a:ea typeface="Helvetica" charset="0"/>
                <a:cs typeface="Helvetica" charset="0"/>
                <a:sym typeface="Helvetica" charset="0"/>
              </a:rPr>
              <a:t> </a:t>
            </a:r>
            <a:endParaRPr lang="en-US"/>
          </a:p>
        </p:txBody>
      </p:sp>
      <p:sp>
        <p:nvSpPr>
          <p:cNvPr id="28686" name="Rectangle 14"/>
          <p:cNvSpPr>
            <a:spLocks noGrp="1" noChangeArrowheads="1"/>
          </p:cNvSpPr>
          <p:nvPr>
            <p:ph sz="quarter" idx="1"/>
          </p:nvPr>
        </p:nvSpPr>
        <p:spPr>
          <a:xfrm>
            <a:off x="433388" y="2209799"/>
            <a:ext cx="12136437" cy="5700713"/>
          </a:xfrm>
        </p:spPr>
        <p:txBody>
          <a:bodyPr lIns="126435" tIns="72248" rIns="126435" bIns="72248" anchor="t">
            <a:normAutofit lnSpcReduction="10000"/>
          </a:bodyPr>
          <a:lstStyle/>
          <a:p>
            <a:pPr marL="487363" indent="-487363" defTabSz="1300163">
              <a:lnSpc>
                <a:spcPct val="90000"/>
              </a:lnSpc>
              <a:spcBef>
                <a:spcPts val="14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Trauma can have serious consequences for the normal development of children’s brains, brain chemistry, and nervous system.</a:t>
            </a:r>
          </a:p>
          <a:p>
            <a:pPr marL="487363" indent="-487363" defTabSz="1300163">
              <a:lnSpc>
                <a:spcPct val="90000"/>
              </a:lnSpc>
              <a:spcBef>
                <a:spcPts val="14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Trauma-induced alterations in biological stress systems can adversely effect brain development, cognitive and academic skills, and language acquisition.</a:t>
            </a:r>
          </a:p>
          <a:p>
            <a:pPr marL="487363" indent="-487363" defTabSz="1300163">
              <a:lnSpc>
                <a:spcPct val="90000"/>
              </a:lnSpc>
              <a:spcBef>
                <a:spcPts val="14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Traumatized children and adolescents display changes in the levels of stress hormones similar to those seen in combat veterans. </a:t>
            </a:r>
          </a:p>
          <a:p>
            <a:pPr marL="903288" lvl="1" indent="-446088" defTabSz="1300163">
              <a:lnSpc>
                <a:spcPct val="90000"/>
              </a:lnSpc>
              <a:spcBef>
                <a:spcPts val="12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These changes may affect the way traumatized children and adolescents respond to future stress in their lives, and may also influence their long-term health.</a:t>
            </a:r>
            <a:r>
              <a:rPr lang="en-US" sz="3100" baseline="31000" dirty="0">
                <a:solidFill>
                  <a:srgbClr val="FFFFFF"/>
                </a:solidFill>
                <a:latin typeface="Helvetica" charset="0"/>
                <a:ea typeface="Helvetica" charset="0"/>
                <a:cs typeface="Helvetica" charset="0"/>
                <a:sym typeface="Helvetica" charset="0"/>
              </a:rPr>
              <a:t>1</a:t>
            </a:r>
            <a:r>
              <a:rPr lang="en-US" sz="3100" dirty="0">
                <a:solidFill>
                  <a:srgbClr val="FFFFFF"/>
                </a:solidFill>
                <a:latin typeface="Helvetica" charset="0"/>
                <a:ea typeface="Helvetica" charset="0"/>
                <a:cs typeface="Helvetica" charset="0"/>
                <a:sym typeface="Helvetica" charset="0"/>
              </a:rPr>
              <a:t> </a:t>
            </a:r>
            <a:endParaRPr lang="en-US" dirty="0"/>
          </a:p>
        </p:txBody>
      </p:sp>
      <p:sp>
        <p:nvSpPr>
          <p:cNvPr id="28687"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41</a:t>
            </a:r>
            <a:endParaRPr lang="en-US"/>
          </a:p>
        </p:txBody>
      </p:sp>
      <p:sp>
        <p:nvSpPr>
          <p:cNvPr id="28688" name="Rectangle 16"/>
          <p:cNvSpPr>
            <a:spLocks/>
          </p:cNvSpPr>
          <p:nvPr/>
        </p:nvSpPr>
        <p:spPr bwMode="auto">
          <a:xfrm>
            <a:off x="6502400" y="8124825"/>
            <a:ext cx="6497638" cy="449263"/>
          </a:xfrm>
          <a:prstGeom prst="rect">
            <a:avLst/>
          </a:prstGeom>
          <a:noFill/>
          <a:ln w="12700" cap="flat" cmpd="sng">
            <a:noFill/>
            <a:prstDash val="solid"/>
            <a:miter lim="0"/>
            <a:headEnd/>
            <a:tailEnd/>
          </a:ln>
          <a:effectLst/>
        </p:spPr>
        <p:txBody>
          <a:bodyPr lIns="126435" tIns="72248" rIns="126435" bIns="72248"/>
          <a:lstStyle/>
          <a:p>
            <a:pPr defTabSz="1300163"/>
            <a:r>
              <a:rPr lang="en-US" sz="1900">
                <a:solidFill>
                  <a:srgbClr val="F8E82F"/>
                </a:solidFill>
                <a:latin typeface="Helvetica" charset="0"/>
                <a:ea typeface="Helvetica" charset="0"/>
                <a:cs typeface="Helvetica" charset="0"/>
                <a:sym typeface="Helvetica" charset="0"/>
              </a:rPr>
              <a:t>1. Pynoos et al. (1997). </a:t>
            </a:r>
            <a:r>
              <a:rPr lang="en-US" sz="1900" i="1">
                <a:solidFill>
                  <a:srgbClr val="F8E82F"/>
                </a:solidFill>
                <a:latin typeface="Helvetica" charset="0"/>
                <a:ea typeface="Helvetica" charset="0"/>
                <a:cs typeface="Helvetica" charset="0"/>
                <a:sym typeface="Helvetica" charset="0"/>
              </a:rPr>
              <a:t>Ann N Y Acad Sci;</a:t>
            </a:r>
            <a:r>
              <a:rPr lang="en-US" sz="1900">
                <a:solidFill>
                  <a:srgbClr val="F8E82F"/>
                </a:solidFill>
                <a:latin typeface="Helvetica" charset="0"/>
                <a:ea typeface="Helvetica" charset="0"/>
                <a:cs typeface="Helvetica" charset="0"/>
                <a:sym typeface="Helvetica" charset="0"/>
              </a:rPr>
              <a:t>821:176-193 </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29698"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29699"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29700"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29701" name="Group 5"/>
          <p:cNvGrpSpPr>
            <a:grpSpLocks/>
          </p:cNvGrpSpPr>
          <p:nvPr/>
        </p:nvGrpSpPr>
        <p:grpSpPr bwMode="auto">
          <a:xfrm>
            <a:off x="7831138" y="8669338"/>
            <a:ext cx="963612" cy="1084262"/>
            <a:chOff x="0" y="0"/>
            <a:chExt cx="76" cy="86"/>
          </a:xfrm>
        </p:grpSpPr>
        <p:sp>
          <p:nvSpPr>
            <p:cNvPr id="29702"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9703"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29704"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29705" name="Group 9"/>
          <p:cNvGrpSpPr>
            <a:grpSpLocks/>
          </p:cNvGrpSpPr>
          <p:nvPr/>
        </p:nvGrpSpPr>
        <p:grpSpPr bwMode="auto">
          <a:xfrm>
            <a:off x="8818563" y="8669338"/>
            <a:ext cx="1674812" cy="1084262"/>
            <a:chOff x="0" y="0"/>
            <a:chExt cx="132" cy="86"/>
          </a:xfrm>
        </p:grpSpPr>
        <p:sp>
          <p:nvSpPr>
            <p:cNvPr id="29706"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29707"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29708"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42</a:t>
            </a:r>
            <a:endParaRPr lang="en-US"/>
          </a:p>
        </p:txBody>
      </p:sp>
      <p:sp>
        <p:nvSpPr>
          <p:cNvPr id="29709" name="Rectangle 13"/>
          <p:cNvSpPr>
            <a:spLocks noGrp="1" noChangeArrowheads="1"/>
          </p:cNvSpPr>
          <p:nvPr>
            <p:ph type="title"/>
          </p:nvPr>
        </p:nvSpPr>
        <p:spPr>
          <a:xfrm>
            <a:off x="2600325" y="-107950"/>
            <a:ext cx="10294938" cy="162401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Trauma and the Brain,</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a:t>
            </a:r>
            <a:endParaRPr lang="en-US"/>
          </a:p>
        </p:txBody>
      </p:sp>
      <p:sp>
        <p:nvSpPr>
          <p:cNvPr id="29710" name="Rectangle 14"/>
          <p:cNvSpPr>
            <a:spLocks noGrp="1" noChangeArrowheads="1"/>
          </p:cNvSpPr>
          <p:nvPr>
            <p:ph sz="quarter" idx="1"/>
          </p:nvPr>
        </p:nvSpPr>
        <p:spPr>
          <a:xfrm>
            <a:off x="649288" y="2133600"/>
            <a:ext cx="11379200" cy="6102350"/>
          </a:xfrm>
        </p:spPr>
        <p:txBody>
          <a:bodyPr lIns="126435" tIns="72248" rIns="126435" bIns="72248" anchor="t"/>
          <a:lstStyle/>
          <a:p>
            <a:pPr marL="487363" indent="-487363" defTabSz="1300163">
              <a:spcBef>
                <a:spcPts val="8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In </a:t>
            </a:r>
            <a:r>
              <a:rPr lang="en-US" sz="3400" b="1" dirty="0">
                <a:solidFill>
                  <a:srgbClr val="F8E82F"/>
                </a:solidFill>
                <a:latin typeface="Helvetica" charset="0"/>
                <a:ea typeface="Helvetica" charset="0"/>
                <a:cs typeface="Helvetica" charset="0"/>
                <a:sym typeface="Helvetica" charset="0"/>
              </a:rPr>
              <a:t>early childhood,</a:t>
            </a:r>
            <a:r>
              <a:rPr lang="en-US" sz="3400" dirty="0">
                <a:solidFill>
                  <a:srgbClr val="FFFFFF"/>
                </a:solidFill>
                <a:latin typeface="Helvetica" charset="0"/>
                <a:ea typeface="Helvetica" charset="0"/>
                <a:cs typeface="Helvetica" charset="0"/>
                <a:sym typeface="Helvetica" charset="0"/>
              </a:rPr>
              <a:t> trauma can be associated with reduced size of the cortex.</a:t>
            </a:r>
          </a:p>
          <a:p>
            <a:pPr marL="903288" lvl="1" indent="-446088" defTabSz="1300163">
              <a:spcBef>
                <a:spcPts val="12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The cortex is responsible for many complex functions, including memory, attention, perceptual awareness, thinking, language, and consciousness.</a:t>
            </a:r>
          </a:p>
          <a:p>
            <a:pPr marL="487363" indent="-487363" defTabSz="1300163">
              <a:spcBef>
                <a:spcPts val="8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Trauma may affect “cross-talk”  between the brain’s hemispheres, including parts of the brain governing emotions.</a:t>
            </a:r>
          </a:p>
          <a:p>
            <a:pPr marL="903288" lvl="1" indent="-446088" defTabSz="1300163">
              <a:spcBef>
                <a:spcPts val="12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These changes may affect IQ, the ability to regulate emotions, and can lead to increased fearfulness and a reduced sense of safety and protection.</a:t>
            </a:r>
            <a:endParaRPr lang="en-US" dirty="0"/>
          </a:p>
        </p:txBody>
      </p:sp>
      <p:sp>
        <p:nvSpPr>
          <p:cNvPr id="29711"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42</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30722"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30723"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30724"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30725" name="Group 5"/>
          <p:cNvGrpSpPr>
            <a:grpSpLocks/>
          </p:cNvGrpSpPr>
          <p:nvPr/>
        </p:nvGrpSpPr>
        <p:grpSpPr bwMode="auto">
          <a:xfrm>
            <a:off x="7831138" y="8669338"/>
            <a:ext cx="963612" cy="1084262"/>
            <a:chOff x="0" y="0"/>
            <a:chExt cx="76" cy="86"/>
          </a:xfrm>
        </p:grpSpPr>
        <p:sp>
          <p:nvSpPr>
            <p:cNvPr id="30726"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0727"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30728"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0729" name="Group 9"/>
          <p:cNvGrpSpPr>
            <a:grpSpLocks/>
          </p:cNvGrpSpPr>
          <p:nvPr/>
        </p:nvGrpSpPr>
        <p:grpSpPr bwMode="auto">
          <a:xfrm>
            <a:off x="8818563" y="8669338"/>
            <a:ext cx="1674812" cy="1084262"/>
            <a:chOff x="0" y="0"/>
            <a:chExt cx="132" cy="86"/>
          </a:xfrm>
        </p:grpSpPr>
        <p:sp>
          <p:nvSpPr>
            <p:cNvPr id="30730"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0731"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30732"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43</a:t>
            </a:r>
            <a:endParaRPr lang="en-US"/>
          </a:p>
        </p:txBody>
      </p:sp>
      <p:sp>
        <p:nvSpPr>
          <p:cNvPr id="30733" name="Rectangle 13"/>
          <p:cNvSpPr>
            <a:spLocks noGrp="1" noChangeArrowheads="1"/>
          </p:cNvSpPr>
          <p:nvPr>
            <p:ph type="title"/>
          </p:nvPr>
        </p:nvSpPr>
        <p:spPr>
          <a:xfrm>
            <a:off x="2600325" y="0"/>
            <a:ext cx="10294938" cy="130016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Trauma and the Brain,</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a:t>
            </a:r>
            <a:endParaRPr lang="en-US"/>
          </a:p>
        </p:txBody>
      </p:sp>
      <p:sp>
        <p:nvSpPr>
          <p:cNvPr id="30734" name="Rectangle 14"/>
          <p:cNvSpPr>
            <a:spLocks noGrp="1" noChangeArrowheads="1"/>
          </p:cNvSpPr>
          <p:nvPr>
            <p:ph sz="quarter" idx="1"/>
          </p:nvPr>
        </p:nvSpPr>
        <p:spPr>
          <a:xfrm>
            <a:off x="433388" y="2133600"/>
            <a:ext cx="12136437" cy="5994400"/>
          </a:xfrm>
        </p:spPr>
        <p:txBody>
          <a:bodyPr lIns="126435" tIns="72248" rIns="126435" bIns="72248" anchor="t">
            <a:normAutofit lnSpcReduction="10000"/>
          </a:bodyPr>
          <a:lstStyle/>
          <a:p>
            <a:pPr marL="471488" indent="-471488" defTabSz="1300163">
              <a:lnSpc>
                <a:spcPct val="95000"/>
              </a:lnSpc>
              <a:spcBef>
                <a:spcPts val="800"/>
              </a:spcBef>
              <a:buClr>
                <a:srgbClr val="FFFFFF"/>
              </a:buClr>
              <a:buFont typeface="Franklin Gothic Book" pitchFamily="34" charset="0"/>
              <a:buChar char="•"/>
            </a:pPr>
            <a:r>
              <a:rPr lang="en-US" sz="3300" dirty="0">
                <a:solidFill>
                  <a:srgbClr val="FFFFFF"/>
                </a:solidFill>
                <a:latin typeface="Helvetica" charset="0"/>
                <a:ea typeface="Helvetica" charset="0"/>
                <a:cs typeface="Helvetica" charset="0"/>
                <a:sym typeface="Helvetica" charset="0"/>
              </a:rPr>
              <a:t>In </a:t>
            </a:r>
            <a:r>
              <a:rPr lang="en-US" sz="3300" b="1" dirty="0">
                <a:solidFill>
                  <a:srgbClr val="F8E82F"/>
                </a:solidFill>
                <a:latin typeface="Helvetica" charset="0"/>
                <a:ea typeface="Helvetica" charset="0"/>
                <a:cs typeface="Helvetica" charset="0"/>
                <a:sym typeface="Helvetica" charset="0"/>
              </a:rPr>
              <a:t>school-age children</a:t>
            </a:r>
            <a:r>
              <a:rPr lang="en-US" sz="3300" dirty="0">
                <a:solidFill>
                  <a:srgbClr val="FFFFFF"/>
                </a:solidFill>
                <a:latin typeface="Helvetica" charset="0"/>
                <a:ea typeface="Helvetica" charset="0"/>
                <a:cs typeface="Helvetica" charset="0"/>
                <a:sym typeface="Helvetica" charset="0"/>
              </a:rPr>
              <a:t>, trauma undermines the development of brain regions that would normally help children:</a:t>
            </a:r>
          </a:p>
          <a:p>
            <a:pPr marL="890588" lvl="1" indent="-433388" defTabSz="1300163">
              <a:lnSpc>
                <a:spcPct val="95000"/>
              </a:lnSpc>
              <a:spcBef>
                <a:spcPts val="700"/>
              </a:spcBef>
              <a:buClr>
                <a:srgbClr val="FFFFFF"/>
              </a:buClr>
              <a:buFont typeface="Franklin Gothic Book" pitchFamily="34" charset="0"/>
              <a:buChar char="–"/>
            </a:pPr>
            <a:r>
              <a:rPr lang="en-US" sz="3000" dirty="0">
                <a:solidFill>
                  <a:srgbClr val="FFFFFF"/>
                </a:solidFill>
                <a:latin typeface="Helvetica" charset="0"/>
                <a:ea typeface="Helvetica" charset="0"/>
                <a:cs typeface="Helvetica" charset="0"/>
                <a:sym typeface="Helvetica" charset="0"/>
              </a:rPr>
              <a:t>Manage fears, anxieties, and aggression</a:t>
            </a:r>
          </a:p>
          <a:p>
            <a:pPr marL="890588" lvl="1" indent="-433388" defTabSz="1300163">
              <a:lnSpc>
                <a:spcPct val="95000"/>
              </a:lnSpc>
              <a:spcBef>
                <a:spcPts val="700"/>
              </a:spcBef>
              <a:buClr>
                <a:srgbClr val="FFFFFF"/>
              </a:buClr>
              <a:buFont typeface="Franklin Gothic Book" pitchFamily="34" charset="0"/>
              <a:buChar char="–"/>
            </a:pPr>
            <a:r>
              <a:rPr lang="en-US" sz="3000" dirty="0">
                <a:solidFill>
                  <a:srgbClr val="FFFFFF"/>
                </a:solidFill>
                <a:latin typeface="Helvetica" charset="0"/>
                <a:ea typeface="Helvetica" charset="0"/>
                <a:cs typeface="Helvetica" charset="0"/>
                <a:sym typeface="Helvetica" charset="0"/>
              </a:rPr>
              <a:t>Sustain attention for learning and problem solving</a:t>
            </a:r>
          </a:p>
          <a:p>
            <a:pPr marL="890588" lvl="1" indent="-433388" defTabSz="1300163">
              <a:lnSpc>
                <a:spcPct val="95000"/>
              </a:lnSpc>
              <a:spcBef>
                <a:spcPts val="1200"/>
              </a:spcBef>
              <a:buClr>
                <a:srgbClr val="FFFFFF"/>
              </a:buClr>
              <a:buFont typeface="Franklin Gothic Book" pitchFamily="34" charset="0"/>
              <a:buChar char="–"/>
            </a:pPr>
            <a:r>
              <a:rPr lang="en-US" sz="3000" dirty="0">
                <a:solidFill>
                  <a:srgbClr val="FFFFFF"/>
                </a:solidFill>
                <a:latin typeface="Helvetica" charset="0"/>
                <a:ea typeface="Helvetica" charset="0"/>
                <a:cs typeface="Helvetica" charset="0"/>
                <a:sym typeface="Helvetica" charset="0"/>
              </a:rPr>
              <a:t>Control impulses and manage physical responses to danger, enabling the adolescent to consider and take protective actions</a:t>
            </a:r>
          </a:p>
          <a:p>
            <a:pPr marL="471488" indent="-471488" defTabSz="1300163">
              <a:lnSpc>
                <a:spcPct val="95000"/>
              </a:lnSpc>
              <a:spcBef>
                <a:spcPts val="800"/>
              </a:spcBef>
              <a:buClr>
                <a:srgbClr val="FFFFFF"/>
              </a:buClr>
              <a:buFont typeface="Franklin Gothic Book" pitchFamily="34" charset="0"/>
              <a:buChar char="•"/>
            </a:pPr>
            <a:r>
              <a:rPr lang="en-US" sz="3300" dirty="0">
                <a:solidFill>
                  <a:srgbClr val="FFFFFF"/>
                </a:solidFill>
                <a:latin typeface="Helvetica" charset="0"/>
                <a:ea typeface="Helvetica" charset="0"/>
                <a:cs typeface="Helvetica" charset="0"/>
                <a:sym typeface="Helvetica" charset="0"/>
              </a:rPr>
              <a:t>As a result, children may exhibit:</a:t>
            </a:r>
          </a:p>
          <a:p>
            <a:pPr marL="890588" lvl="1" indent="-433388" defTabSz="1300163">
              <a:lnSpc>
                <a:spcPct val="95000"/>
              </a:lnSpc>
              <a:spcBef>
                <a:spcPts val="700"/>
              </a:spcBef>
              <a:buClr>
                <a:srgbClr val="FFFFFF"/>
              </a:buClr>
              <a:buFont typeface="Franklin Gothic Book" pitchFamily="34" charset="0"/>
              <a:buChar char="–"/>
            </a:pPr>
            <a:r>
              <a:rPr lang="en-US" sz="3000" dirty="0">
                <a:solidFill>
                  <a:srgbClr val="FFFFFF"/>
                </a:solidFill>
                <a:latin typeface="Helvetica" charset="0"/>
                <a:ea typeface="Helvetica" charset="0"/>
                <a:cs typeface="Helvetica" charset="0"/>
                <a:sym typeface="Helvetica" charset="0"/>
              </a:rPr>
              <a:t>Sleep disturbances</a:t>
            </a:r>
          </a:p>
          <a:p>
            <a:pPr marL="890588" lvl="1" indent="-433388" defTabSz="1300163">
              <a:lnSpc>
                <a:spcPct val="95000"/>
              </a:lnSpc>
              <a:spcBef>
                <a:spcPts val="700"/>
              </a:spcBef>
              <a:buClr>
                <a:srgbClr val="FFFFFF"/>
              </a:buClr>
              <a:buFont typeface="Franklin Gothic Book" pitchFamily="34" charset="0"/>
              <a:buChar char="–"/>
            </a:pPr>
            <a:r>
              <a:rPr lang="en-US" sz="3000" dirty="0">
                <a:solidFill>
                  <a:srgbClr val="FFFFFF"/>
                </a:solidFill>
                <a:latin typeface="Helvetica" charset="0"/>
                <a:ea typeface="Helvetica" charset="0"/>
                <a:cs typeface="Helvetica" charset="0"/>
                <a:sym typeface="Helvetica" charset="0"/>
              </a:rPr>
              <a:t>New difficulties with learning</a:t>
            </a:r>
          </a:p>
          <a:p>
            <a:pPr marL="890588" lvl="1" indent="-433388" defTabSz="1300163">
              <a:lnSpc>
                <a:spcPct val="95000"/>
              </a:lnSpc>
              <a:spcBef>
                <a:spcPts val="700"/>
              </a:spcBef>
              <a:buClr>
                <a:srgbClr val="FFFFFF"/>
              </a:buClr>
              <a:buFont typeface="Franklin Gothic Book" pitchFamily="34" charset="0"/>
              <a:buChar char="–"/>
            </a:pPr>
            <a:r>
              <a:rPr lang="en-US" sz="3000" dirty="0">
                <a:solidFill>
                  <a:srgbClr val="FFFFFF"/>
                </a:solidFill>
                <a:latin typeface="Helvetica" charset="0"/>
                <a:ea typeface="Helvetica" charset="0"/>
                <a:cs typeface="Helvetica" charset="0"/>
                <a:sym typeface="Helvetica" charset="0"/>
              </a:rPr>
              <a:t>Difficulties in controlling startle reactions</a:t>
            </a:r>
          </a:p>
          <a:p>
            <a:pPr marL="890588" lvl="1" indent="-433388" defTabSz="1300163">
              <a:lnSpc>
                <a:spcPct val="95000"/>
              </a:lnSpc>
              <a:spcBef>
                <a:spcPts val="1200"/>
              </a:spcBef>
              <a:buClr>
                <a:srgbClr val="FFFFFF"/>
              </a:buClr>
              <a:buFont typeface="Franklin Gothic Book" pitchFamily="34" charset="0"/>
              <a:buChar char="–"/>
            </a:pPr>
            <a:r>
              <a:rPr lang="en-US" sz="3000" dirty="0">
                <a:solidFill>
                  <a:srgbClr val="FFFFFF"/>
                </a:solidFill>
                <a:latin typeface="Helvetica" charset="0"/>
                <a:ea typeface="Helvetica" charset="0"/>
                <a:cs typeface="Helvetica" charset="0"/>
                <a:sym typeface="Helvetica" charset="0"/>
              </a:rPr>
              <a:t>Behavior that shifts between overly fearful and overly aggressive</a:t>
            </a:r>
            <a:endParaRPr lang="en-US" dirty="0"/>
          </a:p>
        </p:txBody>
      </p:sp>
      <p:sp>
        <p:nvSpPr>
          <p:cNvPr id="30735"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43</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31746"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31747"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31748"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31749" name="Group 5"/>
          <p:cNvGrpSpPr>
            <a:grpSpLocks/>
          </p:cNvGrpSpPr>
          <p:nvPr/>
        </p:nvGrpSpPr>
        <p:grpSpPr bwMode="auto">
          <a:xfrm>
            <a:off x="7831138" y="8669338"/>
            <a:ext cx="963612" cy="1084262"/>
            <a:chOff x="0" y="0"/>
            <a:chExt cx="76" cy="86"/>
          </a:xfrm>
        </p:grpSpPr>
        <p:sp>
          <p:nvSpPr>
            <p:cNvPr id="31750"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1751"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31752"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1753" name="Group 9"/>
          <p:cNvGrpSpPr>
            <a:grpSpLocks/>
          </p:cNvGrpSpPr>
          <p:nvPr/>
        </p:nvGrpSpPr>
        <p:grpSpPr bwMode="auto">
          <a:xfrm>
            <a:off x="8818563" y="8669338"/>
            <a:ext cx="1674812" cy="1084262"/>
            <a:chOff x="0" y="0"/>
            <a:chExt cx="132" cy="86"/>
          </a:xfrm>
        </p:grpSpPr>
        <p:sp>
          <p:nvSpPr>
            <p:cNvPr id="31754"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1755"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31756"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44</a:t>
            </a:r>
            <a:endParaRPr lang="en-US"/>
          </a:p>
        </p:txBody>
      </p:sp>
      <p:sp>
        <p:nvSpPr>
          <p:cNvPr id="31757" name="Rectangle 13"/>
          <p:cNvSpPr>
            <a:spLocks noGrp="1" noChangeArrowheads="1"/>
          </p:cNvSpPr>
          <p:nvPr>
            <p:ph type="title"/>
          </p:nvPr>
        </p:nvSpPr>
        <p:spPr>
          <a:xfrm>
            <a:off x="2708275" y="0"/>
            <a:ext cx="10296525" cy="130016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Trauma and the Brain,</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a:t>
            </a:r>
            <a:endParaRPr lang="en-US"/>
          </a:p>
        </p:txBody>
      </p:sp>
      <p:sp>
        <p:nvSpPr>
          <p:cNvPr id="31758" name="Rectangle 14"/>
          <p:cNvSpPr>
            <a:spLocks noGrp="1" noChangeArrowheads="1"/>
          </p:cNvSpPr>
          <p:nvPr>
            <p:ph sz="quarter" idx="1"/>
          </p:nvPr>
        </p:nvSpPr>
        <p:spPr>
          <a:xfrm>
            <a:off x="215900" y="2133599"/>
            <a:ext cx="12353925" cy="5343525"/>
          </a:xfrm>
        </p:spPr>
        <p:txBody>
          <a:bodyPr lIns="126435" tIns="72248" rIns="126435" bIns="72248" anchor="t">
            <a:normAutofit lnSpcReduction="10000"/>
          </a:bodyPr>
          <a:lstStyle/>
          <a:p>
            <a:pPr marL="487363" indent="-487363" defTabSz="1300163">
              <a:lnSpc>
                <a:spcPct val="90000"/>
              </a:lnSpc>
              <a:spcBef>
                <a:spcPts val="8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In </a:t>
            </a:r>
            <a:r>
              <a:rPr lang="en-US" sz="3400" b="1">
                <a:solidFill>
                  <a:srgbClr val="F8E82F"/>
                </a:solidFill>
                <a:latin typeface="Helvetica" charset="0"/>
                <a:ea typeface="Helvetica" charset="0"/>
                <a:cs typeface="Helvetica" charset="0"/>
                <a:sym typeface="Helvetica" charset="0"/>
              </a:rPr>
              <a:t>adolescents</a:t>
            </a:r>
            <a:r>
              <a:rPr lang="en-US" sz="3400">
                <a:solidFill>
                  <a:srgbClr val="FFFFFF"/>
                </a:solidFill>
                <a:latin typeface="Helvetica" charset="0"/>
                <a:ea typeface="Helvetica" charset="0"/>
                <a:cs typeface="Helvetica" charset="0"/>
                <a:sym typeface="Helvetica" charset="0"/>
              </a:rPr>
              <a:t>,</a:t>
            </a:r>
            <a:r>
              <a:rPr lang="en-US" sz="3400" b="1">
                <a:solidFill>
                  <a:srgbClr val="F8E82F"/>
                </a:solidFill>
                <a:latin typeface="Helvetica" charset="0"/>
                <a:ea typeface="Helvetica" charset="0"/>
                <a:cs typeface="Helvetica" charset="0"/>
                <a:sym typeface="Helvetica" charset="0"/>
              </a:rPr>
              <a:t> </a:t>
            </a:r>
            <a:r>
              <a:rPr lang="en-US" sz="3400">
                <a:solidFill>
                  <a:srgbClr val="FFFFFF"/>
                </a:solidFill>
                <a:latin typeface="Helvetica" charset="0"/>
                <a:ea typeface="Helvetica" charset="0"/>
                <a:cs typeface="Helvetica" charset="0"/>
                <a:sym typeface="Helvetica" charset="0"/>
              </a:rPr>
              <a:t>trauma can interfere with development of the prefrontal cortex, the region responsible for:</a:t>
            </a:r>
          </a:p>
          <a:p>
            <a:pPr marL="903288" lvl="1" indent="-446088" defTabSz="1300163">
              <a:lnSpc>
                <a:spcPct val="90000"/>
              </a:lnSpc>
              <a:spcBef>
                <a:spcPts val="7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Consideration of the consequences of behavior</a:t>
            </a:r>
          </a:p>
          <a:p>
            <a:pPr marL="903288" lvl="1" indent="-446088" defTabSz="1300163">
              <a:lnSpc>
                <a:spcPct val="90000"/>
              </a:lnSpc>
              <a:spcBef>
                <a:spcPts val="7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Realistic appraisal of danger and safety</a:t>
            </a:r>
          </a:p>
          <a:p>
            <a:pPr marL="903288" lvl="1" indent="-446088" defTabSz="1300163">
              <a:lnSpc>
                <a:spcPct val="90000"/>
              </a:lnSpc>
              <a:spcBef>
                <a:spcPts val="12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Ability to govern behavior and meet longer-term goals</a:t>
            </a:r>
          </a:p>
          <a:p>
            <a:pPr marL="487363" indent="-487363" defTabSz="1300163">
              <a:lnSpc>
                <a:spcPct val="90000"/>
              </a:lnSpc>
              <a:spcBef>
                <a:spcPts val="8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As a result, adolescents who have experienced trauma are at increased risk for:</a:t>
            </a:r>
          </a:p>
          <a:p>
            <a:pPr marL="903288" lvl="1" indent="-446088" defTabSz="1300163">
              <a:lnSpc>
                <a:spcPct val="90000"/>
              </a:lnSpc>
              <a:spcBef>
                <a:spcPts val="7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Reckless and risk-taking behavior</a:t>
            </a:r>
          </a:p>
          <a:p>
            <a:pPr marL="903288" lvl="1" indent="-446088" defTabSz="1300163">
              <a:lnSpc>
                <a:spcPct val="90000"/>
              </a:lnSpc>
              <a:spcBef>
                <a:spcPts val="7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Underachievement and school failure</a:t>
            </a:r>
          </a:p>
          <a:p>
            <a:pPr marL="903288" lvl="1" indent="-446088" defTabSz="1300163">
              <a:lnSpc>
                <a:spcPct val="90000"/>
              </a:lnSpc>
              <a:spcBef>
                <a:spcPts val="7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Poor choices</a:t>
            </a:r>
          </a:p>
          <a:p>
            <a:pPr marL="903288" lvl="1" indent="-446088" defTabSz="1300163">
              <a:lnSpc>
                <a:spcPct val="90000"/>
              </a:lnSpc>
              <a:spcBef>
                <a:spcPts val="12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Aggressive or delinquent activity</a:t>
            </a:r>
            <a:endParaRPr lang="en-US"/>
          </a:p>
        </p:txBody>
      </p:sp>
      <p:sp>
        <p:nvSpPr>
          <p:cNvPr id="31759"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44</a:t>
            </a:r>
            <a:endParaRPr lang="en-US"/>
          </a:p>
        </p:txBody>
      </p:sp>
      <p:sp>
        <p:nvSpPr>
          <p:cNvPr id="31760" name="Rectangle 16"/>
          <p:cNvSpPr>
            <a:spLocks/>
          </p:cNvSpPr>
          <p:nvPr/>
        </p:nvSpPr>
        <p:spPr bwMode="auto">
          <a:xfrm>
            <a:off x="757238" y="7991475"/>
            <a:ext cx="12247562" cy="728663"/>
          </a:xfrm>
          <a:prstGeom prst="rect">
            <a:avLst/>
          </a:prstGeom>
          <a:noFill/>
          <a:ln w="12700" cap="flat" cmpd="sng">
            <a:noFill/>
            <a:prstDash val="solid"/>
            <a:miter lim="0"/>
            <a:headEnd/>
            <a:tailEnd/>
          </a:ln>
          <a:effectLst/>
        </p:spPr>
        <p:txBody>
          <a:bodyPr lIns="126435" tIns="72248" rIns="126435" bIns="72248"/>
          <a:lstStyle/>
          <a:p>
            <a:pPr algn="r" defTabSz="1300163">
              <a:lnSpc>
                <a:spcPct val="90000"/>
              </a:lnSpc>
            </a:pPr>
            <a:r>
              <a:rPr lang="en-US" sz="1900">
                <a:solidFill>
                  <a:srgbClr val="F8E82F"/>
                </a:solidFill>
                <a:latin typeface="Helvetica" charset="0"/>
                <a:ea typeface="Helvetica" charset="0"/>
                <a:cs typeface="Helvetica" charset="0"/>
                <a:sym typeface="Helvetica" charset="0"/>
              </a:rPr>
              <a:t>Source: American Bar Association. (January 2004). Adolescence, Brain Development and Legal Culpability.   Available at: </a:t>
            </a:r>
            <a:r>
              <a:rPr lang="en-US" sz="1900" u="sng">
                <a:solidFill>
                  <a:srgbClr val="F8E82F"/>
                </a:solidFill>
                <a:latin typeface="Helvetica" charset="0"/>
                <a:ea typeface="Helvetica" charset="0"/>
                <a:cs typeface="Helvetica" charset="0"/>
                <a:sym typeface="Helvetica" charset="0"/>
                <a:hlinkClick r:id="rId7"/>
              </a:rPr>
              <a:t>http://www.abanet.org/crimjust/juvius/Adolescence.pdf</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Trauma and Attachment </a:t>
            </a:r>
            <a:endParaRPr lang="en-US" sz="6000" dirty="0"/>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Attachment … what we already know </a:t>
            </a:r>
            <a:endParaRPr lang="en-US" dirty="0"/>
          </a:p>
        </p:txBody>
      </p:sp>
      <p:sp>
        <p:nvSpPr>
          <p:cNvPr id="3" name="Content Placeholder 2"/>
          <p:cNvSpPr>
            <a:spLocks noGrp="1"/>
          </p:cNvSpPr>
          <p:nvPr>
            <p:ph sz="quarter" idx="1"/>
          </p:nvPr>
        </p:nvSpPr>
        <p:spPr/>
        <p:txBody>
          <a:bodyPr/>
          <a:lstStyle/>
          <a:p>
            <a:r>
              <a:rPr lang="en-US" dirty="0" smtClean="0"/>
              <a:t>Review of the exercise … what did you notice about caregiver touch between the two sets of pictures … </a:t>
            </a:r>
          </a:p>
          <a:p>
            <a:endParaRPr lang="en-US" dirty="0" smtClean="0"/>
          </a:p>
          <a:p>
            <a:r>
              <a:rPr lang="en-US" dirty="0" smtClean="0"/>
              <a:t>What do you think the implicit memories are about </a:t>
            </a:r>
            <a:r>
              <a:rPr lang="en-US" dirty="0" err="1" smtClean="0"/>
              <a:t>caregiving</a:t>
            </a:r>
            <a:r>
              <a:rPr lang="en-US" dirty="0" smtClean="0"/>
              <a:t> relationships ? About authority figures? About their ability to be safe ?</a:t>
            </a:r>
            <a:endParaRPr lang="en-US" dirty="0"/>
          </a:p>
        </p:txBody>
      </p:sp>
      <p:sp>
        <p:nvSpPr>
          <p:cNvPr id="4" name="Footer Placeholder 3"/>
          <p:cNvSpPr>
            <a:spLocks noGrp="1"/>
          </p:cNvSpPr>
          <p:nvPr>
            <p:ph type="ftr" sz="quarter" idx="11"/>
          </p:nvPr>
        </p:nvSpPr>
        <p:spPr>
          <a:xfrm>
            <a:off x="866987" y="8886338"/>
            <a:ext cx="102074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p:txBody>
          <a:bodyPr/>
          <a:lstStyle/>
          <a:p>
            <a:pPr>
              <a:defRPr/>
            </a:pPr>
            <a:r>
              <a:rPr lang="en-US" dirty="0">
                <a:solidFill>
                  <a:schemeClr val="tx2">
                    <a:satMod val="200000"/>
                  </a:schemeClr>
                </a:solidFill>
              </a:rPr>
              <a:t>Attachment</a:t>
            </a:r>
          </a:p>
        </p:txBody>
      </p:sp>
      <p:sp>
        <p:nvSpPr>
          <p:cNvPr id="66563" name="Rectangle 3"/>
          <p:cNvSpPr>
            <a:spLocks noGrp="1" noChangeArrowheads="1"/>
          </p:cNvSpPr>
          <p:nvPr>
            <p:ph idx="1"/>
          </p:nvPr>
        </p:nvSpPr>
        <p:spPr/>
        <p:txBody>
          <a:bodyPr/>
          <a:lstStyle/>
          <a:p>
            <a:pPr eaLnBrk="1" hangingPunct="1">
              <a:buFont typeface="Wingdings" pitchFamily="2" charset="2"/>
              <a:buNone/>
            </a:pPr>
            <a:r>
              <a:rPr lang="en-US" smtClean="0"/>
              <a:t>	</a:t>
            </a:r>
          </a:p>
          <a:p>
            <a:pPr eaLnBrk="1" hangingPunct="1">
              <a:buFont typeface="Wingdings" pitchFamily="2" charset="2"/>
              <a:buNone/>
            </a:pPr>
            <a:endParaRPr lang="en-US" smtClean="0"/>
          </a:p>
          <a:p>
            <a:pPr eaLnBrk="1" hangingPunct="1">
              <a:buFont typeface="Wingdings" pitchFamily="2" charset="2"/>
              <a:buNone/>
            </a:pPr>
            <a:r>
              <a:rPr lang="en-US" smtClean="0"/>
              <a:t>	Many argue that these early relationships (experiences) shape neuronal circuits which regulate emotional and social functioning </a:t>
            </a:r>
          </a:p>
        </p:txBody>
      </p:sp>
      <p:sp>
        <p:nvSpPr>
          <p:cNvPr id="66564" name="Footer Placeholder 1"/>
          <p:cNvSpPr>
            <a:spLocks noGrp="1"/>
          </p:cNvSpPr>
          <p:nvPr>
            <p:ph type="ftr" sz="quarter" idx="11"/>
          </p:nvPr>
        </p:nvSpPr>
        <p:spPr bwMode="auto">
          <a:xfrm>
            <a:off x="866987" y="8886338"/>
            <a:ext cx="99788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solidFill>
                  <a:srgbClr val="D6ECFF"/>
                </a:solidFill>
                <a:latin typeface="Arial" pitchFamily="34" charset="0"/>
              </a:rPr>
              <a:t>Information and slide part of Dr. Allison Sampson's Trauma Presentation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rtlCol="0">
            <a:normAutofit/>
          </a:bodyPr>
          <a:lstStyle/>
          <a:p>
            <a:pPr>
              <a:defRPr/>
            </a:pPr>
            <a:r>
              <a:rPr lang="en-US" dirty="0">
                <a:solidFill>
                  <a:schemeClr val="tx2">
                    <a:satMod val="200000"/>
                  </a:schemeClr>
                </a:solidFill>
              </a:rPr>
              <a:t>Attachment’s </a:t>
            </a:r>
            <a:r>
              <a:rPr lang="en-US" dirty="0" smtClean="0">
                <a:solidFill>
                  <a:schemeClr val="tx2">
                    <a:satMod val="200000"/>
                  </a:schemeClr>
                </a:solidFill>
              </a:rPr>
              <a:t>Purpose</a:t>
            </a:r>
            <a:br>
              <a:rPr lang="en-US" dirty="0" smtClean="0">
                <a:solidFill>
                  <a:schemeClr val="tx2">
                    <a:satMod val="200000"/>
                  </a:schemeClr>
                </a:solidFill>
              </a:rPr>
            </a:br>
            <a:r>
              <a:rPr lang="en-US" sz="1700" dirty="0" smtClean="0">
                <a:solidFill>
                  <a:schemeClr val="tx2">
                    <a:satMod val="200000"/>
                  </a:schemeClr>
                </a:solidFill>
              </a:rPr>
              <a:t>Siegel, 1999</a:t>
            </a:r>
            <a:endParaRPr lang="en-US" dirty="0">
              <a:solidFill>
                <a:schemeClr val="tx2">
                  <a:satMod val="200000"/>
                </a:schemeClr>
              </a:solidFill>
            </a:endParaRPr>
          </a:p>
        </p:txBody>
      </p:sp>
      <p:sp>
        <p:nvSpPr>
          <p:cNvPr id="67587" name="Rectangle 3"/>
          <p:cNvSpPr>
            <a:spLocks noGrp="1" noChangeArrowheads="1"/>
          </p:cNvSpPr>
          <p:nvPr>
            <p:ph idx="1"/>
          </p:nvPr>
        </p:nvSpPr>
        <p:spPr/>
        <p:txBody>
          <a:bodyPr/>
          <a:lstStyle/>
          <a:p>
            <a:pPr eaLnBrk="1" hangingPunct="1">
              <a:lnSpc>
                <a:spcPct val="90000"/>
              </a:lnSpc>
              <a:buFont typeface="Wingdings" pitchFamily="2" charset="2"/>
              <a:buNone/>
            </a:pPr>
            <a:r>
              <a:rPr lang="en-US" b="1" smtClean="0"/>
              <a:t>Evolutionary Level – biological </a:t>
            </a:r>
          </a:p>
          <a:p>
            <a:pPr eaLnBrk="1" hangingPunct="1">
              <a:lnSpc>
                <a:spcPct val="90000"/>
              </a:lnSpc>
              <a:buFont typeface="Wingdings" pitchFamily="2" charset="2"/>
              <a:buNone/>
            </a:pPr>
            <a:r>
              <a:rPr lang="en-US" smtClean="0"/>
              <a:t>	Infant Survival (Bowlby)  </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b="1" smtClean="0"/>
              <a:t>Mind Level – biological and social </a:t>
            </a:r>
          </a:p>
          <a:p>
            <a:pPr lvl="1" eaLnBrk="1" hangingPunct="1">
              <a:lnSpc>
                <a:spcPct val="90000"/>
              </a:lnSpc>
            </a:pPr>
            <a:r>
              <a:rPr lang="en-US" smtClean="0"/>
              <a:t>Caregiver’s brain helps child’s brain to organize regulation</a:t>
            </a:r>
          </a:p>
          <a:p>
            <a:pPr lvl="1" eaLnBrk="1" hangingPunct="1">
              <a:lnSpc>
                <a:spcPct val="90000"/>
              </a:lnSpc>
            </a:pPr>
            <a:r>
              <a:rPr lang="en-US" smtClean="0"/>
              <a:t>Caregiver’s brain teaches child self-soothing </a:t>
            </a:r>
          </a:p>
          <a:p>
            <a:pPr lvl="1" eaLnBrk="1" hangingPunct="1">
              <a:lnSpc>
                <a:spcPct val="90000"/>
              </a:lnSpc>
            </a:pPr>
            <a:r>
              <a:rPr lang="en-US" smtClean="0"/>
              <a:t>Child experience of safety allows for exploration </a:t>
            </a:r>
          </a:p>
          <a:p>
            <a:pPr eaLnBrk="1" hangingPunct="1">
              <a:lnSpc>
                <a:spcPct val="90000"/>
              </a:lnSpc>
              <a:buFont typeface="Wingdings" pitchFamily="2" charset="2"/>
              <a:buNone/>
            </a:pPr>
            <a:endParaRPr lang="en-US" smtClean="0"/>
          </a:p>
        </p:txBody>
      </p:sp>
      <p:sp>
        <p:nvSpPr>
          <p:cNvPr id="67588" name="Footer Placeholder 1"/>
          <p:cNvSpPr>
            <a:spLocks noGrp="1"/>
          </p:cNvSpPr>
          <p:nvPr>
            <p:ph type="ftr" sz="quarter" idx="11"/>
          </p:nvPr>
        </p:nvSpPr>
        <p:spPr bwMode="auto">
          <a:xfrm>
            <a:off x="866987" y="8886338"/>
            <a:ext cx="100550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solidFill>
                  <a:schemeClr val="tx1"/>
                </a:solidFill>
                <a:latin typeface="Arial" pitchFamily="34" charset="0"/>
              </a:rPr>
              <a:t>Information and slide part of Dr. Allison Sampson's Trauma Presentation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pPr>
              <a:defRPr/>
            </a:pPr>
            <a:r>
              <a:rPr lang="en-US" dirty="0">
                <a:solidFill>
                  <a:schemeClr val="tx2">
                    <a:satMod val="200000"/>
                  </a:schemeClr>
                </a:solidFill>
              </a:rPr>
              <a:t>Attachment’s Purpose</a:t>
            </a:r>
          </a:p>
        </p:txBody>
      </p:sp>
      <p:sp>
        <p:nvSpPr>
          <p:cNvPr id="68611" name="Rectangle 3"/>
          <p:cNvSpPr>
            <a:spLocks noGrp="1" noChangeArrowheads="1"/>
          </p:cNvSpPr>
          <p:nvPr>
            <p:ph idx="1"/>
          </p:nvPr>
        </p:nvSpPr>
        <p:spPr/>
        <p:txBody>
          <a:bodyPr/>
          <a:lstStyle/>
          <a:p>
            <a:pPr eaLnBrk="1" hangingPunct="1">
              <a:buFont typeface="Wingdings" pitchFamily="2" charset="2"/>
              <a:buNone/>
            </a:pPr>
            <a:r>
              <a:rPr lang="en-US" smtClean="0"/>
              <a:t>	</a:t>
            </a:r>
          </a:p>
          <a:p>
            <a:pPr eaLnBrk="1" hangingPunct="1">
              <a:buFont typeface="Wingdings" pitchFamily="2" charset="2"/>
              <a:buNone/>
            </a:pPr>
            <a:endParaRPr lang="en-US" smtClean="0"/>
          </a:p>
          <a:p>
            <a:pPr eaLnBrk="1" hangingPunct="1">
              <a:buFont typeface="Wingdings" pitchFamily="2" charset="2"/>
              <a:buNone/>
            </a:pPr>
            <a:r>
              <a:rPr lang="en-US" smtClean="0"/>
              <a:t>	Experience of safety is encoded in child’s implicit memory and provides secure base from which to grow and access higher levels of information processing </a:t>
            </a:r>
          </a:p>
          <a:p>
            <a:pPr eaLnBrk="1" hangingPunct="1">
              <a:buFont typeface="Wingdings" pitchFamily="2" charset="2"/>
              <a:buNone/>
            </a:pPr>
            <a:endParaRPr lang="en-US" smtClean="0"/>
          </a:p>
          <a:p>
            <a:pPr eaLnBrk="1" hangingPunct="1">
              <a:buFont typeface="Wingdings" pitchFamily="2" charset="2"/>
              <a:buNone/>
            </a:pPr>
            <a:r>
              <a:rPr lang="en-US" smtClean="0"/>
              <a:t>	</a:t>
            </a:r>
          </a:p>
        </p:txBody>
      </p:sp>
      <p:sp>
        <p:nvSpPr>
          <p:cNvPr id="68612" name="Footer Placeholder 1"/>
          <p:cNvSpPr>
            <a:spLocks noGrp="1"/>
          </p:cNvSpPr>
          <p:nvPr>
            <p:ph type="ftr" sz="quarter" idx="11"/>
          </p:nvPr>
        </p:nvSpPr>
        <p:spPr bwMode="auto">
          <a:xfrm>
            <a:off x="866987" y="8886338"/>
            <a:ext cx="100550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latin typeface="Arial" pitchFamily="34" charset="0"/>
              </a:rPr>
              <a:t>Information and slide part of Dr. Allison Sampson's Trauma Presentation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a:defRPr/>
            </a:pPr>
            <a:r>
              <a:rPr lang="en-US" dirty="0">
                <a:solidFill>
                  <a:schemeClr val="tx2">
                    <a:satMod val="200000"/>
                  </a:schemeClr>
                </a:solidFill>
              </a:rPr>
              <a:t>Impact of Secure Attachment</a:t>
            </a:r>
          </a:p>
        </p:txBody>
      </p:sp>
      <p:sp>
        <p:nvSpPr>
          <p:cNvPr id="69635" name="Rectangle 3"/>
          <p:cNvSpPr>
            <a:spLocks noGrp="1" noChangeArrowheads="1"/>
          </p:cNvSpPr>
          <p:nvPr>
            <p:ph idx="1"/>
          </p:nvPr>
        </p:nvSpPr>
        <p:spPr/>
        <p:txBody>
          <a:bodyPr/>
          <a:lstStyle/>
          <a:p>
            <a:pPr eaLnBrk="1" hangingPunct="1">
              <a:buFont typeface="Wingdings" pitchFamily="2" charset="2"/>
              <a:buNone/>
            </a:pPr>
            <a:endParaRPr lang="en-US" sz="2000" dirty="0" smtClean="0"/>
          </a:p>
          <a:p>
            <a:pPr eaLnBrk="1" hangingPunct="1">
              <a:buFont typeface="Wingdings" pitchFamily="2" charset="2"/>
              <a:buNone/>
            </a:pPr>
            <a:r>
              <a:rPr lang="en-US" sz="4600" dirty="0" smtClean="0"/>
              <a:t>Associated with …</a:t>
            </a:r>
          </a:p>
          <a:p>
            <a:pPr lvl="1" eaLnBrk="1" hangingPunct="1"/>
            <a:r>
              <a:rPr lang="en-US" sz="3800" dirty="0" smtClean="0"/>
              <a:t>Emotional Regulation</a:t>
            </a:r>
          </a:p>
          <a:p>
            <a:pPr lvl="1" eaLnBrk="1" hangingPunct="1"/>
            <a:r>
              <a:rPr lang="en-US" sz="3800" dirty="0" smtClean="0"/>
              <a:t>Social Relatedness</a:t>
            </a:r>
          </a:p>
          <a:p>
            <a:pPr lvl="1" eaLnBrk="1" hangingPunct="1"/>
            <a:r>
              <a:rPr lang="en-US" sz="3800" dirty="0" smtClean="0"/>
              <a:t>Access to autobiographical memory</a:t>
            </a:r>
          </a:p>
          <a:p>
            <a:pPr lvl="2" eaLnBrk="1" hangingPunct="1"/>
            <a:r>
              <a:rPr lang="en-US" sz="3600" dirty="0" smtClean="0"/>
              <a:t>Sense of self in time (presence)</a:t>
            </a:r>
          </a:p>
          <a:p>
            <a:pPr lvl="1" eaLnBrk="1" hangingPunct="1"/>
            <a:r>
              <a:rPr lang="en-US" sz="3800" dirty="0" smtClean="0"/>
              <a:t>Development of Self-Reflection and Narrative</a:t>
            </a:r>
          </a:p>
          <a:p>
            <a:pPr lvl="1" eaLnBrk="1" hangingPunct="1">
              <a:buFont typeface="Wingdings" pitchFamily="2" charset="2"/>
              <a:buNone/>
            </a:pPr>
            <a:endParaRPr lang="en-US" sz="1700" dirty="0" smtClean="0"/>
          </a:p>
          <a:p>
            <a:pPr eaLnBrk="1" hangingPunct="1">
              <a:buFont typeface="Wingdings" pitchFamily="2" charset="2"/>
              <a:buNone/>
            </a:pPr>
            <a:endParaRPr lang="en-US" sz="2000" dirty="0" smtClean="0"/>
          </a:p>
          <a:p>
            <a:pPr eaLnBrk="1" hangingPunct="1">
              <a:buFont typeface="Wingdings" pitchFamily="2" charset="2"/>
              <a:buNone/>
            </a:pPr>
            <a:r>
              <a:rPr lang="en-US" sz="2000" dirty="0" smtClean="0"/>
              <a:t>Main (1995), Main et. al. (1985), Fox et. Al. (1994), Oppenheim and Waters (1995)</a:t>
            </a:r>
          </a:p>
        </p:txBody>
      </p:sp>
      <p:sp>
        <p:nvSpPr>
          <p:cNvPr id="69636" name="Footer Placeholder 1"/>
          <p:cNvSpPr>
            <a:spLocks noGrp="1"/>
          </p:cNvSpPr>
          <p:nvPr>
            <p:ph type="ftr" sz="quarter" idx="11"/>
          </p:nvPr>
        </p:nvSpPr>
        <p:spPr bwMode="auto">
          <a:xfrm>
            <a:off x="866987" y="8886338"/>
            <a:ext cx="9369213" cy="519289"/>
          </a:xfrm>
          <a:noFill/>
          <a:ln>
            <a:miter lim="800000"/>
            <a:headEnd/>
            <a:tailEnd/>
          </a:ln>
        </p:spPr>
        <p:txBody>
          <a:bodyPr wrap="square" lIns="130046" tIns="65023" rIns="130046" bIns="65023" numCol="1" anchorCtr="0" compatLnSpc="1">
            <a:prstTxWarp prst="textNoShape">
              <a:avLst/>
            </a:prstTxWarp>
          </a:bodyPr>
          <a:lstStyle/>
          <a:p>
            <a:r>
              <a:rPr lang="en-US" altLang="en-US" dirty="0" smtClean="0">
                <a:latin typeface="Arial" pitchFamily="34" charset="0"/>
              </a:rPr>
              <a:t>Information and slide part of Dr. Allison Sampson's Trauma Presentation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Welfare and Corrections </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4400" dirty="0" smtClean="0">
                <a:latin typeface="HelveticaNeueLT Std Cn"/>
              </a:rPr>
              <a:t>Systems </a:t>
            </a:r>
            <a:r>
              <a:rPr lang="en-US" sz="4400" dirty="0">
                <a:latin typeface="HelveticaNeueLT Std Cn"/>
              </a:rPr>
              <a:t>Integration Initiative (SII) launched at the Child Welfare League of America in 2000 through the support of the John D. and Catherine T. MacArthur Foundation </a:t>
            </a:r>
            <a:endParaRPr lang="en-US" sz="4400" dirty="0" smtClean="0">
              <a:latin typeface="HelveticaNeueLT Std Cn"/>
            </a:endParaRPr>
          </a:p>
          <a:p>
            <a:pPr marL="0" indent="0">
              <a:buNone/>
            </a:pPr>
            <a:endParaRPr lang="en-US" sz="4400" dirty="0">
              <a:latin typeface="HelveticaNeueLT Std Cn"/>
            </a:endParaRPr>
          </a:p>
          <a:p>
            <a:pPr marL="0" indent="0">
              <a:buNone/>
            </a:pPr>
            <a:r>
              <a:rPr lang="en-US" sz="4400" dirty="0" smtClean="0">
                <a:latin typeface="HelveticaNeueLT Std Cn"/>
              </a:rPr>
              <a:t>Crossover </a:t>
            </a:r>
            <a:r>
              <a:rPr lang="en-US" sz="4400" dirty="0">
                <a:latin typeface="HelveticaNeueLT Std Cn"/>
              </a:rPr>
              <a:t>Youth Practice Model (CYPM) by CJJR in partnership with Casey Family Programs in 2009. </a:t>
            </a:r>
            <a:endParaRPr lang="en-US" dirty="0" smtClean="0">
              <a:hlinkClick r:id="rId2"/>
            </a:endParaRPr>
          </a:p>
          <a:p>
            <a:pPr marL="0" indent="0">
              <a:buNone/>
            </a:pPr>
            <a:endParaRPr lang="en-US" dirty="0">
              <a:hlinkClick r:id="rId2"/>
            </a:endParaRPr>
          </a:p>
          <a:p>
            <a:pPr marL="0" indent="0">
              <a:buNone/>
            </a:pPr>
            <a:r>
              <a:rPr lang="en-US" dirty="0" smtClean="0">
                <a:hlinkClick r:id="rId2"/>
              </a:rPr>
              <a:t>http</a:t>
            </a:r>
            <a:r>
              <a:rPr lang="en-US" dirty="0">
                <a:hlinkClick r:id="rId2"/>
              </a:rPr>
              <a:t>://</a:t>
            </a:r>
            <a:r>
              <a:rPr lang="en-US" dirty="0" smtClean="0">
                <a:hlinkClick r:id="rId2"/>
              </a:rPr>
              <a:t>cjjr.georgetown.edu/pdfs/msy/AddressingtheNeedsofMultiSystemYouth.pdf</a:t>
            </a:r>
            <a:endParaRPr lang="en-US" dirty="0" smtClean="0"/>
          </a:p>
          <a:p>
            <a:endParaRPr lang="en-US" dirty="0"/>
          </a:p>
        </p:txBody>
      </p:sp>
      <p:sp>
        <p:nvSpPr>
          <p:cNvPr id="4" name="Footer Placeholder 3"/>
          <p:cNvSpPr>
            <a:spLocks noGrp="1"/>
          </p:cNvSpPr>
          <p:nvPr>
            <p:ph type="ftr" sz="quarter" idx="11"/>
          </p:nvPr>
        </p:nvSpPr>
        <p:spPr>
          <a:xfrm>
            <a:off x="866987" y="8886338"/>
            <a:ext cx="100550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10413757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Culture and Development </a:t>
            </a:r>
            <a:endParaRPr lang="en-US" dirty="0"/>
          </a:p>
        </p:txBody>
      </p:sp>
      <p:sp>
        <p:nvSpPr>
          <p:cNvPr id="4" name="Title 3"/>
          <p:cNvSpPr>
            <a:spLocks noGrp="1"/>
          </p:cNvSpPr>
          <p:nvPr>
            <p:ph type="title"/>
          </p:nvPr>
        </p:nvSpPr>
        <p:spPr/>
        <p:txBody>
          <a:bodyPr/>
          <a:lstStyle/>
          <a:p>
            <a:r>
              <a:rPr lang="en-US" dirty="0" smtClean="0"/>
              <a:t>Other impacts of trauma </a:t>
            </a:r>
            <a:endParaRPr lang="en-US" dirty="0"/>
          </a:p>
        </p:txBody>
      </p:sp>
      <p:sp>
        <p:nvSpPr>
          <p:cNvPr id="2" name="Footer Placeholder 1"/>
          <p:cNvSpPr>
            <a:spLocks noGrp="1"/>
          </p:cNvSpPr>
          <p:nvPr>
            <p:ph type="ftr" sz="quarter" idx="12"/>
          </p:nvPr>
        </p:nvSpPr>
        <p:spPr>
          <a:xfrm>
            <a:off x="866987" y="8886338"/>
            <a:ext cx="115790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32770"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32771"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32772"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32773" name="Group 5"/>
          <p:cNvGrpSpPr>
            <a:grpSpLocks/>
          </p:cNvGrpSpPr>
          <p:nvPr/>
        </p:nvGrpSpPr>
        <p:grpSpPr bwMode="auto">
          <a:xfrm>
            <a:off x="7831138" y="8669338"/>
            <a:ext cx="963612" cy="1084262"/>
            <a:chOff x="0" y="0"/>
            <a:chExt cx="76" cy="86"/>
          </a:xfrm>
        </p:grpSpPr>
        <p:sp>
          <p:nvSpPr>
            <p:cNvPr id="32774"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2775"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32776"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2777" name="Group 9"/>
          <p:cNvGrpSpPr>
            <a:grpSpLocks/>
          </p:cNvGrpSpPr>
          <p:nvPr/>
        </p:nvGrpSpPr>
        <p:grpSpPr bwMode="auto">
          <a:xfrm>
            <a:off x="8818563" y="8669338"/>
            <a:ext cx="1674812" cy="1084262"/>
            <a:chOff x="0" y="0"/>
            <a:chExt cx="132" cy="86"/>
          </a:xfrm>
        </p:grpSpPr>
        <p:sp>
          <p:nvSpPr>
            <p:cNvPr id="32778"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2779"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32780"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45</a:t>
            </a:r>
            <a:endParaRPr lang="en-US"/>
          </a:p>
        </p:txBody>
      </p:sp>
      <p:sp>
        <p:nvSpPr>
          <p:cNvPr id="32781" name="Rectangle 13"/>
          <p:cNvSpPr>
            <a:spLocks noGrp="1" noChangeArrowheads="1"/>
          </p:cNvSpPr>
          <p:nvPr>
            <p:ph type="title"/>
          </p:nvPr>
        </p:nvSpPr>
        <p:spPr>
          <a:xfrm>
            <a:off x="2600325" y="0"/>
            <a:ext cx="10294938" cy="1082675"/>
          </a:xfrm>
        </p:spPr>
        <p:txBody>
          <a:bodyPr lIns="126435" tIns="72248" rIns="126435" bIns="72248"/>
          <a:lstStyle/>
          <a:p>
            <a:pPr algn="r" defTabSz="1300163">
              <a:lnSpc>
                <a:spcPct val="75000"/>
              </a:lnSpc>
            </a:pPr>
            <a:r>
              <a:rPr lang="en-US" sz="3900">
                <a:solidFill>
                  <a:srgbClr val="FFFF00"/>
                </a:solidFill>
                <a:latin typeface="Helvetica" charset="0"/>
                <a:ea typeface="Helvetica" charset="0"/>
                <a:cs typeface="Helvetica" charset="0"/>
                <a:sym typeface="Helvetica" charset="0"/>
              </a:rPr>
              <a:t>The Influence of Culture on Trauma</a:t>
            </a:r>
            <a:endParaRPr lang="en-US"/>
          </a:p>
        </p:txBody>
      </p:sp>
      <p:sp>
        <p:nvSpPr>
          <p:cNvPr id="32782" name="Rectangle 14"/>
          <p:cNvSpPr>
            <a:spLocks noGrp="1" noChangeArrowheads="1"/>
          </p:cNvSpPr>
          <p:nvPr>
            <p:ph sz="quarter" idx="1"/>
          </p:nvPr>
        </p:nvSpPr>
        <p:spPr>
          <a:xfrm>
            <a:off x="757238" y="2166938"/>
            <a:ext cx="11379200" cy="5635625"/>
          </a:xfrm>
        </p:spPr>
        <p:txBody>
          <a:bodyPr lIns="126435" tIns="72248" rIns="126435" bIns="72248" anchor="t"/>
          <a:lstStyle/>
          <a:p>
            <a:pPr marL="487363" indent="-487363" defTabSz="1300163">
              <a:spcBef>
                <a:spcPts val="21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Social and cultural realities strongly influence children’s risk for—and experience of—trauma. </a:t>
            </a:r>
          </a:p>
          <a:p>
            <a:pPr marL="487363" indent="-487363" defTabSz="1300163">
              <a:spcBef>
                <a:spcPts val="21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Children and adolescents from minority backgrounds are at increased risk for trauma exposure and subsequent development of PTSD.</a:t>
            </a:r>
          </a:p>
          <a:p>
            <a:pPr marL="487363" indent="-487363" defTabSz="1300163">
              <a:spcBef>
                <a:spcPts val="21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In addition, children’s, families’ and communities’ responses to trauma vary by group. </a:t>
            </a:r>
            <a:endParaRPr lang="en-US"/>
          </a:p>
        </p:txBody>
      </p:sp>
      <p:sp>
        <p:nvSpPr>
          <p:cNvPr id="32783"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45</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33794"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33795"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33796"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33797" name="Group 5"/>
          <p:cNvGrpSpPr>
            <a:grpSpLocks/>
          </p:cNvGrpSpPr>
          <p:nvPr/>
        </p:nvGrpSpPr>
        <p:grpSpPr bwMode="auto">
          <a:xfrm>
            <a:off x="7831138" y="8669338"/>
            <a:ext cx="963612" cy="1084262"/>
            <a:chOff x="0" y="0"/>
            <a:chExt cx="76" cy="86"/>
          </a:xfrm>
        </p:grpSpPr>
        <p:sp>
          <p:nvSpPr>
            <p:cNvPr id="33798"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3799"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33800"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3801" name="Group 9"/>
          <p:cNvGrpSpPr>
            <a:grpSpLocks/>
          </p:cNvGrpSpPr>
          <p:nvPr/>
        </p:nvGrpSpPr>
        <p:grpSpPr bwMode="auto">
          <a:xfrm>
            <a:off x="8818563" y="8669338"/>
            <a:ext cx="1674812" cy="1084262"/>
            <a:chOff x="0" y="0"/>
            <a:chExt cx="132" cy="86"/>
          </a:xfrm>
        </p:grpSpPr>
        <p:sp>
          <p:nvSpPr>
            <p:cNvPr id="33802"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3803"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33804"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52</a:t>
            </a:r>
            <a:endParaRPr lang="en-US"/>
          </a:p>
        </p:txBody>
      </p:sp>
      <p:sp>
        <p:nvSpPr>
          <p:cNvPr id="33805" name="Rectangle 13"/>
          <p:cNvSpPr>
            <a:spLocks noGrp="1" noChangeArrowheads="1"/>
          </p:cNvSpPr>
          <p:nvPr>
            <p:ph type="title"/>
          </p:nvPr>
        </p:nvSpPr>
        <p:spPr>
          <a:xfrm>
            <a:off x="3684588" y="-215900"/>
            <a:ext cx="9210675" cy="1298575"/>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The Influence of Developmental Stage</a:t>
            </a:r>
            <a:endParaRPr lang="en-US"/>
          </a:p>
        </p:txBody>
      </p:sp>
      <p:sp>
        <p:nvSpPr>
          <p:cNvPr id="33806" name="Rectangle 14"/>
          <p:cNvSpPr>
            <a:spLocks noGrp="1" noChangeArrowheads="1"/>
          </p:cNvSpPr>
          <p:nvPr>
            <p:ph sz="quarter" idx="1"/>
          </p:nvPr>
        </p:nvSpPr>
        <p:spPr>
          <a:xfrm>
            <a:off x="323850" y="2286000"/>
            <a:ext cx="12355513" cy="6057900"/>
          </a:xfrm>
        </p:spPr>
        <p:txBody>
          <a:bodyPr lIns="126435" tIns="72248" rIns="126435" bIns="72248" anchor="t"/>
          <a:lstStyle/>
          <a:p>
            <a:pPr marL="477838" indent="-477838" defTabSz="1300163">
              <a:spcBef>
                <a:spcPts val="2100"/>
              </a:spcBef>
              <a:buClr>
                <a:srgbClr val="FFFFFF"/>
              </a:buClr>
              <a:buFont typeface="Franklin Gothic Book" pitchFamily="34" charset="0"/>
              <a:buChar char="•"/>
            </a:pPr>
            <a:r>
              <a:rPr lang="en-US" sz="3300" dirty="0">
                <a:solidFill>
                  <a:srgbClr val="FFFFFF"/>
                </a:solidFill>
                <a:latin typeface="Helvetica" charset="0"/>
                <a:ea typeface="Helvetica" charset="0"/>
                <a:cs typeface="Helvetica" charset="0"/>
                <a:sym typeface="Helvetica" charset="0"/>
              </a:rPr>
              <a:t>Child traumatic stress reactions vary by developmental stage.</a:t>
            </a:r>
          </a:p>
          <a:p>
            <a:pPr marL="477838" indent="-477838" defTabSz="1300163">
              <a:spcBef>
                <a:spcPts val="2100"/>
              </a:spcBef>
              <a:buClr>
                <a:srgbClr val="FFFFFF"/>
              </a:buClr>
              <a:buFont typeface="Franklin Gothic Book" pitchFamily="34" charset="0"/>
              <a:buChar char="•"/>
            </a:pPr>
            <a:r>
              <a:rPr lang="en-US" sz="3300" dirty="0">
                <a:solidFill>
                  <a:srgbClr val="FFFFFF"/>
                </a:solidFill>
                <a:latin typeface="Helvetica" charset="0"/>
                <a:ea typeface="Helvetica" charset="0"/>
                <a:cs typeface="Helvetica" charset="0"/>
                <a:sym typeface="Helvetica" charset="0"/>
              </a:rPr>
              <a:t>Children who have been exposed to trauma expend a great deal of energy responding to, coping with, and coming to terms with the event. </a:t>
            </a:r>
          </a:p>
          <a:p>
            <a:pPr marL="477838" indent="-477838" defTabSz="1300163">
              <a:spcBef>
                <a:spcPts val="2100"/>
              </a:spcBef>
              <a:buClr>
                <a:srgbClr val="FFFFFF"/>
              </a:buClr>
              <a:buFont typeface="Franklin Gothic Book" pitchFamily="34" charset="0"/>
              <a:buChar char="•"/>
            </a:pPr>
            <a:r>
              <a:rPr lang="en-US" sz="3300" dirty="0">
                <a:solidFill>
                  <a:srgbClr val="FFFFFF"/>
                </a:solidFill>
                <a:latin typeface="Helvetica" charset="0"/>
                <a:ea typeface="Helvetica" charset="0"/>
                <a:cs typeface="Helvetica" charset="0"/>
                <a:sym typeface="Helvetica" charset="0"/>
              </a:rPr>
              <a:t>This may reduce children’s capacity to explore the environment and to master age-appropriate developmental tasks. </a:t>
            </a:r>
          </a:p>
          <a:p>
            <a:pPr marL="477838" indent="-477838" defTabSz="1300163">
              <a:spcBef>
                <a:spcPts val="2100"/>
              </a:spcBef>
              <a:buClr>
                <a:srgbClr val="FFFFFF"/>
              </a:buClr>
              <a:buFont typeface="Franklin Gothic Book" pitchFamily="34" charset="0"/>
              <a:buChar char="•"/>
            </a:pPr>
            <a:r>
              <a:rPr lang="en-US" sz="3300" dirty="0">
                <a:solidFill>
                  <a:srgbClr val="FFFFFF"/>
                </a:solidFill>
                <a:latin typeface="Helvetica" charset="0"/>
                <a:ea typeface="Helvetica" charset="0"/>
                <a:cs typeface="Helvetica" charset="0"/>
                <a:sym typeface="Helvetica" charset="0"/>
              </a:rPr>
              <a:t>The longer traumatic stress goes untreated, the farther children tend to stray from appropriate developmental pathways.</a:t>
            </a:r>
            <a:endParaRPr lang="en-US" dirty="0"/>
          </a:p>
        </p:txBody>
      </p:sp>
      <p:sp>
        <p:nvSpPr>
          <p:cNvPr id="33807"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52</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34818"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34819"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34820"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34821" name="Group 5"/>
          <p:cNvGrpSpPr>
            <a:grpSpLocks/>
          </p:cNvGrpSpPr>
          <p:nvPr/>
        </p:nvGrpSpPr>
        <p:grpSpPr bwMode="auto">
          <a:xfrm>
            <a:off x="7831138" y="8669338"/>
            <a:ext cx="963612" cy="1084262"/>
            <a:chOff x="0" y="0"/>
            <a:chExt cx="76" cy="86"/>
          </a:xfrm>
        </p:grpSpPr>
        <p:sp>
          <p:nvSpPr>
            <p:cNvPr id="34822"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4823"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34824"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4825" name="Group 9"/>
          <p:cNvGrpSpPr>
            <a:grpSpLocks/>
          </p:cNvGrpSpPr>
          <p:nvPr/>
        </p:nvGrpSpPr>
        <p:grpSpPr bwMode="auto">
          <a:xfrm>
            <a:off x="8818563" y="8669338"/>
            <a:ext cx="1674812" cy="1084262"/>
            <a:chOff x="0" y="0"/>
            <a:chExt cx="132" cy="86"/>
          </a:xfrm>
        </p:grpSpPr>
        <p:sp>
          <p:nvSpPr>
            <p:cNvPr id="34826"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4827"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34828"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53</a:t>
            </a:r>
            <a:endParaRPr lang="en-US"/>
          </a:p>
        </p:txBody>
      </p:sp>
      <p:sp>
        <p:nvSpPr>
          <p:cNvPr id="34829" name="Rectangle 13"/>
          <p:cNvSpPr>
            <a:spLocks noGrp="1" noChangeArrowheads="1"/>
          </p:cNvSpPr>
          <p:nvPr>
            <p:ph sz="quarter" idx="1"/>
          </p:nvPr>
        </p:nvSpPr>
        <p:spPr>
          <a:xfrm>
            <a:off x="433388" y="2166938"/>
            <a:ext cx="12028487" cy="6069012"/>
          </a:xfrm>
        </p:spPr>
        <p:txBody>
          <a:bodyPr lIns="126435" tIns="72248" rIns="126435" bIns="72248" anchor="t"/>
          <a:lstStyle/>
          <a:p>
            <a:pPr marL="487363" indent="-487363" defTabSz="1300163">
              <a:spcBef>
                <a:spcPts val="800"/>
              </a:spcBef>
              <a:buClr>
                <a:srgbClr val="F8E82F"/>
              </a:buClr>
              <a:buFont typeface="Franklin Gothic Book" pitchFamily="34" charset="0"/>
              <a:buChar char="•"/>
            </a:pPr>
            <a:r>
              <a:rPr lang="en-US" sz="3400" b="1">
                <a:solidFill>
                  <a:srgbClr val="F8E82F"/>
                </a:solidFill>
                <a:latin typeface="Helvetica" charset="0"/>
                <a:ea typeface="Helvetica" charset="0"/>
                <a:cs typeface="Helvetica" charset="0"/>
                <a:sym typeface="Helvetica" charset="0"/>
              </a:rPr>
              <a:t>Young children</a:t>
            </a:r>
            <a:r>
              <a:rPr lang="en-US" sz="3400">
                <a:solidFill>
                  <a:srgbClr val="FFFFFF"/>
                </a:solidFill>
                <a:latin typeface="Helvetica" charset="0"/>
                <a:ea typeface="Helvetica" charset="0"/>
                <a:cs typeface="Helvetica" charset="0"/>
                <a:sym typeface="Helvetica" charset="0"/>
              </a:rPr>
              <a:t> who have experienced trauma may:</a:t>
            </a:r>
          </a:p>
          <a:p>
            <a:pPr marL="903288" lvl="1" indent="-446088" defTabSz="1300163">
              <a:spcBef>
                <a:spcPts val="7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Become passive, quiet, and easily alarmed</a:t>
            </a:r>
          </a:p>
          <a:p>
            <a:pPr marL="903288" lvl="1" indent="-446088" defTabSz="1300163">
              <a:spcBef>
                <a:spcPts val="7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Become fearful, especially regarding  separations and new situations</a:t>
            </a:r>
          </a:p>
          <a:p>
            <a:pPr marL="903288" lvl="1" indent="-446088" defTabSz="1300163">
              <a:spcBef>
                <a:spcPts val="7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Experience confusion about assessing threat and finding protection, especially in cases where a parent or caretaker is the aggressor</a:t>
            </a:r>
          </a:p>
          <a:p>
            <a:pPr marL="903288" lvl="1" indent="-446088" defTabSz="1300163">
              <a:spcBef>
                <a:spcPts val="7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Regress to recent behaviors (e.g., baby talk, bed-wetting, crying)</a:t>
            </a:r>
          </a:p>
          <a:p>
            <a:pPr marL="903288" lvl="1" indent="-446088" defTabSz="1300163">
              <a:spcBef>
                <a:spcPts val="1200"/>
              </a:spcBef>
              <a:buClr>
                <a:srgbClr val="FFFFFF"/>
              </a:buClr>
              <a:buFont typeface="Franklin Gothic Book" pitchFamily="34" charset="0"/>
              <a:buChar char="–"/>
            </a:pPr>
            <a:r>
              <a:rPr lang="en-US" sz="3100">
                <a:solidFill>
                  <a:srgbClr val="FFFFFF"/>
                </a:solidFill>
                <a:latin typeface="Helvetica" charset="0"/>
                <a:ea typeface="Helvetica" charset="0"/>
                <a:cs typeface="Helvetica" charset="0"/>
                <a:sym typeface="Helvetica" charset="0"/>
              </a:rPr>
              <a:t>Experience strong startle reactions, night terrors, or aggressive outbursts</a:t>
            </a:r>
            <a:endParaRPr lang="en-US"/>
          </a:p>
        </p:txBody>
      </p:sp>
      <p:sp>
        <p:nvSpPr>
          <p:cNvPr id="34830" name="Rectangle 14"/>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53</a:t>
            </a:r>
            <a:endParaRPr lang="en-US"/>
          </a:p>
        </p:txBody>
      </p:sp>
      <p:sp>
        <p:nvSpPr>
          <p:cNvPr id="34831" name="Rectangle 15"/>
          <p:cNvSpPr>
            <a:spLocks/>
          </p:cNvSpPr>
          <p:nvPr/>
        </p:nvSpPr>
        <p:spPr bwMode="auto">
          <a:xfrm>
            <a:off x="3792538" y="-4763"/>
            <a:ext cx="9212262" cy="1311276"/>
          </a:xfrm>
          <a:prstGeom prst="rect">
            <a:avLst/>
          </a:prstGeom>
          <a:noFill/>
          <a:ln w="12700" cap="flat" cmpd="sng">
            <a:noFill/>
            <a:prstDash val="solid"/>
            <a:miter lim="0"/>
            <a:headEnd/>
            <a:tailEnd/>
          </a:ln>
          <a:effectLst/>
        </p:spPr>
        <p:txBody>
          <a:bodyPr lIns="126435" tIns="72248" rIns="126435" bIns="72248" anchor="ctr"/>
          <a:lstStyle/>
          <a:p>
            <a:pPr algn="r" defTabSz="1300163">
              <a:lnSpc>
                <a:spcPct val="90000"/>
              </a:lnSpc>
            </a:pPr>
            <a:r>
              <a:rPr lang="en-US" sz="3900">
                <a:solidFill>
                  <a:srgbClr val="FFFF00"/>
                </a:solidFill>
                <a:latin typeface="Helvetica" charset="0"/>
                <a:ea typeface="Helvetica" charset="0"/>
                <a:cs typeface="Helvetica" charset="0"/>
                <a:sym typeface="Helvetica" charset="0"/>
              </a:rPr>
              <a:t>The Influence of Developmental Stage:</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Young  Children</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35842"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35843"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35844"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35845" name="Group 5"/>
          <p:cNvGrpSpPr>
            <a:grpSpLocks/>
          </p:cNvGrpSpPr>
          <p:nvPr/>
        </p:nvGrpSpPr>
        <p:grpSpPr bwMode="auto">
          <a:xfrm>
            <a:off x="7831138" y="8669338"/>
            <a:ext cx="963612" cy="1084262"/>
            <a:chOff x="0" y="0"/>
            <a:chExt cx="76" cy="86"/>
          </a:xfrm>
        </p:grpSpPr>
        <p:sp>
          <p:nvSpPr>
            <p:cNvPr id="35846"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5847"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35848"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5849" name="Group 9"/>
          <p:cNvGrpSpPr>
            <a:grpSpLocks/>
          </p:cNvGrpSpPr>
          <p:nvPr/>
        </p:nvGrpSpPr>
        <p:grpSpPr bwMode="auto">
          <a:xfrm>
            <a:off x="8818563" y="8669338"/>
            <a:ext cx="1674812" cy="1084262"/>
            <a:chOff x="0" y="0"/>
            <a:chExt cx="132" cy="86"/>
          </a:xfrm>
        </p:grpSpPr>
        <p:sp>
          <p:nvSpPr>
            <p:cNvPr id="35850"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5851"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35852"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54</a:t>
            </a:r>
            <a:endParaRPr lang="en-US"/>
          </a:p>
        </p:txBody>
      </p:sp>
      <p:sp>
        <p:nvSpPr>
          <p:cNvPr id="35853" name="Rectangle 13"/>
          <p:cNvSpPr>
            <a:spLocks noGrp="1" noChangeArrowheads="1"/>
          </p:cNvSpPr>
          <p:nvPr>
            <p:ph sz="quarter" idx="1"/>
          </p:nvPr>
        </p:nvSpPr>
        <p:spPr>
          <a:xfrm>
            <a:off x="649288" y="2166938"/>
            <a:ext cx="11812587" cy="5961062"/>
          </a:xfrm>
        </p:spPr>
        <p:txBody>
          <a:bodyPr lIns="126435" tIns="72248" rIns="126435" bIns="72248" anchor="t"/>
          <a:lstStyle/>
          <a:p>
            <a:pPr marL="487363" indent="-487363" defTabSz="1300163">
              <a:lnSpc>
                <a:spcPct val="90000"/>
              </a:lnSpc>
              <a:spcBef>
                <a:spcPts val="2100"/>
              </a:spcBef>
              <a:buClr>
                <a:srgbClr val="F8E82F"/>
              </a:buClr>
              <a:buFont typeface="Franklin Gothic Book" pitchFamily="34" charset="0"/>
              <a:buChar char="•"/>
            </a:pPr>
            <a:r>
              <a:rPr lang="en-US" sz="3400" b="1">
                <a:solidFill>
                  <a:srgbClr val="F8E82F"/>
                </a:solidFill>
                <a:latin typeface="Helvetica" charset="0"/>
                <a:ea typeface="Helvetica" charset="0"/>
                <a:cs typeface="Helvetica" charset="0"/>
                <a:sym typeface="Helvetica" charset="0"/>
              </a:rPr>
              <a:t>School-age children</a:t>
            </a:r>
            <a:r>
              <a:rPr lang="en-US" sz="3400">
                <a:solidFill>
                  <a:srgbClr val="FFFFFF"/>
                </a:solidFill>
                <a:latin typeface="Helvetica" charset="0"/>
                <a:ea typeface="Helvetica" charset="0"/>
                <a:cs typeface="Helvetica" charset="0"/>
                <a:sym typeface="Helvetica" charset="0"/>
              </a:rPr>
              <a:t> with a history of trauma may:</a:t>
            </a:r>
          </a:p>
          <a:p>
            <a:pPr marL="944563" lvl="1" indent="-487363" defTabSz="1300163">
              <a:lnSpc>
                <a:spcPct val="90000"/>
              </a:lnSpc>
              <a:spcBef>
                <a:spcPts val="12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Experience unwanted and intrusive thoughts and images</a:t>
            </a:r>
          </a:p>
          <a:p>
            <a:pPr marL="944563" lvl="1" indent="-487363" defTabSz="1300163">
              <a:lnSpc>
                <a:spcPct val="90000"/>
              </a:lnSpc>
              <a:spcBef>
                <a:spcPts val="12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Become preoccupied with frightening moments from the traumatic experience</a:t>
            </a:r>
          </a:p>
          <a:p>
            <a:pPr marL="944563" lvl="1" indent="-487363" defTabSz="1300163">
              <a:lnSpc>
                <a:spcPct val="90000"/>
              </a:lnSpc>
              <a:spcBef>
                <a:spcPts val="12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Replay the traumatic event in their minds in order to figure out what could have been prevented or how it could have been different</a:t>
            </a:r>
          </a:p>
          <a:p>
            <a:pPr marL="944563" lvl="1" indent="-487363" defTabSz="1300163">
              <a:lnSpc>
                <a:spcPct val="90000"/>
              </a:lnSpc>
              <a:spcBef>
                <a:spcPts val="12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Develop intense, specific new fears linking back to the original danger</a:t>
            </a:r>
            <a:endParaRPr lang="en-US"/>
          </a:p>
        </p:txBody>
      </p:sp>
      <p:sp>
        <p:nvSpPr>
          <p:cNvPr id="35854" name="Rectangle 14"/>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54</a:t>
            </a:r>
            <a:endParaRPr lang="en-US"/>
          </a:p>
        </p:txBody>
      </p:sp>
      <p:sp>
        <p:nvSpPr>
          <p:cNvPr id="35855" name="Rectangle 15"/>
          <p:cNvSpPr>
            <a:spLocks/>
          </p:cNvSpPr>
          <p:nvPr/>
        </p:nvSpPr>
        <p:spPr bwMode="auto">
          <a:xfrm>
            <a:off x="3792538" y="101600"/>
            <a:ext cx="9212262" cy="1312863"/>
          </a:xfrm>
          <a:prstGeom prst="rect">
            <a:avLst/>
          </a:prstGeom>
          <a:noFill/>
          <a:ln w="12700" cap="flat" cmpd="sng">
            <a:noFill/>
            <a:prstDash val="solid"/>
            <a:miter lim="0"/>
            <a:headEnd/>
            <a:tailEnd/>
          </a:ln>
          <a:effectLst/>
        </p:spPr>
        <p:txBody>
          <a:bodyPr lIns="126435" tIns="72248" rIns="126435" bIns="72248" anchor="ctr"/>
          <a:lstStyle/>
          <a:p>
            <a:pPr algn="r" defTabSz="1300163">
              <a:lnSpc>
                <a:spcPct val="90000"/>
              </a:lnSpc>
            </a:pPr>
            <a:r>
              <a:rPr lang="en-US" sz="3900">
                <a:solidFill>
                  <a:srgbClr val="FFFF00"/>
                </a:solidFill>
                <a:latin typeface="Helvetica" charset="0"/>
                <a:ea typeface="Helvetica" charset="0"/>
                <a:cs typeface="Helvetica" charset="0"/>
                <a:sym typeface="Helvetica" charset="0"/>
              </a:rPr>
              <a:t>The Influence of Developmental Stage:</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School-Age Children</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36866"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36867"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36868"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36869" name="Group 5"/>
          <p:cNvGrpSpPr>
            <a:grpSpLocks/>
          </p:cNvGrpSpPr>
          <p:nvPr/>
        </p:nvGrpSpPr>
        <p:grpSpPr bwMode="auto">
          <a:xfrm>
            <a:off x="7831138" y="8669338"/>
            <a:ext cx="963612" cy="1084262"/>
            <a:chOff x="0" y="0"/>
            <a:chExt cx="76" cy="86"/>
          </a:xfrm>
        </p:grpSpPr>
        <p:sp>
          <p:nvSpPr>
            <p:cNvPr id="36870"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6871"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36872"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6873" name="Group 9"/>
          <p:cNvGrpSpPr>
            <a:grpSpLocks/>
          </p:cNvGrpSpPr>
          <p:nvPr/>
        </p:nvGrpSpPr>
        <p:grpSpPr bwMode="auto">
          <a:xfrm>
            <a:off x="8818563" y="8669338"/>
            <a:ext cx="1674812" cy="1084262"/>
            <a:chOff x="0" y="0"/>
            <a:chExt cx="132" cy="86"/>
          </a:xfrm>
        </p:grpSpPr>
        <p:sp>
          <p:nvSpPr>
            <p:cNvPr id="36874"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6875"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36876"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55</a:t>
            </a:r>
            <a:endParaRPr lang="en-US"/>
          </a:p>
        </p:txBody>
      </p:sp>
      <p:sp>
        <p:nvSpPr>
          <p:cNvPr id="36877" name="Rectangle 13"/>
          <p:cNvSpPr>
            <a:spLocks noGrp="1" noChangeArrowheads="1"/>
          </p:cNvSpPr>
          <p:nvPr>
            <p:ph sz="quarter" idx="1"/>
          </p:nvPr>
        </p:nvSpPr>
        <p:spPr>
          <a:xfrm>
            <a:off x="433388" y="2274888"/>
            <a:ext cx="12028487" cy="5961062"/>
          </a:xfrm>
        </p:spPr>
        <p:txBody>
          <a:bodyPr lIns="126435" tIns="72248" rIns="126435" bIns="72248" anchor="t"/>
          <a:lstStyle/>
          <a:p>
            <a:pPr marL="487363" indent="-487363" defTabSz="1300163">
              <a:spcBef>
                <a:spcPts val="2100"/>
              </a:spcBef>
              <a:buClr>
                <a:srgbClr val="F8E82F"/>
              </a:buClr>
              <a:buFont typeface="Franklin Gothic Book" pitchFamily="34" charset="0"/>
              <a:buChar char="•"/>
            </a:pPr>
            <a:r>
              <a:rPr lang="en-US" sz="3400" b="1">
                <a:solidFill>
                  <a:srgbClr val="F8E82F"/>
                </a:solidFill>
                <a:latin typeface="Helvetica" charset="0"/>
                <a:ea typeface="Helvetica" charset="0"/>
                <a:cs typeface="Helvetica" charset="0"/>
                <a:sym typeface="Helvetica" charset="0"/>
              </a:rPr>
              <a:t>School-age children</a:t>
            </a:r>
            <a:r>
              <a:rPr lang="en-US" sz="3400">
                <a:solidFill>
                  <a:srgbClr val="FFFFFF"/>
                </a:solidFill>
                <a:latin typeface="Helvetica" charset="0"/>
                <a:ea typeface="Helvetica" charset="0"/>
                <a:cs typeface="Helvetica" charset="0"/>
                <a:sym typeface="Helvetica" charset="0"/>
              </a:rPr>
              <a:t> may also: </a:t>
            </a:r>
          </a:p>
          <a:p>
            <a:pPr marL="944563" lvl="1" indent="-487363" defTabSz="1300163">
              <a:spcBef>
                <a:spcPts val="12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Alternate between shy/withdrawn behavior and unusually aggressive behavior</a:t>
            </a:r>
          </a:p>
          <a:p>
            <a:pPr marL="944563" lvl="1" indent="-487363" defTabSz="1300163">
              <a:spcBef>
                <a:spcPts val="12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Become so fearful of recurrence that they avoid previously enjoyable activities</a:t>
            </a:r>
          </a:p>
          <a:p>
            <a:pPr marL="944563" lvl="1" indent="-487363" defTabSz="1300163">
              <a:spcBef>
                <a:spcPts val="12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Have thoughts of revenge</a:t>
            </a:r>
          </a:p>
          <a:p>
            <a:pPr marL="944563" lvl="1" indent="-487363" defTabSz="1300163">
              <a:spcBef>
                <a:spcPts val="12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Experience sleep disturbances that may interfere with daytime concentration and attention</a:t>
            </a:r>
            <a:endParaRPr lang="en-US"/>
          </a:p>
        </p:txBody>
      </p:sp>
      <p:sp>
        <p:nvSpPr>
          <p:cNvPr id="36878" name="Rectangle 14"/>
          <p:cNvSpPr>
            <a:spLocks/>
          </p:cNvSpPr>
          <p:nvPr/>
        </p:nvSpPr>
        <p:spPr bwMode="auto">
          <a:xfrm>
            <a:off x="2058988" y="-61913"/>
            <a:ext cx="10836275" cy="1857376"/>
          </a:xfrm>
          <a:prstGeom prst="rect">
            <a:avLst/>
          </a:prstGeom>
          <a:noFill/>
          <a:ln w="12700" cap="flat" cmpd="sng">
            <a:noFill/>
            <a:prstDash val="solid"/>
            <a:miter lim="0"/>
            <a:headEnd/>
            <a:tailEnd/>
          </a:ln>
          <a:effectLst/>
        </p:spPr>
        <p:txBody>
          <a:bodyPr lIns="126435" tIns="72248" rIns="126435" bIns="72248" anchor="ctr"/>
          <a:lstStyle/>
          <a:p>
            <a:pPr algn="r" defTabSz="1300163">
              <a:lnSpc>
                <a:spcPct val="90000"/>
              </a:lnSpc>
            </a:pPr>
            <a:r>
              <a:rPr lang="en-US" sz="3900">
                <a:solidFill>
                  <a:srgbClr val="FFFF00"/>
                </a:solidFill>
                <a:latin typeface="Helvetica" charset="0"/>
                <a:ea typeface="Helvetica" charset="0"/>
                <a:cs typeface="Helvetica" charset="0"/>
                <a:sym typeface="Helvetica" charset="0"/>
              </a:rPr>
              <a:t>The Influence of Developmental Stage:</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School-Age Children,</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37890"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37891"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37892"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37893" name="Group 5"/>
          <p:cNvGrpSpPr>
            <a:grpSpLocks/>
          </p:cNvGrpSpPr>
          <p:nvPr/>
        </p:nvGrpSpPr>
        <p:grpSpPr bwMode="auto">
          <a:xfrm>
            <a:off x="7831138" y="8669338"/>
            <a:ext cx="963612" cy="1084262"/>
            <a:chOff x="0" y="0"/>
            <a:chExt cx="76" cy="86"/>
          </a:xfrm>
        </p:grpSpPr>
        <p:sp>
          <p:nvSpPr>
            <p:cNvPr id="37894"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7895"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37896"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7897" name="Group 9"/>
          <p:cNvGrpSpPr>
            <a:grpSpLocks/>
          </p:cNvGrpSpPr>
          <p:nvPr/>
        </p:nvGrpSpPr>
        <p:grpSpPr bwMode="auto">
          <a:xfrm>
            <a:off x="8818563" y="8669338"/>
            <a:ext cx="1674812" cy="1084262"/>
            <a:chOff x="0" y="0"/>
            <a:chExt cx="132" cy="86"/>
          </a:xfrm>
        </p:grpSpPr>
        <p:sp>
          <p:nvSpPr>
            <p:cNvPr id="37898"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7899"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37900"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56</a:t>
            </a:r>
            <a:endParaRPr lang="en-US"/>
          </a:p>
        </p:txBody>
      </p:sp>
      <p:sp>
        <p:nvSpPr>
          <p:cNvPr id="37901" name="Rectangle 13"/>
          <p:cNvSpPr>
            <a:spLocks noGrp="1" noChangeArrowheads="1"/>
          </p:cNvSpPr>
          <p:nvPr>
            <p:ph sz="quarter" idx="1"/>
          </p:nvPr>
        </p:nvSpPr>
        <p:spPr>
          <a:xfrm>
            <a:off x="323850" y="2058988"/>
            <a:ext cx="11922125" cy="5959475"/>
          </a:xfrm>
        </p:spPr>
        <p:txBody>
          <a:bodyPr lIns="126435" tIns="72248" rIns="126435" bIns="72248" anchor="t">
            <a:normAutofit fontScale="92500"/>
          </a:bodyPr>
          <a:lstStyle/>
          <a:p>
            <a:pPr marL="487363" indent="-487363" defTabSz="1300163">
              <a:spcBef>
                <a:spcPts val="1400"/>
              </a:spcBef>
              <a:buClr>
                <a:srgbClr val="FFFFFF"/>
              </a:buClr>
              <a:buFont typeface="Franklin Gothic Book" pitchFamily="34" charset="0"/>
              <a:buChar char="•"/>
            </a:pPr>
            <a:r>
              <a:rPr lang="en-US" sz="3400">
                <a:solidFill>
                  <a:srgbClr val="FFFFFF"/>
                </a:solidFill>
                <a:latin typeface="Helvetica" charset="0"/>
                <a:ea typeface="Helvetica" charset="0"/>
                <a:cs typeface="Helvetica" charset="0"/>
                <a:sym typeface="Helvetica" charset="0"/>
              </a:rPr>
              <a:t>In response to trauma,</a:t>
            </a:r>
            <a:r>
              <a:rPr lang="en-US" sz="3400" b="1">
                <a:solidFill>
                  <a:srgbClr val="F8E82F"/>
                </a:solidFill>
                <a:latin typeface="Helvetica" charset="0"/>
                <a:ea typeface="Helvetica" charset="0"/>
                <a:cs typeface="Helvetica" charset="0"/>
                <a:sym typeface="Helvetica" charset="0"/>
              </a:rPr>
              <a:t> adolescents</a:t>
            </a:r>
            <a:r>
              <a:rPr lang="en-US" sz="3400">
                <a:solidFill>
                  <a:srgbClr val="F8E82F"/>
                </a:solidFill>
                <a:latin typeface="Helvetica" charset="0"/>
                <a:ea typeface="Helvetica" charset="0"/>
                <a:cs typeface="Helvetica" charset="0"/>
                <a:sym typeface="Helvetica" charset="0"/>
              </a:rPr>
              <a:t> </a:t>
            </a:r>
            <a:r>
              <a:rPr lang="en-US" sz="3400">
                <a:solidFill>
                  <a:srgbClr val="FFFFFF"/>
                </a:solidFill>
                <a:latin typeface="Helvetica" charset="0"/>
                <a:ea typeface="Helvetica" charset="0"/>
                <a:cs typeface="Helvetica" charset="0"/>
                <a:sym typeface="Helvetica" charset="0"/>
              </a:rPr>
              <a:t>may feel:</a:t>
            </a:r>
          </a:p>
          <a:p>
            <a:pPr marL="923925" lvl="1" indent="-466725" defTabSz="1300163">
              <a:spcBef>
                <a:spcPts val="1200"/>
              </a:spcBef>
              <a:buClr>
                <a:srgbClr val="FFFFFF"/>
              </a:buClr>
              <a:buFont typeface="Franklin Gothic Book" pitchFamily="34" charset="0"/>
              <a:buChar char="–"/>
            </a:pPr>
            <a:r>
              <a:rPr lang="en-US">
                <a:solidFill>
                  <a:srgbClr val="FFFFFF"/>
                </a:solidFill>
                <a:latin typeface="Helvetica" charset="0"/>
                <a:ea typeface="Helvetica" charset="0"/>
                <a:cs typeface="Helvetica" charset="0"/>
                <a:sym typeface="Helvetica" charset="0"/>
              </a:rPr>
              <a:t>That they are weak, strange, childish, or “going crazy”</a:t>
            </a:r>
          </a:p>
          <a:p>
            <a:pPr marL="923925" lvl="1" indent="-466725" defTabSz="1300163">
              <a:spcBef>
                <a:spcPts val="1200"/>
              </a:spcBef>
              <a:buClr>
                <a:srgbClr val="FFFFFF"/>
              </a:buClr>
              <a:buFont typeface="Franklin Gothic Book" pitchFamily="34" charset="0"/>
              <a:buChar char="–"/>
            </a:pPr>
            <a:r>
              <a:rPr lang="en-US">
                <a:solidFill>
                  <a:srgbClr val="FFFFFF"/>
                </a:solidFill>
                <a:latin typeface="Helvetica" charset="0"/>
                <a:ea typeface="Helvetica" charset="0"/>
                <a:cs typeface="Helvetica" charset="0"/>
                <a:sym typeface="Helvetica" charset="0"/>
              </a:rPr>
              <a:t>Embarrassed by their bouts of fear or exaggerated physical responses</a:t>
            </a:r>
          </a:p>
          <a:p>
            <a:pPr marL="923925" lvl="1" indent="-466725" defTabSz="1300163">
              <a:spcBef>
                <a:spcPts val="1200"/>
              </a:spcBef>
              <a:buClr>
                <a:srgbClr val="FFFFFF"/>
              </a:buClr>
              <a:buFont typeface="Franklin Gothic Book" pitchFamily="34" charset="0"/>
              <a:buChar char="–"/>
            </a:pPr>
            <a:r>
              <a:rPr lang="en-US">
                <a:solidFill>
                  <a:srgbClr val="FFFFFF"/>
                </a:solidFill>
                <a:latin typeface="Helvetica" charset="0"/>
                <a:ea typeface="Helvetica" charset="0"/>
                <a:cs typeface="Helvetica" charset="0"/>
                <a:sym typeface="Helvetica" charset="0"/>
              </a:rPr>
              <a:t>That they are unique and alone in their pain and suffering</a:t>
            </a:r>
          </a:p>
          <a:p>
            <a:pPr marL="923925" lvl="1" indent="-466725" defTabSz="1300163">
              <a:spcBef>
                <a:spcPts val="1200"/>
              </a:spcBef>
              <a:buClr>
                <a:srgbClr val="FFFFFF"/>
              </a:buClr>
              <a:buFont typeface="Franklin Gothic Book" pitchFamily="34" charset="0"/>
              <a:buChar char="–"/>
            </a:pPr>
            <a:r>
              <a:rPr lang="en-US">
                <a:solidFill>
                  <a:srgbClr val="FFFFFF"/>
                </a:solidFill>
                <a:latin typeface="Helvetica" charset="0"/>
                <a:ea typeface="Helvetica" charset="0"/>
                <a:cs typeface="Helvetica" charset="0"/>
                <a:sym typeface="Helvetica" charset="0"/>
              </a:rPr>
              <a:t>Anxiety and depression </a:t>
            </a:r>
          </a:p>
          <a:p>
            <a:pPr marL="923925" lvl="1" indent="-466725" defTabSz="1300163">
              <a:spcBef>
                <a:spcPts val="1200"/>
              </a:spcBef>
              <a:buClr>
                <a:srgbClr val="FFFFFF"/>
              </a:buClr>
              <a:buFont typeface="Franklin Gothic Book" pitchFamily="34" charset="0"/>
              <a:buChar char="–"/>
            </a:pPr>
            <a:r>
              <a:rPr lang="en-US">
                <a:solidFill>
                  <a:srgbClr val="FFFFFF"/>
                </a:solidFill>
                <a:latin typeface="Helvetica" charset="0"/>
                <a:ea typeface="Helvetica" charset="0"/>
                <a:cs typeface="Helvetica" charset="0"/>
                <a:sym typeface="Helvetica" charset="0"/>
              </a:rPr>
              <a:t>Intense anger </a:t>
            </a:r>
          </a:p>
          <a:p>
            <a:pPr marL="923925" lvl="1" indent="-466725" defTabSz="1300163">
              <a:spcBef>
                <a:spcPts val="1200"/>
              </a:spcBef>
              <a:buClr>
                <a:srgbClr val="FFFFFF"/>
              </a:buClr>
              <a:buFont typeface="Franklin Gothic Book" pitchFamily="34" charset="0"/>
              <a:buChar char="–"/>
            </a:pPr>
            <a:r>
              <a:rPr lang="en-US">
                <a:solidFill>
                  <a:srgbClr val="FFFFFF"/>
                </a:solidFill>
                <a:latin typeface="Helvetica" charset="0"/>
                <a:ea typeface="Helvetica" charset="0"/>
                <a:cs typeface="Helvetica" charset="0"/>
                <a:sym typeface="Helvetica" charset="0"/>
              </a:rPr>
              <a:t>Low self-esteem and helplessness</a:t>
            </a:r>
            <a:endParaRPr lang="en-US"/>
          </a:p>
        </p:txBody>
      </p:sp>
      <p:sp>
        <p:nvSpPr>
          <p:cNvPr id="37902" name="Rectangle 14"/>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56</a:t>
            </a:r>
            <a:endParaRPr lang="en-US"/>
          </a:p>
        </p:txBody>
      </p:sp>
      <p:sp>
        <p:nvSpPr>
          <p:cNvPr id="37903" name="Rectangle 15"/>
          <p:cNvSpPr>
            <a:spLocks/>
          </p:cNvSpPr>
          <p:nvPr/>
        </p:nvSpPr>
        <p:spPr bwMode="auto">
          <a:xfrm>
            <a:off x="3684588" y="209550"/>
            <a:ext cx="9210675" cy="1312863"/>
          </a:xfrm>
          <a:prstGeom prst="rect">
            <a:avLst/>
          </a:prstGeom>
          <a:noFill/>
          <a:ln w="12700" cap="flat" cmpd="sng">
            <a:noFill/>
            <a:prstDash val="solid"/>
            <a:miter lim="0"/>
            <a:headEnd/>
            <a:tailEnd/>
          </a:ln>
          <a:effectLst/>
        </p:spPr>
        <p:txBody>
          <a:bodyPr lIns="126435" tIns="72248" rIns="126435" bIns="72248" anchor="ctr"/>
          <a:lstStyle/>
          <a:p>
            <a:pPr algn="r" defTabSz="1300163">
              <a:lnSpc>
                <a:spcPct val="90000"/>
              </a:lnSpc>
            </a:pPr>
            <a:r>
              <a:rPr lang="en-US" sz="3900">
                <a:solidFill>
                  <a:srgbClr val="FFFF00"/>
                </a:solidFill>
                <a:latin typeface="Helvetica" charset="0"/>
                <a:ea typeface="Helvetica" charset="0"/>
                <a:cs typeface="Helvetica" charset="0"/>
                <a:sym typeface="Helvetica" charset="0"/>
              </a:rPr>
              <a:t>The Influence of Developmental Stage:</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Adolescents</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38914"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38915"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38916"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38917" name="Group 5"/>
          <p:cNvGrpSpPr>
            <a:grpSpLocks/>
          </p:cNvGrpSpPr>
          <p:nvPr/>
        </p:nvGrpSpPr>
        <p:grpSpPr bwMode="auto">
          <a:xfrm>
            <a:off x="7831138" y="8669338"/>
            <a:ext cx="963612" cy="1084262"/>
            <a:chOff x="0" y="0"/>
            <a:chExt cx="76" cy="86"/>
          </a:xfrm>
        </p:grpSpPr>
        <p:sp>
          <p:nvSpPr>
            <p:cNvPr id="38918"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8919"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38920"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8921" name="Group 9"/>
          <p:cNvGrpSpPr>
            <a:grpSpLocks/>
          </p:cNvGrpSpPr>
          <p:nvPr/>
        </p:nvGrpSpPr>
        <p:grpSpPr bwMode="auto">
          <a:xfrm>
            <a:off x="8818563" y="8669338"/>
            <a:ext cx="1674812" cy="1084262"/>
            <a:chOff x="0" y="0"/>
            <a:chExt cx="132" cy="86"/>
          </a:xfrm>
        </p:grpSpPr>
        <p:sp>
          <p:nvSpPr>
            <p:cNvPr id="38922"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8923"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38924"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57</a:t>
            </a:r>
            <a:endParaRPr lang="en-US"/>
          </a:p>
        </p:txBody>
      </p:sp>
      <p:sp>
        <p:nvSpPr>
          <p:cNvPr id="38925" name="Rectangle 13"/>
          <p:cNvSpPr>
            <a:spLocks noGrp="1" noChangeArrowheads="1"/>
          </p:cNvSpPr>
          <p:nvPr>
            <p:ph sz="quarter" idx="1"/>
          </p:nvPr>
        </p:nvSpPr>
        <p:spPr>
          <a:xfrm>
            <a:off x="215900" y="2387600"/>
            <a:ext cx="12679363" cy="5842000"/>
          </a:xfrm>
        </p:spPr>
        <p:txBody>
          <a:bodyPr lIns="126435" tIns="72248" rIns="126435" bIns="72248" anchor="t"/>
          <a:lstStyle/>
          <a:p>
            <a:pPr marL="215900" indent="-215900" defTabSz="1300163">
              <a:spcBef>
                <a:spcPts val="800"/>
              </a:spcBef>
              <a:buClr>
                <a:srgbClr val="FFFFFF"/>
              </a:buClr>
              <a:buFont typeface="Franklin Gothic Book" pitchFamily="34" charset="0"/>
              <a:buChar char="•"/>
            </a:pPr>
            <a:r>
              <a:rPr lang="en-US" sz="3000" dirty="0">
                <a:solidFill>
                  <a:srgbClr val="FFFFFF"/>
                </a:solidFill>
                <a:latin typeface="Helvetica" charset="0"/>
                <a:ea typeface="Helvetica" charset="0"/>
                <a:cs typeface="Helvetica" charset="0"/>
                <a:sym typeface="Helvetica" charset="0"/>
              </a:rPr>
              <a:t>These trauma reactions may in turn lead to:</a:t>
            </a:r>
          </a:p>
          <a:p>
            <a:pPr marL="854075" lvl="1" indent="-396875" defTabSz="1300163">
              <a:spcBef>
                <a:spcPts val="700"/>
              </a:spcBef>
              <a:buClr>
                <a:srgbClr val="FFFFFF"/>
              </a:buClr>
              <a:buFont typeface="Franklin Gothic Book" pitchFamily="34" charset="0"/>
              <a:buChar char="–"/>
            </a:pPr>
            <a:r>
              <a:rPr lang="en-US" sz="2700" dirty="0">
                <a:solidFill>
                  <a:srgbClr val="FFFFFF"/>
                </a:solidFill>
                <a:latin typeface="Helvetica" charset="0"/>
                <a:ea typeface="Helvetica" charset="0"/>
                <a:cs typeface="Helvetica" charset="0"/>
                <a:sym typeface="Helvetica" charset="0"/>
              </a:rPr>
              <a:t>Aggressive or disruptive behavior</a:t>
            </a:r>
          </a:p>
          <a:p>
            <a:pPr marL="854075" lvl="1" indent="-396875" defTabSz="1300163">
              <a:spcBef>
                <a:spcPts val="700"/>
              </a:spcBef>
              <a:buClr>
                <a:srgbClr val="FFFFFF"/>
              </a:buClr>
              <a:buFont typeface="Franklin Gothic Book" pitchFamily="34" charset="0"/>
              <a:buChar char="–"/>
            </a:pPr>
            <a:r>
              <a:rPr lang="en-US" sz="2700" dirty="0">
                <a:solidFill>
                  <a:srgbClr val="FFFFFF"/>
                </a:solidFill>
                <a:latin typeface="Helvetica" charset="0"/>
                <a:ea typeface="Helvetica" charset="0"/>
                <a:cs typeface="Helvetica" charset="0"/>
                <a:sym typeface="Helvetica" charset="0"/>
              </a:rPr>
              <a:t>Sleep disturbances masked by late-night studying, television watching, or partying</a:t>
            </a:r>
          </a:p>
          <a:p>
            <a:pPr marL="854075" lvl="1" indent="-396875" defTabSz="1300163">
              <a:spcBef>
                <a:spcPts val="700"/>
              </a:spcBef>
              <a:buClr>
                <a:srgbClr val="FFFFFF"/>
              </a:buClr>
              <a:buFont typeface="Franklin Gothic Book" pitchFamily="34" charset="0"/>
              <a:buChar char="–"/>
            </a:pPr>
            <a:r>
              <a:rPr lang="en-US" sz="2700" dirty="0">
                <a:solidFill>
                  <a:srgbClr val="FFFFFF"/>
                </a:solidFill>
                <a:latin typeface="Helvetica" charset="0"/>
                <a:ea typeface="Helvetica" charset="0"/>
                <a:cs typeface="Helvetica" charset="0"/>
                <a:sym typeface="Helvetica" charset="0"/>
              </a:rPr>
              <a:t>Drug and alcohol use as a coping mechanism to deal with stress</a:t>
            </a:r>
          </a:p>
          <a:p>
            <a:pPr marL="854075" lvl="1" indent="-396875" defTabSz="1300163">
              <a:spcBef>
                <a:spcPts val="700"/>
              </a:spcBef>
              <a:buClr>
                <a:srgbClr val="FFFFFF"/>
              </a:buClr>
              <a:buFont typeface="Franklin Gothic Book" pitchFamily="34" charset="0"/>
              <a:buChar char="–"/>
            </a:pPr>
            <a:r>
              <a:rPr lang="en-US" sz="2700" dirty="0">
                <a:solidFill>
                  <a:srgbClr val="FFFFFF"/>
                </a:solidFill>
                <a:latin typeface="Helvetica" charset="0"/>
                <a:ea typeface="Helvetica" charset="0"/>
                <a:cs typeface="Helvetica" charset="0"/>
                <a:sym typeface="Helvetica" charset="0"/>
              </a:rPr>
              <a:t>Over- or under-estimation of danger </a:t>
            </a:r>
          </a:p>
          <a:p>
            <a:pPr marL="854075" lvl="1" indent="-396875" defTabSz="1300163">
              <a:spcBef>
                <a:spcPts val="700"/>
              </a:spcBef>
              <a:buClr>
                <a:srgbClr val="FFFFFF"/>
              </a:buClr>
              <a:buFont typeface="Franklin Gothic Book" pitchFamily="34" charset="0"/>
              <a:buChar char="–"/>
            </a:pPr>
            <a:r>
              <a:rPr lang="en-US" sz="2700" dirty="0">
                <a:solidFill>
                  <a:srgbClr val="FFFFFF"/>
                </a:solidFill>
                <a:latin typeface="Helvetica" charset="0"/>
                <a:ea typeface="Helvetica" charset="0"/>
                <a:cs typeface="Helvetica" charset="0"/>
                <a:sym typeface="Helvetica" charset="0"/>
              </a:rPr>
              <a:t>Expectations of maltreatment or abandonment</a:t>
            </a:r>
          </a:p>
          <a:p>
            <a:pPr marL="854075" lvl="1" indent="-396875" defTabSz="1300163">
              <a:spcBef>
                <a:spcPts val="700"/>
              </a:spcBef>
              <a:buClr>
                <a:srgbClr val="FFFFFF"/>
              </a:buClr>
              <a:buFont typeface="Franklin Gothic Book" pitchFamily="34" charset="0"/>
              <a:buChar char="–"/>
            </a:pPr>
            <a:r>
              <a:rPr lang="en-US" sz="2700" dirty="0">
                <a:solidFill>
                  <a:srgbClr val="FFFFFF"/>
                </a:solidFill>
                <a:latin typeface="Helvetica" charset="0"/>
                <a:ea typeface="Helvetica" charset="0"/>
                <a:cs typeface="Helvetica" charset="0"/>
                <a:sym typeface="Helvetica" charset="0"/>
              </a:rPr>
              <a:t>Difficulties with trust </a:t>
            </a:r>
          </a:p>
          <a:p>
            <a:pPr marL="854075" lvl="1" indent="-396875" defTabSz="1300163">
              <a:lnSpc>
                <a:spcPct val="90000"/>
              </a:lnSpc>
              <a:spcBef>
                <a:spcPts val="1200"/>
              </a:spcBef>
              <a:buClr>
                <a:srgbClr val="FFFFFF"/>
              </a:buClr>
              <a:buFont typeface="Franklin Gothic Book" pitchFamily="34" charset="0"/>
              <a:buChar char="–"/>
            </a:pPr>
            <a:r>
              <a:rPr lang="en-US" sz="2700" dirty="0">
                <a:solidFill>
                  <a:srgbClr val="FFFFFF"/>
                </a:solidFill>
                <a:latin typeface="Helvetica" charset="0"/>
                <a:ea typeface="Helvetica" charset="0"/>
                <a:cs typeface="Helvetica" charset="0"/>
                <a:sym typeface="Helvetica" charset="0"/>
              </a:rPr>
              <a:t>Increased risk of </a:t>
            </a:r>
            <a:r>
              <a:rPr lang="en-US" sz="2700" dirty="0" err="1">
                <a:solidFill>
                  <a:srgbClr val="FFFFFF"/>
                </a:solidFill>
                <a:latin typeface="Helvetica" charset="0"/>
                <a:ea typeface="Helvetica" charset="0"/>
                <a:cs typeface="Helvetica" charset="0"/>
                <a:sym typeface="Helvetica" charset="0"/>
              </a:rPr>
              <a:t>revictimization</a:t>
            </a:r>
            <a:r>
              <a:rPr lang="en-US" sz="2700" dirty="0">
                <a:solidFill>
                  <a:srgbClr val="FFFFFF"/>
                </a:solidFill>
                <a:latin typeface="Helvetica" charset="0"/>
                <a:ea typeface="Helvetica" charset="0"/>
                <a:cs typeface="Helvetica" charset="0"/>
                <a:sym typeface="Helvetica" charset="0"/>
              </a:rPr>
              <a:t>, especially if the adolescent has lived with chronic or complex trauma</a:t>
            </a:r>
          </a:p>
          <a:p>
            <a:pPr marL="215900" indent="-215900" defTabSz="1300163">
              <a:lnSpc>
                <a:spcPct val="90000"/>
              </a:lnSpc>
              <a:spcBef>
                <a:spcPts val="2100"/>
              </a:spcBef>
            </a:pPr>
            <a:endParaRPr lang="en-US" sz="2700" dirty="0">
              <a:solidFill>
                <a:srgbClr val="FFFFFF"/>
              </a:solidFill>
              <a:latin typeface="Helvetica" charset="0"/>
              <a:ea typeface="Helvetica" charset="0"/>
              <a:cs typeface="Helvetica" charset="0"/>
              <a:sym typeface="Helvetica" charset="0"/>
            </a:endParaRPr>
          </a:p>
        </p:txBody>
      </p:sp>
      <p:sp>
        <p:nvSpPr>
          <p:cNvPr id="38926" name="Rectangle 14"/>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57</a:t>
            </a:r>
            <a:endParaRPr lang="en-US"/>
          </a:p>
        </p:txBody>
      </p:sp>
      <p:sp>
        <p:nvSpPr>
          <p:cNvPr id="38927" name="Rectangle 15"/>
          <p:cNvSpPr>
            <a:spLocks/>
          </p:cNvSpPr>
          <p:nvPr/>
        </p:nvSpPr>
        <p:spPr bwMode="auto">
          <a:xfrm>
            <a:off x="1516063" y="44450"/>
            <a:ext cx="11488737" cy="1858963"/>
          </a:xfrm>
          <a:prstGeom prst="rect">
            <a:avLst/>
          </a:prstGeom>
          <a:noFill/>
          <a:ln w="12700" cap="flat" cmpd="sng">
            <a:noFill/>
            <a:prstDash val="solid"/>
            <a:miter lim="0"/>
            <a:headEnd/>
            <a:tailEnd/>
          </a:ln>
          <a:effectLst/>
        </p:spPr>
        <p:txBody>
          <a:bodyPr lIns="126435" tIns="72248" rIns="126435" bIns="72248" anchor="ctr"/>
          <a:lstStyle/>
          <a:p>
            <a:pPr algn="r" defTabSz="1300163">
              <a:lnSpc>
                <a:spcPct val="90000"/>
              </a:lnSpc>
            </a:pPr>
            <a:r>
              <a:rPr lang="en-US" sz="3900">
                <a:solidFill>
                  <a:srgbClr val="FFFF00"/>
                </a:solidFill>
                <a:latin typeface="Helvetica" charset="0"/>
                <a:ea typeface="Helvetica" charset="0"/>
                <a:cs typeface="Helvetica" charset="0"/>
                <a:sym typeface="Helvetica" charset="0"/>
              </a:rPr>
              <a:t>The Influence of Developmental Stage:</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Adolescents,</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cont’d</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39938"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39939"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39940"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39941" name="Group 5"/>
          <p:cNvGrpSpPr>
            <a:grpSpLocks/>
          </p:cNvGrpSpPr>
          <p:nvPr/>
        </p:nvGrpSpPr>
        <p:grpSpPr bwMode="auto">
          <a:xfrm>
            <a:off x="7831138" y="8669338"/>
            <a:ext cx="963612" cy="1084262"/>
            <a:chOff x="0" y="0"/>
            <a:chExt cx="76" cy="86"/>
          </a:xfrm>
        </p:grpSpPr>
        <p:sp>
          <p:nvSpPr>
            <p:cNvPr id="39942"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9943"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39944"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39945" name="Group 9"/>
          <p:cNvGrpSpPr>
            <a:grpSpLocks/>
          </p:cNvGrpSpPr>
          <p:nvPr/>
        </p:nvGrpSpPr>
        <p:grpSpPr bwMode="auto">
          <a:xfrm>
            <a:off x="8818563" y="8669338"/>
            <a:ext cx="1674812" cy="1084262"/>
            <a:chOff x="0" y="0"/>
            <a:chExt cx="132" cy="86"/>
          </a:xfrm>
        </p:grpSpPr>
        <p:sp>
          <p:nvSpPr>
            <p:cNvPr id="39946"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39947"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39948"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58</a:t>
            </a:r>
            <a:endParaRPr lang="en-US"/>
          </a:p>
        </p:txBody>
      </p:sp>
      <p:sp>
        <p:nvSpPr>
          <p:cNvPr id="39949" name="Rectangle 13"/>
          <p:cNvSpPr>
            <a:spLocks noGrp="1" noChangeArrowheads="1"/>
          </p:cNvSpPr>
          <p:nvPr>
            <p:ph type="title"/>
          </p:nvPr>
        </p:nvSpPr>
        <p:spPr>
          <a:xfrm>
            <a:off x="2058988" y="-107950"/>
            <a:ext cx="10836275" cy="1624013"/>
          </a:xfrm>
        </p:spPr>
        <p:txBody>
          <a:bodyPr lIns="126435" tIns="72248" rIns="126435" bIns="72248"/>
          <a:lstStyle/>
          <a:p>
            <a:pPr algn="r" defTabSz="1300163">
              <a:lnSpc>
                <a:spcPct val="90000"/>
              </a:lnSpc>
            </a:pPr>
            <a:r>
              <a:rPr lang="en-US" sz="3900">
                <a:solidFill>
                  <a:srgbClr val="FFFF00"/>
                </a:solidFill>
                <a:latin typeface="Helvetica" charset="0"/>
                <a:ea typeface="Helvetica" charset="0"/>
                <a:cs typeface="Helvetica" charset="0"/>
                <a:sym typeface="Helvetica" charset="0"/>
              </a:rPr>
              <a:t>The Influence of Developmental Stage:</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Adolescents, Trauma, &amp; Substance Abuse</a:t>
            </a:r>
            <a:endParaRPr lang="en-US"/>
          </a:p>
        </p:txBody>
      </p:sp>
      <p:sp>
        <p:nvSpPr>
          <p:cNvPr id="39950" name="Rectangle 14"/>
          <p:cNvSpPr>
            <a:spLocks noGrp="1" noChangeArrowheads="1"/>
          </p:cNvSpPr>
          <p:nvPr>
            <p:ph sz="quarter" idx="1"/>
          </p:nvPr>
        </p:nvSpPr>
        <p:spPr>
          <a:xfrm>
            <a:off x="433388" y="2392362"/>
            <a:ext cx="11920537" cy="6523038"/>
          </a:xfrm>
        </p:spPr>
        <p:txBody>
          <a:bodyPr lIns="126435" tIns="72248" rIns="126435" bIns="72248" anchor="t"/>
          <a:lstStyle/>
          <a:p>
            <a:pPr marL="487363" indent="-487363" defTabSz="1300163">
              <a:lnSpc>
                <a:spcPct val="90000"/>
              </a:lnSpc>
              <a:spcBef>
                <a:spcPts val="12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Adolescents who have experienced trauma may use  alcohol or drugs in an attempt to avoid overwhelming emotional and physical responses. In these teens:</a:t>
            </a:r>
          </a:p>
          <a:p>
            <a:pPr marL="903288" lvl="1" indent="-446088" defTabSz="1300163">
              <a:lnSpc>
                <a:spcPct val="90000"/>
              </a:lnSpc>
              <a:spcBef>
                <a:spcPts val="10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Reminders of past trauma may elicit cravings for drugs or alcohol.</a:t>
            </a:r>
          </a:p>
          <a:p>
            <a:pPr marL="903288" lvl="1" indent="-446088" defTabSz="1300163">
              <a:lnSpc>
                <a:spcPct val="90000"/>
              </a:lnSpc>
              <a:spcBef>
                <a:spcPts val="12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Substance abuse further impairs their ability to cope with distressing and traumatic events.</a:t>
            </a:r>
          </a:p>
          <a:p>
            <a:pPr marL="903288" lvl="1" indent="-446088" defTabSz="1300163">
              <a:lnSpc>
                <a:spcPct val="90000"/>
              </a:lnSpc>
              <a:spcBef>
                <a:spcPts val="10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Substance abuse increases the risk of engaging in risky activities that could lead to additional trauma</a:t>
            </a:r>
            <a:r>
              <a:rPr lang="en-US" sz="3400" dirty="0">
                <a:solidFill>
                  <a:srgbClr val="FFFFFF"/>
                </a:solidFill>
                <a:latin typeface="Helvetica" charset="0"/>
                <a:ea typeface="Helvetica" charset="0"/>
                <a:cs typeface="Helvetica" charset="0"/>
                <a:sym typeface="Helvetica" charset="0"/>
              </a:rPr>
              <a:t>.</a:t>
            </a:r>
          </a:p>
          <a:p>
            <a:pPr marL="487363" indent="-487363" defTabSz="1300163">
              <a:lnSpc>
                <a:spcPct val="90000"/>
              </a:lnSpc>
              <a:spcBef>
                <a:spcPts val="1200"/>
              </a:spcBef>
              <a:buClr>
                <a:srgbClr val="FFFFFF"/>
              </a:buClr>
              <a:buFont typeface="Franklin Gothic Book" pitchFamily="34" charset="0"/>
              <a:buChar char="•"/>
            </a:pPr>
            <a:r>
              <a:rPr lang="en-US" sz="3400" dirty="0">
                <a:solidFill>
                  <a:srgbClr val="FFFFFF"/>
                </a:solidFill>
                <a:latin typeface="Helvetica" charset="0"/>
                <a:ea typeface="Helvetica" charset="0"/>
                <a:cs typeface="Helvetica" charset="0"/>
                <a:sym typeface="Helvetica" charset="0"/>
              </a:rPr>
              <a:t>Child welfare workers must address the links between trauma and substance abuse and consider referrals for relevant treatment(s).</a:t>
            </a:r>
            <a:endParaRPr lang="en-US" dirty="0"/>
          </a:p>
        </p:txBody>
      </p:sp>
      <p:sp>
        <p:nvSpPr>
          <p:cNvPr id="39951" name="Rectangle 15"/>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58</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p:cNvSpPr>
          <p:nvPr/>
        </p:nvSpPr>
        <p:spPr bwMode="auto">
          <a:xfrm>
            <a:off x="4641850" y="8669338"/>
            <a:ext cx="2455863" cy="541337"/>
          </a:xfrm>
          <a:prstGeom prst="rect">
            <a:avLst/>
          </a:prstGeom>
          <a:gradFill rotWithShape="0">
            <a:gsLst>
              <a:gs pos="0">
                <a:srgbClr val="FFFFFF"/>
              </a:gs>
              <a:gs pos="100000">
                <a:srgbClr val="F8E82F"/>
              </a:gs>
            </a:gsLst>
            <a:lin ang="0"/>
          </a:gradFill>
          <a:ln w="9525" cap="flat" cmpd="sng">
            <a:noFill/>
            <a:prstDash val="solid"/>
            <a:round/>
            <a:headEnd/>
            <a:tailEnd/>
          </a:ln>
          <a:effectLst/>
        </p:spPr>
        <p:txBody>
          <a:bodyPr lIns="72248" tIns="72248" rIns="72248" bIns="72248" anchor="ctr"/>
          <a:lstStyle/>
          <a:p>
            <a:endParaRPr lang="en-US"/>
          </a:p>
        </p:txBody>
      </p:sp>
      <p:sp>
        <p:nvSpPr>
          <p:cNvPr id="40962" name="Rectangle 2"/>
          <p:cNvSpPr>
            <a:spLocks/>
          </p:cNvSpPr>
          <p:nvPr/>
        </p:nvSpPr>
        <p:spPr bwMode="auto">
          <a:xfrm>
            <a:off x="4641850" y="9210675"/>
            <a:ext cx="2382838" cy="542925"/>
          </a:xfrm>
          <a:prstGeom prst="rect">
            <a:avLst/>
          </a:prstGeom>
          <a:gradFill rotWithShape="0">
            <a:gsLst>
              <a:gs pos="0">
                <a:srgbClr val="FFFFFF"/>
              </a:gs>
              <a:gs pos="100000">
                <a:srgbClr val="0A57A4"/>
              </a:gs>
            </a:gsLst>
            <a:lin ang="0"/>
          </a:gradFill>
          <a:ln w="9525" cap="flat" cmpd="sng">
            <a:noFill/>
            <a:prstDash val="solid"/>
            <a:round/>
            <a:headEnd/>
            <a:tailEnd/>
          </a:ln>
          <a:effectLst/>
        </p:spPr>
        <p:txBody>
          <a:bodyPr lIns="72248" tIns="72248" rIns="72248" bIns="72248" anchor="ctr"/>
          <a:lstStyle/>
          <a:p>
            <a:endParaRPr lang="en-US"/>
          </a:p>
        </p:txBody>
      </p:sp>
      <p:pic>
        <p:nvPicPr>
          <p:cNvPr id="40963" name="Picture 3" descr="NCTSN_high-small.jpg"/>
          <p:cNvPicPr>
            <a:picLocks noChangeAspect="1"/>
          </p:cNvPicPr>
          <p:nvPr/>
        </p:nvPicPr>
        <p:blipFill>
          <a:blip r:embed="rId2" cstate="print"/>
          <a:srcRect l="5331" t="11044" r="5333" b="16653"/>
          <a:stretch>
            <a:fillRect/>
          </a:stretch>
        </p:blipFill>
        <p:spPr bwMode="auto">
          <a:xfrm>
            <a:off x="0" y="8669338"/>
            <a:ext cx="4659313" cy="1084262"/>
          </a:xfrm>
          <a:prstGeom prst="rect">
            <a:avLst/>
          </a:prstGeom>
          <a:noFill/>
          <a:ln w="12700" cap="flat" cmpd="sng">
            <a:noFill/>
            <a:prstDash val="solid"/>
            <a:miter lim="0"/>
            <a:headEnd type="none" w="med" len="med"/>
            <a:tailEnd type="none" w="med" len="med"/>
          </a:ln>
          <a:effectLst/>
        </p:spPr>
      </p:pic>
      <p:pic>
        <p:nvPicPr>
          <p:cNvPr id="40964" name="Picture 4" descr="chadwick.jpg"/>
          <p:cNvPicPr>
            <a:picLocks noChangeAspect="1"/>
          </p:cNvPicPr>
          <p:nvPr/>
        </p:nvPicPr>
        <p:blipFill>
          <a:blip r:embed="rId3" cstate="print"/>
          <a:srcRect/>
          <a:stretch>
            <a:fillRect/>
          </a:stretch>
        </p:blipFill>
        <p:spPr bwMode="auto">
          <a:xfrm>
            <a:off x="10510838" y="8669338"/>
            <a:ext cx="2474912" cy="1084262"/>
          </a:xfrm>
          <a:prstGeom prst="rect">
            <a:avLst/>
          </a:prstGeom>
          <a:noFill/>
          <a:ln w="9525" cap="flat" cmpd="sng">
            <a:solidFill>
              <a:srgbClr val="003366"/>
            </a:solidFill>
            <a:prstDash val="solid"/>
            <a:round/>
            <a:headEnd type="none" w="med" len="med"/>
            <a:tailEnd type="none" w="med" len="med"/>
          </a:ln>
          <a:effectLst/>
        </p:spPr>
      </p:pic>
      <p:grpSp>
        <p:nvGrpSpPr>
          <p:cNvPr id="40965" name="Group 5"/>
          <p:cNvGrpSpPr>
            <a:grpSpLocks/>
          </p:cNvGrpSpPr>
          <p:nvPr/>
        </p:nvGrpSpPr>
        <p:grpSpPr bwMode="auto">
          <a:xfrm>
            <a:off x="7831138" y="8669338"/>
            <a:ext cx="963612" cy="1084262"/>
            <a:chOff x="0" y="0"/>
            <a:chExt cx="76" cy="86"/>
          </a:xfrm>
        </p:grpSpPr>
        <p:sp>
          <p:nvSpPr>
            <p:cNvPr id="40966" name="Rectangle 6"/>
            <p:cNvSpPr>
              <a:spLocks/>
            </p:cNvSpPr>
            <p:nvPr/>
          </p:nvSpPr>
          <p:spPr bwMode="auto">
            <a:xfrm>
              <a:off x="0" y="0"/>
              <a:ext cx="76"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40967" name="Picture 7" descr="cimh-1.png"/>
            <p:cNvPicPr>
              <a:picLocks noChangeAspect="1"/>
            </p:cNvPicPr>
            <p:nvPr/>
          </p:nvPicPr>
          <p:blipFill>
            <a:blip r:embed="rId4" cstate="print"/>
            <a:srcRect/>
            <a:stretch>
              <a:fillRect/>
            </a:stretch>
          </p:blipFill>
          <p:spPr bwMode="auto">
            <a:xfrm>
              <a:off x="0" y="0"/>
              <a:ext cx="76" cy="86"/>
            </a:xfrm>
            <a:prstGeom prst="rect">
              <a:avLst/>
            </a:prstGeom>
            <a:noFill/>
            <a:ln w="12700" cap="flat" cmpd="sng">
              <a:noFill/>
              <a:prstDash val="solid"/>
              <a:miter lim="0"/>
              <a:headEnd type="none" w="med" len="med"/>
              <a:tailEnd type="none" w="med" len="med"/>
            </a:ln>
            <a:effectLst/>
          </p:spPr>
        </p:pic>
      </p:grpSp>
      <p:pic>
        <p:nvPicPr>
          <p:cNvPr id="40968" name="Picture 8" descr="notype-new.jpg"/>
          <p:cNvPicPr>
            <a:picLocks noChangeAspect="1"/>
          </p:cNvPicPr>
          <p:nvPr/>
        </p:nvPicPr>
        <p:blipFill>
          <a:blip r:embed="rId5" cstate="print"/>
          <a:srcRect/>
          <a:stretch>
            <a:fillRect/>
          </a:stretch>
        </p:blipFill>
        <p:spPr bwMode="auto">
          <a:xfrm>
            <a:off x="6873875" y="8669338"/>
            <a:ext cx="928688" cy="1084262"/>
          </a:xfrm>
          <a:prstGeom prst="rect">
            <a:avLst/>
          </a:prstGeom>
          <a:noFill/>
          <a:ln w="12700" cap="flat" cmpd="sng">
            <a:noFill/>
            <a:prstDash val="solid"/>
            <a:miter lim="0"/>
            <a:headEnd type="none" w="med" len="med"/>
            <a:tailEnd type="none" w="med" len="med"/>
          </a:ln>
          <a:effectLst/>
        </p:spPr>
      </p:pic>
      <p:grpSp>
        <p:nvGrpSpPr>
          <p:cNvPr id="40969" name="Group 9"/>
          <p:cNvGrpSpPr>
            <a:grpSpLocks/>
          </p:cNvGrpSpPr>
          <p:nvPr/>
        </p:nvGrpSpPr>
        <p:grpSpPr bwMode="auto">
          <a:xfrm>
            <a:off x="8818563" y="8669338"/>
            <a:ext cx="1674812" cy="1084262"/>
            <a:chOff x="0" y="0"/>
            <a:chExt cx="132" cy="86"/>
          </a:xfrm>
        </p:grpSpPr>
        <p:sp>
          <p:nvSpPr>
            <p:cNvPr id="40970" name="Rectangle 10"/>
            <p:cNvSpPr>
              <a:spLocks/>
            </p:cNvSpPr>
            <p:nvPr/>
          </p:nvSpPr>
          <p:spPr bwMode="auto">
            <a:xfrm>
              <a:off x="0" y="0"/>
              <a:ext cx="132" cy="86"/>
            </a:xfrm>
            <a:prstGeom prst="rect">
              <a:avLst/>
            </a:prstGeom>
            <a:solidFill>
              <a:srgbClr val="3366CC"/>
            </a:solidFill>
            <a:ln w="12700" cap="flat" cmpd="sng">
              <a:noFill/>
              <a:prstDash val="solid"/>
              <a:miter lim="0"/>
              <a:headEnd/>
              <a:tailEnd/>
            </a:ln>
            <a:effectLst/>
          </p:spPr>
          <p:txBody>
            <a:bodyPr lIns="72248" tIns="72248" rIns="72248" bIns="72248" anchor="ctr"/>
            <a:lstStyle/>
            <a:p>
              <a:endParaRPr lang="en-US"/>
            </a:p>
          </p:txBody>
        </p:sp>
        <p:pic>
          <p:nvPicPr>
            <p:cNvPr id="40971" name="Picture 11" descr="CFPICLogo2.pdf"/>
            <p:cNvPicPr>
              <a:picLocks noChangeAspect="1"/>
            </p:cNvPicPr>
            <p:nvPr/>
          </p:nvPicPr>
          <p:blipFill>
            <a:blip r:embed="rId6" cstate="print"/>
            <a:srcRect/>
            <a:stretch>
              <a:fillRect/>
            </a:stretch>
          </p:blipFill>
          <p:spPr bwMode="auto">
            <a:xfrm>
              <a:off x="0" y="0"/>
              <a:ext cx="132" cy="86"/>
            </a:xfrm>
            <a:prstGeom prst="rect">
              <a:avLst/>
            </a:prstGeom>
            <a:noFill/>
            <a:ln w="12700" cap="flat" cmpd="sng">
              <a:noFill/>
              <a:prstDash val="solid"/>
              <a:miter lim="0"/>
              <a:headEnd type="none" w="med" len="med"/>
              <a:tailEnd type="none" w="med" len="med"/>
            </a:ln>
            <a:effectLst/>
          </p:spPr>
        </p:pic>
      </p:grpSp>
      <p:sp>
        <p:nvSpPr>
          <p:cNvPr id="40972" name="Rectangle 12"/>
          <p:cNvSpPr>
            <a:spLocks/>
          </p:cNvSpPr>
          <p:nvPr/>
        </p:nvSpPr>
        <p:spPr bwMode="auto">
          <a:xfrm>
            <a:off x="0" y="8235950"/>
            <a:ext cx="649288" cy="398463"/>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F8E82F"/>
                </a:solidFill>
                <a:latin typeface="Helvetica" charset="0"/>
                <a:ea typeface="Helvetica" charset="0"/>
                <a:cs typeface="Helvetica" charset="0"/>
                <a:sym typeface="Helvetica" charset="0"/>
              </a:rPr>
              <a:t>59</a:t>
            </a:r>
            <a:endParaRPr lang="en-US"/>
          </a:p>
        </p:txBody>
      </p:sp>
      <p:sp>
        <p:nvSpPr>
          <p:cNvPr id="40973" name="Rectangle 13"/>
          <p:cNvSpPr>
            <a:spLocks noGrp="1" noChangeArrowheads="1"/>
          </p:cNvSpPr>
          <p:nvPr>
            <p:ph sz="quarter" idx="1"/>
          </p:nvPr>
        </p:nvSpPr>
        <p:spPr>
          <a:xfrm>
            <a:off x="323850" y="2362200"/>
            <a:ext cx="12355513" cy="6199188"/>
          </a:xfrm>
        </p:spPr>
        <p:txBody>
          <a:bodyPr lIns="126435" tIns="72248" rIns="126435" bIns="72248" anchor="t"/>
          <a:lstStyle/>
          <a:p>
            <a:pPr marL="487363" indent="-487363" defTabSz="1300163">
              <a:lnSpc>
                <a:spcPct val="90000"/>
              </a:lnSpc>
              <a:spcBef>
                <a:spcPts val="1400"/>
              </a:spcBef>
              <a:buClr>
                <a:srgbClr val="F8E82F"/>
              </a:buClr>
              <a:buFont typeface="Franklin Gothic Book" pitchFamily="34" charset="0"/>
              <a:buChar char="•"/>
            </a:pPr>
            <a:r>
              <a:rPr lang="en-US" sz="3400" b="1" dirty="0">
                <a:solidFill>
                  <a:srgbClr val="F8E82F"/>
                </a:solidFill>
                <a:latin typeface="Helvetica" charset="0"/>
                <a:ea typeface="Helvetica" charset="0"/>
                <a:cs typeface="Helvetica" charset="0"/>
                <a:sym typeface="Helvetica" charset="0"/>
              </a:rPr>
              <a:t>Homeless youth</a:t>
            </a:r>
            <a:r>
              <a:rPr lang="en-US" sz="3400" dirty="0">
                <a:solidFill>
                  <a:srgbClr val="FFFFFF"/>
                </a:solidFill>
                <a:latin typeface="Helvetica" charset="0"/>
                <a:ea typeface="Helvetica" charset="0"/>
                <a:cs typeface="Helvetica" charset="0"/>
                <a:sym typeface="Helvetica" charset="0"/>
              </a:rPr>
              <a:t> are at greater risk for experiencing trauma than other adolescents.</a:t>
            </a:r>
          </a:p>
          <a:p>
            <a:pPr marL="903288" lvl="1" indent="-446088" defTabSz="1300163">
              <a:lnSpc>
                <a:spcPct val="90000"/>
              </a:lnSpc>
              <a:spcBef>
                <a:spcPts val="12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Many have run away to escape recurrent physical, sexual, and/or emotional abuse</a:t>
            </a:r>
          </a:p>
          <a:p>
            <a:pPr marL="903288" lvl="1" indent="-446088" defTabSz="1300163">
              <a:lnSpc>
                <a:spcPct val="90000"/>
              </a:lnSpc>
              <a:spcBef>
                <a:spcPts val="1200"/>
              </a:spcBef>
              <a:buClr>
                <a:srgbClr val="FFFFFF"/>
              </a:buClr>
              <a:buFont typeface="Franklin Gothic Book" pitchFamily="34" charset="0"/>
              <a:buChar char="–"/>
            </a:pPr>
            <a:r>
              <a:rPr lang="en-US" sz="3100" dirty="0">
                <a:solidFill>
                  <a:srgbClr val="FFFFFF"/>
                </a:solidFill>
                <a:latin typeface="Helvetica" charset="0"/>
                <a:ea typeface="Helvetica" charset="0"/>
                <a:cs typeface="Helvetica" charset="0"/>
                <a:sym typeface="Helvetica" charset="0"/>
              </a:rPr>
              <a:t>Female homeless teens are particularly at risk for sexual trauma</a:t>
            </a:r>
          </a:p>
          <a:p>
            <a:pPr marL="487363" indent="-487363" defTabSz="1300163">
              <a:lnSpc>
                <a:spcPct val="90000"/>
              </a:lnSpc>
              <a:spcBef>
                <a:spcPts val="1400"/>
              </a:spcBef>
              <a:buClr>
                <a:srgbClr val="F8E82F"/>
              </a:buClr>
              <a:buFont typeface="Franklin Gothic Book" pitchFamily="34" charset="0"/>
              <a:buChar char="•"/>
            </a:pPr>
            <a:r>
              <a:rPr lang="en-US" sz="3400" b="1" dirty="0">
                <a:solidFill>
                  <a:srgbClr val="F8E82F"/>
                </a:solidFill>
                <a:latin typeface="Helvetica" charset="0"/>
                <a:ea typeface="Helvetica" charset="0"/>
                <a:cs typeface="Helvetica" charset="0"/>
                <a:sym typeface="Helvetica" charset="0"/>
              </a:rPr>
              <a:t>Special needs adolescents</a:t>
            </a:r>
            <a:r>
              <a:rPr lang="en-US" sz="3400" dirty="0">
                <a:solidFill>
                  <a:srgbClr val="FFFFFF"/>
                </a:solidFill>
                <a:latin typeface="Helvetica" charset="0"/>
                <a:ea typeface="Helvetica" charset="0"/>
                <a:cs typeface="Helvetica" charset="0"/>
                <a:sym typeface="Helvetica" charset="0"/>
              </a:rPr>
              <a:t> are 2 to 10 times more likely to be abused than their typically developing counterparts.</a:t>
            </a:r>
          </a:p>
          <a:p>
            <a:pPr marL="487363" indent="-487363" defTabSz="1300163">
              <a:lnSpc>
                <a:spcPct val="90000"/>
              </a:lnSpc>
              <a:spcBef>
                <a:spcPts val="1400"/>
              </a:spcBef>
              <a:buClr>
                <a:srgbClr val="F8E82F"/>
              </a:buClr>
              <a:buFont typeface="Franklin Gothic Book" pitchFamily="34" charset="0"/>
              <a:buChar char="•"/>
            </a:pPr>
            <a:r>
              <a:rPr lang="en-US" sz="3400" b="1" dirty="0">
                <a:solidFill>
                  <a:srgbClr val="F8E82F"/>
                </a:solidFill>
                <a:latin typeface="Helvetica" charset="0"/>
                <a:ea typeface="Helvetica" charset="0"/>
                <a:cs typeface="Helvetica" charset="0"/>
                <a:sym typeface="Helvetica" charset="0"/>
              </a:rPr>
              <a:t>Lesbian, gay, bisexual, transgender or questioning (LGBTQ) adolescents </a:t>
            </a:r>
            <a:r>
              <a:rPr lang="en-US" sz="3400" dirty="0">
                <a:solidFill>
                  <a:srgbClr val="FFFFFF"/>
                </a:solidFill>
                <a:latin typeface="Helvetica" charset="0"/>
                <a:ea typeface="Helvetica" charset="0"/>
                <a:cs typeface="Helvetica" charset="0"/>
                <a:sym typeface="Helvetica" charset="0"/>
              </a:rPr>
              <a:t>contend with violence directed at them in response to suspicion about or declaration of their sexual orientation and gender identity</a:t>
            </a:r>
            <a:endParaRPr lang="en-US" dirty="0"/>
          </a:p>
        </p:txBody>
      </p:sp>
      <p:sp>
        <p:nvSpPr>
          <p:cNvPr id="40974" name="Rectangle 14"/>
          <p:cNvSpPr>
            <a:spLocks/>
          </p:cNvSpPr>
          <p:nvPr/>
        </p:nvSpPr>
        <p:spPr bwMode="auto">
          <a:xfrm>
            <a:off x="11572875" y="8901113"/>
            <a:ext cx="546100" cy="436562"/>
          </a:xfrm>
          <a:prstGeom prst="rect">
            <a:avLst/>
          </a:prstGeom>
          <a:noFill/>
          <a:ln w="12700" cap="flat" cmpd="sng">
            <a:noFill/>
            <a:prstDash val="solid"/>
            <a:miter lim="0"/>
            <a:headEnd/>
            <a:tailEnd/>
          </a:ln>
          <a:effectLst/>
        </p:spPr>
        <p:txBody>
          <a:bodyPr lIns="126435" tIns="72248" rIns="126435" bIns="72248"/>
          <a:lstStyle/>
          <a:p>
            <a:pPr algn="l" defTabSz="1300163"/>
            <a:r>
              <a:rPr lang="en-US" sz="1900">
                <a:solidFill>
                  <a:srgbClr val="FFFFFF"/>
                </a:solidFill>
                <a:latin typeface="Arial" pitchFamily="34" charset="0"/>
                <a:cs typeface="Arial" pitchFamily="34" charset="0"/>
                <a:sym typeface="Arial" pitchFamily="34" charset="0"/>
              </a:rPr>
              <a:t>59</a:t>
            </a:r>
            <a:endParaRPr lang="en-US"/>
          </a:p>
        </p:txBody>
      </p:sp>
      <p:sp>
        <p:nvSpPr>
          <p:cNvPr id="40975" name="Rectangle 15"/>
          <p:cNvSpPr>
            <a:spLocks/>
          </p:cNvSpPr>
          <p:nvPr/>
        </p:nvSpPr>
        <p:spPr bwMode="auto">
          <a:xfrm>
            <a:off x="2058988" y="-107950"/>
            <a:ext cx="10836275" cy="1624013"/>
          </a:xfrm>
          <a:prstGeom prst="rect">
            <a:avLst/>
          </a:prstGeom>
          <a:noFill/>
          <a:ln w="12700" cap="flat" cmpd="sng">
            <a:noFill/>
            <a:prstDash val="solid"/>
            <a:miter lim="0"/>
            <a:headEnd/>
            <a:tailEnd/>
          </a:ln>
          <a:effectLst/>
        </p:spPr>
        <p:txBody>
          <a:bodyPr lIns="126435" tIns="72248" rIns="126435" bIns="72248" anchor="ctr"/>
          <a:lstStyle/>
          <a:p>
            <a:pPr algn="r" defTabSz="1300163">
              <a:lnSpc>
                <a:spcPct val="90000"/>
              </a:lnSpc>
            </a:pPr>
            <a:r>
              <a:rPr lang="en-US" sz="3900">
                <a:solidFill>
                  <a:srgbClr val="FFFF00"/>
                </a:solidFill>
                <a:latin typeface="Helvetica" charset="0"/>
                <a:ea typeface="Helvetica" charset="0"/>
                <a:cs typeface="Helvetica" charset="0"/>
                <a:sym typeface="Helvetica" charset="0"/>
              </a:rPr>
              <a:t>The Influence of Developmental Stage:</a:t>
            </a:r>
            <a:br>
              <a:rPr lang="en-US" sz="3900">
                <a:solidFill>
                  <a:srgbClr val="FFFF00"/>
                </a:solidFill>
                <a:latin typeface="Helvetica" charset="0"/>
                <a:ea typeface="Helvetica" charset="0"/>
                <a:cs typeface="Helvetica" charset="0"/>
                <a:sym typeface="Helvetica" charset="0"/>
              </a:rPr>
            </a:br>
            <a:r>
              <a:rPr lang="en-US" sz="3900">
                <a:solidFill>
                  <a:srgbClr val="FFFF00"/>
                </a:solidFill>
                <a:latin typeface="Helvetica" charset="0"/>
                <a:ea typeface="Helvetica" charset="0"/>
                <a:cs typeface="Helvetica" charset="0"/>
                <a:sym typeface="Helvetica" charset="0"/>
              </a:rPr>
              <a:t>Specific Adolescent Groups</a:t>
            </a:r>
            <a:endParaRPr lang="en-US"/>
          </a:p>
        </p:txBody>
      </p:sp>
      <p:sp>
        <p:nvSpPr>
          <p:cNvPr id="2" name="Footer Placeholder 1"/>
          <p:cNvSpPr>
            <a:spLocks noGrp="1"/>
          </p:cNvSpPr>
          <p:nvPr>
            <p:ph type="ftr" sz="quarter" idx="11"/>
          </p:nvPr>
        </p:nvSpPr>
        <p:spPr/>
        <p:txBody>
          <a:bodyPr/>
          <a:lstStyle/>
          <a:p>
            <a:endParaRPr kumimoji="0"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US" dirty="0" smtClean="0"/>
              <a:t/>
            </a:r>
            <a:br>
              <a:rPr lang="en-US" dirty="0" smtClean="0"/>
            </a:br>
            <a:r>
              <a:rPr lang="en-US" dirty="0" smtClean="0"/>
              <a:t>Cross-Over Youth</a:t>
            </a:r>
            <a:br>
              <a:rPr lang="en-US" dirty="0" smtClean="0"/>
            </a:br>
            <a:r>
              <a:rPr lang="en-US" sz="3100" dirty="0">
                <a:latin typeface="Calibri"/>
                <a:ea typeface="Calibri"/>
                <a:cs typeface="Times New Roman"/>
              </a:rPr>
              <a:t>(</a:t>
            </a:r>
            <a:r>
              <a:rPr lang="en-US" sz="3100" dirty="0" err="1">
                <a:latin typeface="Calibri"/>
                <a:ea typeface="Calibri"/>
                <a:cs typeface="Times New Roman"/>
              </a:rPr>
              <a:t>Herz</a:t>
            </a:r>
            <a:r>
              <a:rPr lang="en-US" sz="3100" dirty="0">
                <a:latin typeface="Calibri"/>
                <a:ea typeface="Calibri"/>
                <a:cs typeface="Times New Roman"/>
              </a:rPr>
              <a:t>, Lee, Lutz, Stewart, </a:t>
            </a:r>
            <a:r>
              <a:rPr lang="en-US" sz="3100" dirty="0" err="1">
                <a:latin typeface="Calibri"/>
                <a:ea typeface="Calibri"/>
                <a:cs typeface="Times New Roman"/>
              </a:rPr>
              <a:t>Tuell</a:t>
            </a:r>
            <a:r>
              <a:rPr lang="en-US" sz="3100" dirty="0">
                <a:latin typeface="Calibri"/>
                <a:ea typeface="Calibri"/>
                <a:cs typeface="Times New Roman"/>
              </a:rPr>
              <a:t>, &amp; </a:t>
            </a:r>
            <a:r>
              <a:rPr lang="en-US" sz="3100" dirty="0" err="1" smtClean="0">
                <a:latin typeface="Calibri"/>
                <a:ea typeface="Calibri"/>
                <a:cs typeface="Times New Roman"/>
              </a:rPr>
              <a:t>Wiig</a:t>
            </a:r>
            <a:r>
              <a:rPr lang="en-US" sz="3100" dirty="0" smtClean="0">
                <a:latin typeface="Calibri"/>
                <a:ea typeface="Calibri"/>
                <a:cs typeface="Times New Roman"/>
              </a:rPr>
              <a:t>, </a:t>
            </a:r>
            <a:r>
              <a:rPr lang="en-US" sz="3100" dirty="0" err="1" smtClean="0">
                <a:latin typeface="Calibri"/>
                <a:ea typeface="Calibri"/>
                <a:cs typeface="Times New Roman"/>
              </a:rPr>
              <a:t>pp</a:t>
            </a:r>
            <a:r>
              <a:rPr lang="en-US" sz="3100" dirty="0" smtClean="0">
                <a:latin typeface="Calibri"/>
                <a:ea typeface="Calibri"/>
                <a:cs typeface="Times New Roman"/>
              </a:rPr>
              <a:t> 2-3)</a:t>
            </a:r>
            <a:r>
              <a:rPr lang="en-US" sz="6600" dirty="0">
                <a:latin typeface="Calibri"/>
                <a:ea typeface="Calibri"/>
                <a:cs typeface="Times New Roman"/>
              </a:rPr>
              <a:t/>
            </a:r>
            <a:br>
              <a:rPr lang="en-US" sz="6600" dirty="0">
                <a:latin typeface="Calibri"/>
                <a:ea typeface="Calibri"/>
                <a:cs typeface="Times New Roman"/>
              </a:rPr>
            </a:br>
            <a:endParaRPr lang="en-US" dirty="0"/>
          </a:p>
        </p:txBody>
      </p:sp>
      <p:sp>
        <p:nvSpPr>
          <p:cNvPr id="3" name="Footer Placeholder 2"/>
          <p:cNvSpPr>
            <a:spLocks noGrp="1"/>
          </p:cNvSpPr>
          <p:nvPr>
            <p:ph type="ftr" sz="quarter" idx="11"/>
          </p:nvPr>
        </p:nvSpPr>
        <p:spPr>
          <a:xfrm>
            <a:off x="866987" y="8886338"/>
            <a:ext cx="10283613" cy="519289"/>
          </a:xfrm>
        </p:spPr>
        <p:txBody>
          <a:bodyPr/>
          <a:lstStyle/>
          <a:p>
            <a:r>
              <a:rPr kumimoji="0" lang="en-US" dirty="0" smtClean="0"/>
              <a:t>Information and slide part of Dr. Allison Sampson's Trauma Presentation</a:t>
            </a:r>
            <a:endParaRPr kumimoji="0" lang="en-US" dirty="0"/>
          </a:p>
        </p:txBody>
      </p:sp>
      <p:sp>
        <p:nvSpPr>
          <p:cNvPr id="4" name="Content Placeholder 3"/>
          <p:cNvSpPr>
            <a:spLocks noGrp="1"/>
          </p:cNvSpPr>
          <p:nvPr>
            <p:ph sz="quarter" idx="1"/>
          </p:nvPr>
        </p:nvSpPr>
        <p:spPr/>
        <p:txBody>
          <a:bodyPr>
            <a:normAutofit/>
          </a:bodyPr>
          <a:lstStyle/>
          <a:p>
            <a:pPr lvl="0">
              <a:buClr>
                <a:srgbClr val="009DD9"/>
              </a:buClr>
            </a:pPr>
            <a:r>
              <a:rPr lang="en-US" sz="3200" dirty="0" smtClean="0">
                <a:solidFill>
                  <a:prstClr val="white"/>
                </a:solidFill>
              </a:rPr>
              <a:t>Also known as dually-involved youth </a:t>
            </a:r>
          </a:p>
          <a:p>
            <a:pPr lvl="0">
              <a:buClr>
                <a:srgbClr val="009DD9"/>
              </a:buClr>
            </a:pPr>
            <a:r>
              <a:rPr lang="en-US" sz="3200" dirty="0" smtClean="0">
                <a:solidFill>
                  <a:prstClr val="white"/>
                </a:solidFill>
              </a:rPr>
              <a:t>Majority are male</a:t>
            </a:r>
          </a:p>
          <a:p>
            <a:pPr lvl="0">
              <a:buClr>
                <a:srgbClr val="009DD9"/>
              </a:buClr>
            </a:pPr>
            <a:r>
              <a:rPr lang="en-US" sz="3200" dirty="0" smtClean="0">
                <a:solidFill>
                  <a:prstClr val="white"/>
                </a:solidFill>
              </a:rPr>
              <a:t>Disproportionate are female (third to almost one half)</a:t>
            </a:r>
          </a:p>
          <a:p>
            <a:pPr lvl="0">
              <a:buClr>
                <a:srgbClr val="009DD9"/>
              </a:buClr>
            </a:pPr>
            <a:r>
              <a:rPr lang="en-US" sz="3200" dirty="0" smtClean="0">
                <a:solidFill>
                  <a:prstClr val="white"/>
                </a:solidFill>
              </a:rPr>
              <a:t>Disproportionate number are children of color  </a:t>
            </a:r>
          </a:p>
          <a:p>
            <a:pPr lvl="0">
              <a:buClr>
                <a:srgbClr val="009DD9"/>
              </a:buClr>
            </a:pPr>
            <a:r>
              <a:rPr lang="en-US" sz="3200" dirty="0" smtClean="0">
                <a:solidFill>
                  <a:prstClr val="white"/>
                </a:solidFill>
              </a:rPr>
              <a:t>Majority have special education needs, problems in school</a:t>
            </a:r>
          </a:p>
          <a:p>
            <a:pPr lvl="0">
              <a:buClr>
                <a:srgbClr val="009DD9"/>
              </a:buClr>
            </a:pPr>
            <a:r>
              <a:rPr lang="en-US" sz="3200" dirty="0" smtClean="0">
                <a:solidFill>
                  <a:prstClr val="white"/>
                </a:solidFill>
              </a:rPr>
              <a:t>Majority have mental health diagnosis/substance abuse issues</a:t>
            </a:r>
          </a:p>
          <a:p>
            <a:pPr lvl="0">
              <a:buClr>
                <a:srgbClr val="009DD9"/>
              </a:buClr>
            </a:pPr>
            <a:r>
              <a:rPr lang="en-US" sz="3200" dirty="0" smtClean="0">
                <a:solidFill>
                  <a:prstClr val="white"/>
                </a:solidFill>
              </a:rPr>
              <a:t>Significant number have witnessed interpersonal violence </a:t>
            </a:r>
          </a:p>
          <a:p>
            <a:pPr lvl="0">
              <a:buClr>
                <a:srgbClr val="009DD9"/>
              </a:buClr>
            </a:pPr>
            <a:r>
              <a:rPr lang="en-US" sz="3200" dirty="0" smtClean="0">
                <a:solidFill>
                  <a:prstClr val="white"/>
                </a:solidFill>
              </a:rPr>
              <a:t>Need </a:t>
            </a:r>
            <a:r>
              <a:rPr lang="en-US" sz="3200" dirty="0">
                <a:solidFill>
                  <a:prstClr val="white"/>
                </a:solidFill>
              </a:rPr>
              <a:t>of more intense </a:t>
            </a:r>
            <a:r>
              <a:rPr lang="en-US" sz="3200" dirty="0" smtClean="0">
                <a:solidFill>
                  <a:prstClr val="white"/>
                </a:solidFill>
              </a:rPr>
              <a:t>services</a:t>
            </a:r>
          </a:p>
          <a:p>
            <a:pPr marL="0" lvl="0" indent="0">
              <a:buClr>
                <a:srgbClr val="009DD9"/>
              </a:buClr>
              <a:buNone/>
            </a:pPr>
            <a:endParaRPr lang="en-US" sz="3200" dirty="0">
              <a:solidFill>
                <a:prstClr val="white"/>
              </a:solidFill>
            </a:endParaRPr>
          </a:p>
          <a:p>
            <a:endParaRPr lang="en-US" dirty="0"/>
          </a:p>
        </p:txBody>
      </p:sp>
    </p:spTree>
    <p:extLst>
      <p:ext uri="{BB962C8B-B14F-4D97-AF65-F5344CB8AC3E}">
        <p14:creationId xmlns:p14="http://schemas.microsoft.com/office/powerpoint/2010/main" val="2761736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Many of the symptoms we are seeing in the children we work with are direct results of coping with trauma …</a:t>
            </a:r>
          </a:p>
          <a:p>
            <a:endParaRPr lang="en-US" dirty="0" smtClean="0"/>
          </a:p>
          <a:p>
            <a:r>
              <a:rPr lang="en-US" dirty="0" smtClean="0"/>
              <a:t>When we try to take away their coping, families and children often withdraw and protect themselves from us … </a:t>
            </a:r>
          </a:p>
          <a:p>
            <a:endParaRPr lang="en-US" dirty="0" smtClean="0"/>
          </a:p>
          <a:p>
            <a:r>
              <a:rPr lang="en-US" dirty="0" smtClean="0"/>
              <a:t>Be aware of the “invisible suitcase” that our children and parents bring with them as they move into the system and often away from everything they know … </a:t>
            </a:r>
            <a:endParaRPr lang="en-US" dirty="0"/>
          </a:p>
        </p:txBody>
      </p:sp>
      <p:sp>
        <p:nvSpPr>
          <p:cNvPr id="4" name="Footer Placeholder 3"/>
          <p:cNvSpPr>
            <a:spLocks noGrp="1"/>
          </p:cNvSpPr>
          <p:nvPr>
            <p:ph type="ftr" sz="quarter" idx="11"/>
          </p:nvPr>
        </p:nvSpPr>
        <p:spPr>
          <a:xfrm>
            <a:off x="866987" y="8886338"/>
            <a:ext cx="95978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BIGGER PICTURE </a:t>
            </a:r>
            <a:endParaRPr lang="en-US" dirty="0"/>
          </a:p>
        </p:txBody>
      </p:sp>
      <p:sp>
        <p:nvSpPr>
          <p:cNvPr id="3" name="Content Placeholder 2"/>
          <p:cNvSpPr>
            <a:spLocks noGrp="1"/>
          </p:cNvSpPr>
          <p:nvPr>
            <p:ph sz="quarter" idx="1"/>
          </p:nvPr>
        </p:nvSpPr>
        <p:spPr/>
        <p:txBody>
          <a:bodyPr/>
          <a:lstStyle/>
          <a:p>
            <a:pPr marL="0" indent="0">
              <a:buNone/>
            </a:pPr>
            <a:r>
              <a:rPr lang="en-US" dirty="0" smtClean="0"/>
              <a:t>We tend to look and react to the BEHAVIOR </a:t>
            </a:r>
          </a:p>
          <a:p>
            <a:pPr marL="0" indent="0">
              <a:buNone/>
            </a:pPr>
            <a:endParaRPr lang="en-US" dirty="0"/>
          </a:p>
          <a:p>
            <a:pPr marL="0" indent="0">
              <a:buNone/>
            </a:pPr>
            <a:r>
              <a:rPr lang="en-US" dirty="0" smtClean="0"/>
              <a:t>Trauma informed practice requires us to seek and respond to the NEED </a:t>
            </a:r>
          </a:p>
          <a:p>
            <a:pPr marL="0" indent="0">
              <a:buNone/>
            </a:pPr>
            <a:endParaRPr lang="en-US" dirty="0"/>
          </a:p>
          <a:p>
            <a:pPr marL="0" indent="0">
              <a:buNone/>
            </a:pPr>
            <a:endParaRPr lang="en-US" dirty="0" smtClean="0"/>
          </a:p>
          <a:p>
            <a:pPr marL="0" indent="0">
              <a:buNone/>
            </a:pPr>
            <a:r>
              <a:rPr lang="en-US" dirty="0" smtClean="0"/>
              <a:t>BEHAVIOR WHEEL EXERCISE … </a:t>
            </a:r>
            <a:endParaRPr lang="en-US" dirty="0"/>
          </a:p>
        </p:txBody>
      </p:sp>
      <p:sp>
        <p:nvSpPr>
          <p:cNvPr id="4" name="Footer Placeholder 3"/>
          <p:cNvSpPr>
            <a:spLocks noGrp="1"/>
          </p:cNvSpPr>
          <p:nvPr>
            <p:ph type="ftr" sz="quarter" idx="11"/>
          </p:nvPr>
        </p:nvSpPr>
        <p:spPr>
          <a:xfrm>
            <a:off x="866987" y="8886338"/>
            <a:ext cx="95978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41991512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ctrTitle"/>
          </p:nvPr>
        </p:nvSpPr>
        <p:spPr/>
        <p:txBody>
          <a:bodyPr>
            <a:normAutofit fontScale="90000"/>
          </a:bodyPr>
          <a:lstStyle/>
          <a:p>
            <a:r>
              <a:rPr lang="en-US" dirty="0"/>
              <a:t>Cross Generational Trauma ... </a:t>
            </a:r>
            <a:br>
              <a:rPr lang="en-US" dirty="0"/>
            </a:br>
            <a:endParaRPr lang="en-US" dirty="0"/>
          </a:p>
        </p:txBody>
      </p:sp>
      <p:sp>
        <p:nvSpPr>
          <p:cNvPr id="4" name="Subtitle 3"/>
          <p:cNvSpPr>
            <a:spLocks noGrp="1"/>
          </p:cNvSpPr>
          <p:nvPr>
            <p:ph type="subTitle" idx="1"/>
          </p:nvPr>
        </p:nvSpPr>
        <p:spPr/>
        <p:txBody>
          <a:bodyPr/>
          <a:lstStyle/>
          <a:p>
            <a:r>
              <a:rPr lang="en-US" dirty="0" smtClean="0"/>
              <a:t>What about the caregivers …. </a:t>
            </a:r>
            <a:endParaRPr lang="en-US" dirty="0"/>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normAutofit/>
          </a:bodyPr>
          <a:lstStyle/>
          <a:p>
            <a:r>
              <a:rPr lang="en-US" dirty="0" smtClean="0"/>
              <a:t>Perspective of a parent … </a:t>
            </a:r>
            <a:endParaRPr lang="en-US" dirty="0"/>
          </a:p>
        </p:txBody>
      </p:sp>
      <p:sp>
        <p:nvSpPr>
          <p:cNvPr id="43010" name="Rectangle 2"/>
          <p:cNvSpPr>
            <a:spLocks noGrp="1" noChangeArrowheads="1"/>
          </p:cNvSpPr>
          <p:nvPr>
            <p:ph sz="quarter" idx="1"/>
          </p:nvPr>
        </p:nvSpPr>
        <p:spPr/>
        <p:txBody>
          <a:bodyPr/>
          <a:lstStyle/>
          <a:p>
            <a:r>
              <a:rPr lang="en-US" dirty="0" smtClean="0"/>
              <a:t>Poem  … perspective on children of trauma who have now grown up to be parents … </a:t>
            </a:r>
          </a:p>
          <a:p>
            <a:r>
              <a:rPr lang="en-US" dirty="0" smtClean="0"/>
              <a:t>Understanding how trauma may be impacting a birth parent </a:t>
            </a:r>
          </a:p>
          <a:p>
            <a:r>
              <a:rPr lang="en-US" dirty="0" smtClean="0"/>
              <a:t>Impact of trauma on communication and decision making of adult caregivers </a:t>
            </a:r>
          </a:p>
          <a:p>
            <a:r>
              <a:rPr lang="en-US" dirty="0" smtClean="0"/>
              <a:t>Data on caregivers needs</a:t>
            </a:r>
          </a:p>
        </p:txBody>
      </p:sp>
      <p:sp>
        <p:nvSpPr>
          <p:cNvPr id="2" name="Footer Placeholder 1"/>
          <p:cNvSpPr>
            <a:spLocks noGrp="1"/>
          </p:cNvSpPr>
          <p:nvPr>
            <p:ph type="ftr" sz="quarter" idx="11"/>
          </p:nvPr>
        </p:nvSpPr>
        <p:spPr>
          <a:xfrm>
            <a:off x="866987" y="8886338"/>
            <a:ext cx="92930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1" y="0"/>
            <a:ext cx="12213268" cy="1733973"/>
          </a:xfrm>
        </p:spPr>
        <p:txBody>
          <a:bodyPr>
            <a:normAutofit fontScale="90000"/>
          </a:bodyPr>
          <a:lstStyle/>
          <a:p>
            <a:r>
              <a:rPr lang="en-US" dirty="0" smtClean="0"/>
              <a:t>Cross- Generational Trauma Histories</a:t>
            </a:r>
            <a:br>
              <a:rPr lang="en-US" dirty="0" smtClean="0"/>
            </a:br>
            <a:r>
              <a:rPr lang="en-US" sz="3100" dirty="0" smtClean="0"/>
              <a:t>Hendricks (2012) Chapter 12 of </a:t>
            </a:r>
            <a:r>
              <a:rPr lang="en-US" sz="3100" i="1" dirty="0" smtClean="0"/>
              <a:t>Creating Trauma Informed Child Welfare Systems</a:t>
            </a:r>
            <a:r>
              <a:rPr lang="en-US" sz="3200" dirty="0" smtClean="0"/>
              <a:t/>
            </a:r>
            <a:br>
              <a:rPr lang="en-US" sz="3200" dirty="0" smtClean="0"/>
            </a:br>
            <a:r>
              <a:rPr lang="en-US" sz="3200" dirty="0" smtClean="0"/>
              <a:t>Using Trauma Informed Services to Increase Parental Protective Factors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Why does it matter to us ?</a:t>
            </a:r>
          </a:p>
          <a:p>
            <a:pPr lvl="1"/>
            <a:r>
              <a:rPr lang="en-US" dirty="0" smtClean="0"/>
              <a:t>-Affects the emotions and behaviors of the parents and thus their communication and decision-making </a:t>
            </a:r>
          </a:p>
          <a:p>
            <a:pPr lvl="1">
              <a:buNone/>
            </a:pPr>
            <a:r>
              <a:rPr lang="en-US" dirty="0" smtClean="0"/>
              <a:t>   - All that we have learned about trauma, attachment, and the brain now applies to the parents </a:t>
            </a:r>
          </a:p>
          <a:p>
            <a:pPr lvl="1">
              <a:buNone/>
            </a:pPr>
            <a:r>
              <a:rPr lang="en-US" dirty="0" smtClean="0"/>
              <a:t>   - Is an important consideration in kinship care and relative placements </a:t>
            </a:r>
          </a:p>
          <a:p>
            <a:pPr lvl="1">
              <a:buNone/>
            </a:pPr>
            <a:endParaRPr lang="en-US" dirty="0" smtClean="0"/>
          </a:p>
          <a:p>
            <a:pPr lvl="1"/>
            <a:r>
              <a:rPr lang="en-US" dirty="0" smtClean="0"/>
              <a:t>Not addressing parental trauma history decreases the parenting abilities of all caregivers in the child’s life … results in disrupted placements and client recidivism </a:t>
            </a:r>
            <a:endParaRPr lang="en-US" dirty="0"/>
          </a:p>
        </p:txBody>
      </p:sp>
      <p:sp>
        <p:nvSpPr>
          <p:cNvPr id="4" name="Footer Placeholder 3"/>
          <p:cNvSpPr>
            <a:spLocks noGrp="1"/>
          </p:cNvSpPr>
          <p:nvPr>
            <p:ph type="ftr" sz="quarter" idx="11"/>
          </p:nvPr>
        </p:nvSpPr>
        <p:spPr>
          <a:xfrm>
            <a:off x="866987" y="8886338"/>
            <a:ext cx="102074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1" y="325120"/>
            <a:ext cx="12137068" cy="1408853"/>
          </a:xfrm>
        </p:spPr>
        <p:txBody>
          <a:bodyPr>
            <a:noAutofit/>
          </a:bodyPr>
          <a:lstStyle/>
          <a:p>
            <a:r>
              <a:rPr lang="en-US" sz="4000" b="1" dirty="0" smtClean="0"/>
              <a:t>Cross-Generational Trauma</a:t>
            </a:r>
            <a:r>
              <a:rPr lang="en-US" sz="2800" dirty="0" smtClean="0"/>
              <a:t/>
            </a:r>
            <a:br>
              <a:rPr lang="en-US" sz="2800" dirty="0" smtClean="0"/>
            </a:br>
            <a:r>
              <a:rPr lang="en-US" sz="2800" dirty="0" smtClean="0"/>
              <a:t> Hendricks (2012) Chapter 12 of </a:t>
            </a:r>
            <a:r>
              <a:rPr lang="en-US" sz="2800" i="1" dirty="0" smtClean="0"/>
              <a:t>Creating Trauma Informed Child Welfare Systems</a:t>
            </a:r>
            <a:r>
              <a:rPr lang="en-US" sz="2800" dirty="0" smtClean="0"/>
              <a:t/>
            </a:r>
            <a:br>
              <a:rPr lang="en-US" sz="2800" dirty="0" smtClean="0"/>
            </a:br>
            <a:r>
              <a:rPr lang="en-US" sz="2800" dirty="0" smtClean="0"/>
              <a:t>Using Trauma Informed Services to Increase Parental Protective Factors </a:t>
            </a:r>
            <a:endParaRPr lang="en-US" sz="2800" dirty="0"/>
          </a:p>
        </p:txBody>
      </p:sp>
      <p:sp>
        <p:nvSpPr>
          <p:cNvPr id="3" name="Content Placeholder 2"/>
          <p:cNvSpPr>
            <a:spLocks noGrp="1"/>
          </p:cNvSpPr>
          <p:nvPr>
            <p:ph sz="quarter" idx="1"/>
          </p:nvPr>
        </p:nvSpPr>
        <p:spPr/>
        <p:txBody>
          <a:bodyPr/>
          <a:lstStyle/>
          <a:p>
            <a:r>
              <a:rPr lang="en-US" dirty="0" smtClean="0"/>
              <a:t>If a parents has had chronic trauma in their own childhoods it impacts</a:t>
            </a:r>
          </a:p>
          <a:p>
            <a:endParaRPr lang="en-US" dirty="0" smtClean="0"/>
          </a:p>
          <a:p>
            <a:pPr lvl="1"/>
            <a:r>
              <a:rPr lang="en-US" dirty="0" smtClean="0"/>
              <a:t>- Ability to engage in positive parent child interactions</a:t>
            </a:r>
          </a:p>
          <a:p>
            <a:pPr lvl="1"/>
            <a:r>
              <a:rPr lang="en-US" dirty="0" smtClean="0"/>
              <a:t>- Ability to protect their own children</a:t>
            </a:r>
          </a:p>
          <a:p>
            <a:pPr lvl="1"/>
            <a:r>
              <a:rPr lang="en-US" dirty="0" smtClean="0"/>
              <a:t>- Ability to help their children recover from trauma</a:t>
            </a:r>
          </a:p>
          <a:p>
            <a:pPr lvl="1"/>
            <a:r>
              <a:rPr lang="en-US" dirty="0" smtClean="0"/>
              <a:t>- Ability to cope and function with system (Juvenile Justice or Child Welfare) interventions in support of and with their children </a:t>
            </a:r>
            <a:endParaRPr lang="en-US" dirty="0"/>
          </a:p>
        </p:txBody>
      </p:sp>
      <p:sp>
        <p:nvSpPr>
          <p:cNvPr id="4" name="Footer Placeholder 3"/>
          <p:cNvSpPr>
            <a:spLocks noGrp="1"/>
          </p:cNvSpPr>
          <p:nvPr>
            <p:ph type="ftr" sz="quarter" idx="11"/>
          </p:nvPr>
        </p:nvSpPr>
        <p:spPr>
          <a:xfrm>
            <a:off x="866987" y="8886338"/>
            <a:ext cx="94454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1" y="325120"/>
            <a:ext cx="11908468" cy="1408853"/>
          </a:xfrm>
        </p:spPr>
        <p:txBody>
          <a:bodyPr>
            <a:normAutofit fontScale="90000"/>
          </a:bodyPr>
          <a:lstStyle/>
          <a:p>
            <a:r>
              <a:rPr lang="en-US" sz="3100" b="1" dirty="0" smtClean="0"/>
              <a:t>Cross-Generational Trauma</a:t>
            </a:r>
            <a:r>
              <a:rPr lang="en-US" sz="3100" dirty="0" smtClean="0"/>
              <a:t/>
            </a:r>
            <a:br>
              <a:rPr lang="en-US" sz="3100" dirty="0" smtClean="0"/>
            </a:br>
            <a:r>
              <a:rPr lang="en-US" sz="3100" dirty="0" smtClean="0"/>
              <a:t> Hendricks (2012) Chapter 12 of </a:t>
            </a:r>
            <a:r>
              <a:rPr lang="en-US" sz="3100" i="1" dirty="0" smtClean="0"/>
              <a:t>Creating Trauma Informed Child Welfare Systems</a:t>
            </a:r>
            <a:r>
              <a:rPr lang="en-US" sz="3100" dirty="0" smtClean="0"/>
              <a:t/>
            </a:r>
            <a:br>
              <a:rPr lang="en-US" sz="3100" dirty="0" smtClean="0"/>
            </a:br>
            <a:r>
              <a:rPr lang="en-US" sz="3100" dirty="0" smtClean="0"/>
              <a:t>Using Trauma Informed Services to Increase Parental Protective Factors </a:t>
            </a:r>
            <a:endParaRPr lang="en-US" sz="3100" dirty="0"/>
          </a:p>
        </p:txBody>
      </p:sp>
      <p:sp>
        <p:nvSpPr>
          <p:cNvPr id="3" name="Content Placeholder 2"/>
          <p:cNvSpPr>
            <a:spLocks noGrp="1"/>
          </p:cNvSpPr>
          <p:nvPr>
            <p:ph sz="quarter" idx="1"/>
          </p:nvPr>
        </p:nvSpPr>
        <p:spPr>
          <a:xfrm>
            <a:off x="558801" y="2275840"/>
            <a:ext cx="11908468" cy="6394027"/>
          </a:xfrm>
        </p:spPr>
        <p:txBody>
          <a:bodyPr>
            <a:noAutofit/>
          </a:bodyPr>
          <a:lstStyle/>
          <a:p>
            <a:pPr>
              <a:buNone/>
            </a:pPr>
            <a:r>
              <a:rPr lang="en-US" sz="2800" dirty="0" smtClean="0"/>
              <a:t>Women who have experienced trauma are more likely to self- medicate with a substance (55-99%) (1)</a:t>
            </a:r>
          </a:p>
          <a:p>
            <a:pPr>
              <a:buNone/>
            </a:pPr>
            <a:r>
              <a:rPr lang="en-US" sz="2800" dirty="0" smtClean="0"/>
              <a:t>Intergenerational transmission of trauma (Depression, PTSD) (2) </a:t>
            </a:r>
          </a:p>
          <a:p>
            <a:pPr>
              <a:buNone/>
            </a:pPr>
            <a:r>
              <a:rPr lang="en-US" sz="2800" dirty="0" smtClean="0"/>
              <a:t>Unresolved childhood trauma can lead to reenactments with partners in adult relationships and/or with their children (3)</a:t>
            </a:r>
          </a:p>
          <a:p>
            <a:pPr>
              <a:buNone/>
            </a:pPr>
            <a:r>
              <a:rPr lang="en-US" sz="2800" dirty="0" smtClean="0"/>
              <a:t>Unresolved childhood trauma can lead to difficulty forming secure attachments with their children (4) </a:t>
            </a:r>
          </a:p>
          <a:p>
            <a:pPr>
              <a:buNone/>
            </a:pPr>
            <a:r>
              <a:rPr lang="en-US" sz="2800" dirty="0" smtClean="0"/>
              <a:t>Childhood trauma can result in parenting styles that include threats &amp; violence (2)</a:t>
            </a:r>
          </a:p>
          <a:p>
            <a:pPr>
              <a:buNone/>
            </a:pPr>
            <a:r>
              <a:rPr lang="en-US" sz="2800" dirty="0" smtClean="0"/>
              <a:t>Childhood sexual abuse survivors can miss “red flags” of sexual abuse with their own children due to avoidance of trauma memories themselves  (2)</a:t>
            </a:r>
          </a:p>
          <a:p>
            <a:pPr>
              <a:buNone/>
            </a:pPr>
            <a:endParaRPr lang="en-US" dirty="0" smtClean="0"/>
          </a:p>
          <a:p>
            <a:pPr>
              <a:buNone/>
            </a:pPr>
            <a:endParaRPr lang="en-US" dirty="0" smtClean="0"/>
          </a:p>
        </p:txBody>
      </p:sp>
      <p:sp>
        <p:nvSpPr>
          <p:cNvPr id="5" name="TextBox 4"/>
          <p:cNvSpPr txBox="1"/>
          <p:nvPr/>
        </p:nvSpPr>
        <p:spPr>
          <a:xfrm>
            <a:off x="330200" y="7620000"/>
            <a:ext cx="12268200" cy="1938992"/>
          </a:xfrm>
          <a:prstGeom prst="rect">
            <a:avLst/>
          </a:prstGeom>
          <a:noFill/>
        </p:spPr>
        <p:txBody>
          <a:bodyPr wrap="square" rtlCol="0">
            <a:spAutoFit/>
          </a:bodyPr>
          <a:lstStyle/>
          <a:p>
            <a:pPr marL="457200" indent="-457200" algn="l">
              <a:buAutoNum type="arabicParenR"/>
            </a:pPr>
            <a:r>
              <a:rPr lang="en-US" sz="2000" dirty="0" err="1" smtClean="0">
                <a:solidFill>
                  <a:schemeClr val="tx1"/>
                </a:solidFill>
              </a:rPr>
              <a:t>Najavits</a:t>
            </a:r>
            <a:r>
              <a:rPr lang="en-US" sz="2000" dirty="0" smtClean="0">
                <a:solidFill>
                  <a:schemeClr val="tx1"/>
                </a:solidFill>
              </a:rPr>
              <a:t>, Weiss, &amp; Shaw (1997) </a:t>
            </a:r>
            <a:r>
              <a:rPr lang="en-US" sz="2000" i="1" dirty="0" smtClean="0">
                <a:solidFill>
                  <a:schemeClr val="tx1"/>
                </a:solidFill>
              </a:rPr>
              <a:t>The American Journal on Addiction, 6 </a:t>
            </a:r>
            <a:r>
              <a:rPr lang="en-US" sz="2000" dirty="0" smtClean="0">
                <a:solidFill>
                  <a:schemeClr val="tx1"/>
                </a:solidFill>
              </a:rPr>
              <a:t>(4), 273-283</a:t>
            </a:r>
          </a:p>
          <a:p>
            <a:pPr marL="457200" indent="-457200" algn="l">
              <a:buAutoNum type="arabicParenR"/>
            </a:pPr>
            <a:r>
              <a:rPr lang="en-US" sz="2000" dirty="0" smtClean="0">
                <a:solidFill>
                  <a:schemeClr val="tx1"/>
                </a:solidFill>
              </a:rPr>
              <a:t>Hendricks, A. (2012). </a:t>
            </a:r>
            <a:r>
              <a:rPr lang="en-US" sz="2000" i="1" dirty="0" smtClean="0">
                <a:solidFill>
                  <a:schemeClr val="tx1"/>
                </a:solidFill>
              </a:rPr>
              <a:t>Using Trauma-Informed  Services to Increase Parental Factors  (pp. 89-91)</a:t>
            </a:r>
          </a:p>
          <a:p>
            <a:pPr marL="457200" indent="-457200" algn="l">
              <a:buAutoNum type="arabicParenR"/>
            </a:pPr>
            <a:r>
              <a:rPr lang="en-US" sz="2000" i="1" dirty="0" smtClean="0">
                <a:solidFill>
                  <a:schemeClr val="tx1"/>
                </a:solidFill>
              </a:rPr>
              <a:t>Walker (2007)  Journal of Social Work Practice, 21 (1), 77-87. </a:t>
            </a:r>
          </a:p>
          <a:p>
            <a:pPr marL="457200" indent="-457200" algn="l">
              <a:buAutoNum type="arabicParenR"/>
            </a:pPr>
            <a:r>
              <a:rPr lang="en-US" sz="2000" dirty="0" smtClean="0">
                <a:solidFill>
                  <a:schemeClr val="tx1"/>
                </a:solidFill>
              </a:rPr>
              <a:t>Main &amp; Hess (1990)  In M. Greenberg, D. </a:t>
            </a:r>
            <a:r>
              <a:rPr lang="en-US" sz="2000" dirty="0" err="1" smtClean="0">
                <a:solidFill>
                  <a:schemeClr val="tx1"/>
                </a:solidFill>
              </a:rPr>
              <a:t>Cicchetti</a:t>
            </a:r>
            <a:r>
              <a:rPr lang="en-US" sz="2000" dirty="0" smtClean="0">
                <a:solidFill>
                  <a:schemeClr val="tx1"/>
                </a:solidFill>
              </a:rPr>
              <a:t>, &amp; E. Cummings (Eds.), </a:t>
            </a:r>
            <a:r>
              <a:rPr lang="en-US" sz="2000" i="1" dirty="0" smtClean="0">
                <a:solidFill>
                  <a:schemeClr val="tx1"/>
                </a:solidFill>
              </a:rPr>
              <a:t>Attachment in the preschool years: Theory, research, and intervention (</a:t>
            </a:r>
            <a:r>
              <a:rPr lang="en-US" sz="2000" dirty="0" smtClean="0">
                <a:solidFill>
                  <a:schemeClr val="tx1"/>
                </a:solidFill>
              </a:rPr>
              <a:t>pp. 121-160)</a:t>
            </a:r>
          </a:p>
          <a:p>
            <a:pPr marL="457200" indent="-457200"/>
            <a:r>
              <a:rPr lang="en-US" sz="2000" dirty="0" smtClean="0">
                <a:solidFill>
                  <a:schemeClr val="tx1"/>
                </a:solidFill>
              </a:rPr>
              <a:t> </a:t>
            </a:r>
            <a:endParaRPr lang="en-US" sz="2000" dirty="0">
              <a:solidFill>
                <a:schemeClr val="tx1"/>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25120"/>
            <a:ext cx="12750799" cy="1408853"/>
          </a:xfrm>
        </p:spPr>
        <p:txBody>
          <a:bodyPr>
            <a:normAutofit fontScale="90000"/>
          </a:bodyPr>
          <a:lstStyle/>
          <a:p>
            <a:r>
              <a:rPr lang="en-US" sz="3100" b="1" dirty="0" smtClean="0"/>
              <a:t>Cross-Generational Trauma</a:t>
            </a:r>
            <a:r>
              <a:rPr lang="en-US" sz="3100" dirty="0" smtClean="0"/>
              <a:t/>
            </a:r>
            <a:br>
              <a:rPr lang="en-US" sz="3100" dirty="0" smtClean="0"/>
            </a:br>
            <a:r>
              <a:rPr lang="en-US" sz="3100" dirty="0" smtClean="0"/>
              <a:t> Hendricks (2012) Chapter 12 of </a:t>
            </a:r>
            <a:r>
              <a:rPr lang="en-US" sz="3100" i="1" dirty="0" smtClean="0"/>
              <a:t>Creating Trauma Informed Child Welfare Systems</a:t>
            </a:r>
            <a:r>
              <a:rPr lang="en-US" sz="3100" dirty="0" smtClean="0"/>
              <a:t/>
            </a:r>
            <a:br>
              <a:rPr lang="en-US" sz="3100" dirty="0" smtClean="0"/>
            </a:br>
            <a:r>
              <a:rPr lang="en-US" sz="3100" dirty="0" smtClean="0"/>
              <a:t>Using Trauma Informed Services to Increase Parental Protective Factors </a:t>
            </a:r>
            <a:endParaRPr lang="en-US" sz="3100" dirty="0"/>
          </a:p>
        </p:txBody>
      </p:sp>
      <p:sp>
        <p:nvSpPr>
          <p:cNvPr id="3" name="Content Placeholder 2"/>
          <p:cNvSpPr>
            <a:spLocks noGrp="1"/>
          </p:cNvSpPr>
          <p:nvPr>
            <p:ph sz="quarter" idx="1"/>
          </p:nvPr>
        </p:nvSpPr>
        <p:spPr/>
        <p:txBody>
          <a:bodyPr>
            <a:noAutofit/>
          </a:bodyPr>
          <a:lstStyle/>
          <a:p>
            <a:pPr>
              <a:buNone/>
            </a:pPr>
            <a:endParaRPr lang="en-US" dirty="0" smtClean="0"/>
          </a:p>
          <a:p>
            <a:pPr>
              <a:buNone/>
            </a:pPr>
            <a:endParaRPr lang="en-US" dirty="0" smtClean="0"/>
          </a:p>
          <a:p>
            <a:pPr>
              <a:buNone/>
            </a:pPr>
            <a:endParaRPr lang="en-US" dirty="0" smtClean="0"/>
          </a:p>
        </p:txBody>
      </p:sp>
      <p:sp>
        <p:nvSpPr>
          <p:cNvPr id="4" name="TextBox 3"/>
          <p:cNvSpPr txBox="1"/>
          <p:nvPr/>
        </p:nvSpPr>
        <p:spPr>
          <a:xfrm>
            <a:off x="635000" y="2743200"/>
            <a:ext cx="11049000" cy="5693866"/>
          </a:xfrm>
          <a:prstGeom prst="rect">
            <a:avLst/>
          </a:prstGeom>
          <a:noFill/>
        </p:spPr>
        <p:txBody>
          <a:bodyPr wrap="square" rtlCol="0">
            <a:spAutoFit/>
          </a:bodyPr>
          <a:lstStyle/>
          <a:p>
            <a:pPr algn="l"/>
            <a:r>
              <a:rPr lang="en-US" sz="2800" dirty="0" smtClean="0">
                <a:solidFill>
                  <a:schemeClr val="tx1"/>
                </a:solidFill>
              </a:rPr>
              <a:t>Caregiver  functioning following a child’s exposure to trauma is a major predictor of child’s functioning (1 &amp; 2) </a:t>
            </a:r>
          </a:p>
          <a:p>
            <a:pPr algn="l"/>
            <a:endParaRPr lang="en-US" sz="2800" dirty="0">
              <a:solidFill>
                <a:schemeClr val="tx1"/>
              </a:solidFill>
            </a:endParaRPr>
          </a:p>
          <a:p>
            <a:pPr algn="l"/>
            <a:r>
              <a:rPr lang="en-US" sz="2800" dirty="0" smtClean="0">
                <a:solidFill>
                  <a:schemeClr val="tx1"/>
                </a:solidFill>
              </a:rPr>
              <a:t>If we want to improve a child’s outcome, we must address parent’s trauma history … failure to do so can result in (2) …</a:t>
            </a:r>
          </a:p>
          <a:p>
            <a:pPr algn="l"/>
            <a:endParaRPr lang="en-US" sz="2800" dirty="0">
              <a:solidFill>
                <a:schemeClr val="tx1"/>
              </a:solidFill>
            </a:endParaRPr>
          </a:p>
          <a:p>
            <a:pPr algn="l"/>
            <a:r>
              <a:rPr lang="en-US" sz="2800" dirty="0" smtClean="0">
                <a:solidFill>
                  <a:schemeClr val="tx1"/>
                </a:solidFill>
              </a:rPr>
              <a:t>     - Failure to engage in treatment services</a:t>
            </a:r>
          </a:p>
          <a:p>
            <a:pPr algn="l"/>
            <a:r>
              <a:rPr lang="en-US" sz="2800" dirty="0">
                <a:solidFill>
                  <a:schemeClr val="tx1"/>
                </a:solidFill>
              </a:rPr>
              <a:t> </a:t>
            </a:r>
            <a:r>
              <a:rPr lang="en-US" sz="2800" dirty="0" smtClean="0">
                <a:solidFill>
                  <a:schemeClr val="tx1"/>
                </a:solidFill>
              </a:rPr>
              <a:t>    - An increase in symptoms</a:t>
            </a:r>
          </a:p>
          <a:p>
            <a:pPr algn="l"/>
            <a:r>
              <a:rPr lang="en-US" sz="2800" dirty="0">
                <a:solidFill>
                  <a:schemeClr val="tx1"/>
                </a:solidFill>
              </a:rPr>
              <a:t> </a:t>
            </a:r>
            <a:r>
              <a:rPr lang="en-US" sz="2800" dirty="0" smtClean="0">
                <a:solidFill>
                  <a:schemeClr val="tx1"/>
                </a:solidFill>
              </a:rPr>
              <a:t>    - An increase in management problems</a:t>
            </a:r>
          </a:p>
          <a:p>
            <a:pPr algn="l"/>
            <a:r>
              <a:rPr lang="en-US" sz="2800" dirty="0">
                <a:solidFill>
                  <a:schemeClr val="tx1"/>
                </a:solidFill>
              </a:rPr>
              <a:t> </a:t>
            </a:r>
            <a:r>
              <a:rPr lang="en-US" sz="2800" dirty="0" smtClean="0">
                <a:solidFill>
                  <a:schemeClr val="tx1"/>
                </a:solidFill>
              </a:rPr>
              <a:t>    - </a:t>
            </a:r>
            <a:r>
              <a:rPr lang="en-US" sz="2800" dirty="0" err="1" smtClean="0">
                <a:solidFill>
                  <a:schemeClr val="tx1"/>
                </a:solidFill>
              </a:rPr>
              <a:t>Retraumatization</a:t>
            </a:r>
            <a:r>
              <a:rPr lang="en-US" sz="2800" dirty="0" smtClean="0">
                <a:solidFill>
                  <a:schemeClr val="tx1"/>
                </a:solidFill>
              </a:rPr>
              <a:t> </a:t>
            </a:r>
          </a:p>
          <a:p>
            <a:pPr algn="l"/>
            <a:r>
              <a:rPr lang="en-US" sz="2800" dirty="0">
                <a:solidFill>
                  <a:schemeClr val="tx1"/>
                </a:solidFill>
              </a:rPr>
              <a:t> </a:t>
            </a:r>
            <a:r>
              <a:rPr lang="en-US" sz="2800" dirty="0" smtClean="0">
                <a:solidFill>
                  <a:schemeClr val="tx1"/>
                </a:solidFill>
              </a:rPr>
              <a:t>    - An increase in relapse</a:t>
            </a:r>
          </a:p>
          <a:p>
            <a:pPr algn="l"/>
            <a:r>
              <a:rPr lang="en-US" sz="2800" dirty="0">
                <a:solidFill>
                  <a:schemeClr val="tx1"/>
                </a:solidFill>
              </a:rPr>
              <a:t> </a:t>
            </a:r>
            <a:r>
              <a:rPr lang="en-US" sz="2800" dirty="0" smtClean="0">
                <a:solidFill>
                  <a:schemeClr val="tx1"/>
                </a:solidFill>
              </a:rPr>
              <a:t>    - Withdrawal from service relationship</a:t>
            </a:r>
          </a:p>
          <a:p>
            <a:pPr algn="l"/>
            <a:r>
              <a:rPr lang="en-US" sz="2800" dirty="0">
                <a:solidFill>
                  <a:schemeClr val="tx1"/>
                </a:solidFill>
              </a:rPr>
              <a:t> </a:t>
            </a:r>
            <a:r>
              <a:rPr lang="en-US" sz="2800" dirty="0" smtClean="0">
                <a:solidFill>
                  <a:schemeClr val="tx1"/>
                </a:solidFill>
              </a:rPr>
              <a:t>    - Poor treatment outcomes </a:t>
            </a:r>
          </a:p>
        </p:txBody>
      </p:sp>
      <p:sp>
        <p:nvSpPr>
          <p:cNvPr id="5" name="TextBox 4"/>
          <p:cNvSpPr txBox="1"/>
          <p:nvPr/>
        </p:nvSpPr>
        <p:spPr>
          <a:xfrm>
            <a:off x="2540000" y="8534400"/>
            <a:ext cx="10464800" cy="1015663"/>
          </a:xfrm>
          <a:prstGeom prst="rect">
            <a:avLst/>
          </a:prstGeom>
          <a:noFill/>
        </p:spPr>
        <p:txBody>
          <a:bodyPr wrap="square" rtlCol="0">
            <a:spAutoFit/>
          </a:bodyPr>
          <a:lstStyle/>
          <a:p>
            <a:pPr marL="457200" indent="-457200" algn="l">
              <a:buAutoNum type="arabicParenR"/>
            </a:pPr>
            <a:r>
              <a:rPr lang="en-US" sz="2000" dirty="0" smtClean="0">
                <a:solidFill>
                  <a:schemeClr val="tx1"/>
                </a:solidFill>
              </a:rPr>
              <a:t>Linares et al (2001) </a:t>
            </a:r>
            <a:r>
              <a:rPr lang="en-US" sz="2000" i="1" dirty="0" smtClean="0">
                <a:solidFill>
                  <a:schemeClr val="tx1"/>
                </a:solidFill>
              </a:rPr>
              <a:t>Child Development, 72, 639-652</a:t>
            </a:r>
            <a:endParaRPr lang="en-US" sz="2000" dirty="0" smtClean="0">
              <a:solidFill>
                <a:schemeClr val="tx1"/>
              </a:solidFill>
            </a:endParaRPr>
          </a:p>
          <a:p>
            <a:pPr marL="457200" indent="-457200" algn="l">
              <a:buAutoNum type="arabicParenR"/>
            </a:pPr>
            <a:r>
              <a:rPr lang="en-US" sz="2000" dirty="0" err="1" smtClean="0">
                <a:solidFill>
                  <a:schemeClr val="tx1"/>
                </a:solidFill>
              </a:rPr>
              <a:t>Liberman</a:t>
            </a:r>
            <a:r>
              <a:rPr lang="en-US" sz="2000" dirty="0" smtClean="0">
                <a:solidFill>
                  <a:schemeClr val="tx1"/>
                </a:solidFill>
              </a:rPr>
              <a:t>, Van Horn, &amp; </a:t>
            </a:r>
            <a:r>
              <a:rPr lang="en-US" sz="2000" dirty="0" err="1" smtClean="0">
                <a:solidFill>
                  <a:schemeClr val="tx1"/>
                </a:solidFill>
              </a:rPr>
              <a:t>Ozer</a:t>
            </a:r>
            <a:r>
              <a:rPr lang="en-US" sz="2000" dirty="0" smtClean="0">
                <a:solidFill>
                  <a:schemeClr val="tx1"/>
                </a:solidFill>
              </a:rPr>
              <a:t> (2005) </a:t>
            </a:r>
            <a:r>
              <a:rPr lang="en-US" sz="2000" i="1" dirty="0" smtClean="0">
                <a:solidFill>
                  <a:schemeClr val="tx1"/>
                </a:solidFill>
              </a:rPr>
              <a:t>Development and Psychopathology, 17</a:t>
            </a:r>
            <a:r>
              <a:rPr lang="en-US" sz="2000" dirty="0" smtClean="0">
                <a:solidFill>
                  <a:schemeClr val="tx1"/>
                </a:solidFill>
              </a:rPr>
              <a:t>, 385-396 </a:t>
            </a:r>
          </a:p>
          <a:p>
            <a:pPr marL="457200" indent="-457200" algn="l">
              <a:buAutoNum type="arabicParenR"/>
            </a:pPr>
            <a:r>
              <a:rPr lang="en-US" sz="2000" dirty="0" smtClean="0">
                <a:solidFill>
                  <a:schemeClr val="tx1"/>
                </a:solidFill>
              </a:rPr>
              <a:t>Hendricks, A. (2012) pp. 91</a:t>
            </a:r>
            <a:endParaRPr lang="en-US" sz="2000" dirty="0">
              <a:solidFill>
                <a:schemeClr val="tx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Approaches with Parents</a:t>
            </a:r>
            <a:endParaRPr lang="en-US" dirty="0"/>
          </a:p>
        </p:txBody>
      </p:sp>
      <p:sp>
        <p:nvSpPr>
          <p:cNvPr id="3" name="Content Placeholder 2"/>
          <p:cNvSpPr>
            <a:spLocks noGrp="1"/>
          </p:cNvSpPr>
          <p:nvPr>
            <p:ph sz="quarter" idx="1"/>
          </p:nvPr>
        </p:nvSpPr>
        <p:spPr/>
        <p:txBody>
          <a:bodyPr>
            <a:normAutofit/>
          </a:bodyPr>
          <a:lstStyle/>
          <a:p>
            <a:r>
              <a:rPr lang="en-US" dirty="0" smtClean="0"/>
              <a:t>Utilize trauma focused screening and assessment and treatment services with all family members including the birth family </a:t>
            </a:r>
          </a:p>
          <a:p>
            <a:r>
              <a:rPr lang="en-US" dirty="0" smtClean="0"/>
              <a:t>Don’t just make a referral to general mental health services, substance abuse services, or domestic violence services </a:t>
            </a:r>
          </a:p>
          <a:p>
            <a:r>
              <a:rPr lang="en-US" dirty="0" smtClean="0"/>
              <a:t>Advocate for better trained service providers</a:t>
            </a:r>
          </a:p>
          <a:p>
            <a:r>
              <a:rPr lang="en-US" dirty="0" smtClean="0">
                <a:hlinkClick r:id="rId2" action="ppaction://hlinkfile"/>
              </a:rPr>
              <a:t>Promote awareness of parent trauma across the Juvenile Justice System </a:t>
            </a:r>
            <a:endParaRPr lang="en-US" dirty="0" smtClean="0"/>
          </a:p>
          <a:p>
            <a:pPr>
              <a:buNone/>
            </a:pPr>
            <a:endParaRPr lang="en-US" dirty="0"/>
          </a:p>
        </p:txBody>
      </p:sp>
      <p:sp>
        <p:nvSpPr>
          <p:cNvPr id="4" name="TextBox 3"/>
          <p:cNvSpPr txBox="1"/>
          <p:nvPr/>
        </p:nvSpPr>
        <p:spPr>
          <a:xfrm>
            <a:off x="863600" y="8763000"/>
            <a:ext cx="11811000" cy="1384995"/>
          </a:xfrm>
          <a:prstGeom prst="rect">
            <a:avLst/>
          </a:prstGeom>
          <a:noFill/>
        </p:spPr>
        <p:txBody>
          <a:bodyPr wrap="square" rtlCol="0">
            <a:spAutoFit/>
          </a:bodyPr>
          <a:lstStyle/>
          <a:p>
            <a:r>
              <a:rPr lang="en-US" sz="2400" dirty="0" smtClean="0"/>
              <a:t>Hendricks, A. (2012) </a:t>
            </a:r>
            <a:r>
              <a:rPr lang="en-US" sz="2400" i="1" dirty="0" smtClean="0"/>
              <a:t>Using Trauma Informed Services to Increase Parental Protective Factors  </a:t>
            </a:r>
            <a:r>
              <a:rPr lang="en-US" sz="2400" dirty="0" smtClean="0"/>
              <a:t>from Chapter 12 of </a:t>
            </a:r>
            <a:r>
              <a:rPr lang="en-US" sz="2400" i="1" dirty="0" smtClean="0"/>
              <a:t>Creating Trauma Informed Child Welfare Systems. (p. 91)</a:t>
            </a:r>
            <a:r>
              <a:rPr lang="en-US" dirty="0" smtClean="0"/>
              <a:t/>
            </a:r>
            <a:br>
              <a:rPr lang="en-US" dirty="0" smtClean="0"/>
            </a:br>
            <a:endParaRPr lang="en-US" dirty="0"/>
          </a:p>
        </p:txBody>
      </p:sp>
      <p:sp>
        <p:nvSpPr>
          <p:cNvPr id="5" name="Footer Placeholder 4"/>
          <p:cNvSpPr>
            <a:spLocks noGrp="1"/>
          </p:cNvSpPr>
          <p:nvPr>
            <p:ph type="ftr" sz="quarter" idx="11"/>
          </p:nvPr>
        </p:nvSpPr>
        <p:spPr/>
        <p:txBody>
          <a:bodyPr/>
          <a:lstStyle/>
          <a:p>
            <a:endParaRPr kumimoji="0"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ctrTitle"/>
          </p:nvPr>
        </p:nvSpPr>
        <p:spPr/>
        <p:txBody>
          <a:bodyPr>
            <a:normAutofit fontScale="90000"/>
          </a:bodyPr>
          <a:lstStyle/>
          <a:p>
            <a:r>
              <a:rPr lang="en-US" dirty="0" smtClean="0"/>
              <a:t>Juvenile Justice </a:t>
            </a:r>
            <a:br>
              <a:rPr lang="en-US" dirty="0" smtClean="0"/>
            </a:br>
            <a:r>
              <a:rPr lang="en-US" dirty="0" smtClean="0"/>
              <a:t>and </a:t>
            </a:r>
            <a:br>
              <a:rPr lang="en-US" dirty="0" smtClean="0"/>
            </a:br>
            <a:r>
              <a:rPr lang="en-US" dirty="0" smtClean="0"/>
              <a:t>Foster Care </a:t>
            </a:r>
            <a:endParaRPr lang="en-US" dirty="0"/>
          </a:p>
        </p:txBody>
      </p:sp>
      <p:sp>
        <p:nvSpPr>
          <p:cNvPr id="46082" name="Rectangle 2"/>
          <p:cNvSpPr>
            <a:spLocks noGrp="1" noChangeArrowheads="1"/>
          </p:cNvSpPr>
          <p:nvPr>
            <p:ph type="subTitle" idx="1"/>
          </p:nvPr>
        </p:nvSpPr>
        <p:spPr/>
        <p:txBody>
          <a:bodyPr>
            <a:normAutofit/>
          </a:bodyPr>
          <a:lstStyle/>
          <a:p>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 between 2 systems </a:t>
            </a:r>
            <a:endParaRPr lang="en-US" dirty="0"/>
          </a:p>
        </p:txBody>
      </p:sp>
      <p:sp>
        <p:nvSpPr>
          <p:cNvPr id="3" name="Footer Placeholder 2"/>
          <p:cNvSpPr>
            <a:spLocks noGrp="1"/>
          </p:cNvSpPr>
          <p:nvPr>
            <p:ph type="ftr" sz="quarter" idx="11"/>
          </p:nvPr>
        </p:nvSpPr>
        <p:spPr>
          <a:xfrm>
            <a:off x="866987" y="8886338"/>
            <a:ext cx="9216813" cy="519289"/>
          </a:xfrm>
        </p:spPr>
        <p:txBody>
          <a:bodyPr/>
          <a:lstStyle/>
          <a:p>
            <a:r>
              <a:rPr kumimoji="0" lang="en-US" dirty="0" smtClean="0"/>
              <a:t>Information and slide part of Dr. Allison Sampson's Trauma Presentation</a:t>
            </a:r>
            <a:endParaRPr kumimoji="0" lang="en-US" dirty="0"/>
          </a:p>
        </p:txBody>
      </p:sp>
      <p:sp>
        <p:nvSpPr>
          <p:cNvPr id="4" name="Content Placeholder 3"/>
          <p:cNvSpPr>
            <a:spLocks noGrp="1"/>
          </p:cNvSpPr>
          <p:nvPr>
            <p:ph sz="quarter" idx="1"/>
          </p:nvPr>
        </p:nvSpPr>
        <p:spPr/>
        <p:txBody>
          <a:bodyPr/>
          <a:lstStyle/>
          <a:p>
            <a:pPr marL="0" indent="0">
              <a:buNone/>
            </a:pPr>
            <a:r>
              <a:rPr lang="en-US" sz="2800" dirty="0">
                <a:solidFill>
                  <a:srgbClr val="DBF5F9"/>
                </a:solidFill>
                <a:latin typeface="Calibri"/>
                <a:ea typeface="Calibri"/>
                <a:cs typeface="Times New Roman"/>
              </a:rPr>
              <a:t>(</a:t>
            </a:r>
            <a:r>
              <a:rPr lang="en-US" sz="2800" dirty="0" err="1">
                <a:solidFill>
                  <a:srgbClr val="DBF5F9"/>
                </a:solidFill>
                <a:latin typeface="Calibri"/>
                <a:ea typeface="Calibri"/>
                <a:cs typeface="Times New Roman"/>
              </a:rPr>
              <a:t>Herz</a:t>
            </a:r>
            <a:r>
              <a:rPr lang="en-US" sz="2800" dirty="0">
                <a:solidFill>
                  <a:srgbClr val="DBF5F9"/>
                </a:solidFill>
                <a:latin typeface="Calibri"/>
                <a:ea typeface="Calibri"/>
                <a:cs typeface="Times New Roman"/>
              </a:rPr>
              <a:t>, Lee, Lutz, Stewart, </a:t>
            </a:r>
            <a:r>
              <a:rPr lang="en-US" sz="2800" dirty="0" err="1">
                <a:solidFill>
                  <a:srgbClr val="DBF5F9"/>
                </a:solidFill>
                <a:latin typeface="Calibri"/>
                <a:ea typeface="Calibri"/>
                <a:cs typeface="Times New Roman"/>
              </a:rPr>
              <a:t>Tuell</a:t>
            </a:r>
            <a:r>
              <a:rPr lang="en-US" sz="2800" dirty="0">
                <a:solidFill>
                  <a:srgbClr val="DBF5F9"/>
                </a:solidFill>
                <a:latin typeface="Calibri"/>
                <a:ea typeface="Calibri"/>
                <a:cs typeface="Times New Roman"/>
              </a:rPr>
              <a:t>, &amp; </a:t>
            </a:r>
            <a:r>
              <a:rPr lang="en-US" sz="2800" dirty="0" err="1">
                <a:solidFill>
                  <a:srgbClr val="DBF5F9"/>
                </a:solidFill>
                <a:latin typeface="Calibri"/>
                <a:ea typeface="Calibri"/>
                <a:cs typeface="Times New Roman"/>
              </a:rPr>
              <a:t>Wiig</a:t>
            </a:r>
            <a:r>
              <a:rPr lang="en-US" sz="2800" dirty="0">
                <a:solidFill>
                  <a:srgbClr val="DBF5F9"/>
                </a:solidFill>
                <a:latin typeface="Calibri"/>
                <a:ea typeface="Calibri"/>
                <a:cs typeface="Times New Roman"/>
              </a:rPr>
              <a:t>, </a:t>
            </a:r>
            <a:r>
              <a:rPr lang="en-US" sz="2800" dirty="0" smtClean="0">
                <a:solidFill>
                  <a:srgbClr val="DBF5F9"/>
                </a:solidFill>
                <a:latin typeface="Calibri"/>
                <a:ea typeface="Calibri"/>
                <a:cs typeface="Times New Roman"/>
              </a:rPr>
              <a:t>p 3, Figure 2)</a:t>
            </a:r>
          </a:p>
          <a:p>
            <a:pPr marL="0" indent="0">
              <a:buNone/>
            </a:pPr>
            <a:endParaRPr lang="en-US" sz="2800" dirty="0">
              <a:solidFill>
                <a:srgbClr val="DBF5F9"/>
              </a:solidFill>
              <a:latin typeface="Calibri"/>
              <a:cs typeface="Times New Roman"/>
            </a:endParaRPr>
          </a:p>
          <a:p>
            <a:pPr marL="0" indent="0">
              <a:buNone/>
            </a:pPr>
            <a:endParaRPr lang="en-US" sz="2800" dirty="0" smtClean="0">
              <a:solidFill>
                <a:srgbClr val="DBF5F9"/>
              </a:solidFill>
              <a:latin typeface="Calibri"/>
              <a:cs typeface="Times New Roman"/>
            </a:endParaRPr>
          </a:p>
          <a:p>
            <a:pPr marL="0" indent="0">
              <a:buNone/>
            </a:pPr>
            <a:endParaRPr lang="en-US" sz="2800" dirty="0">
              <a:solidFill>
                <a:srgbClr val="DBF5F9"/>
              </a:solidFill>
              <a:latin typeface="Calibri"/>
              <a:cs typeface="Times New Roman"/>
            </a:endParaRPr>
          </a:p>
          <a:p>
            <a:pPr marL="0" indent="0">
              <a:buNone/>
            </a:pPr>
            <a:r>
              <a:rPr lang="en-US" sz="4000" dirty="0" smtClean="0">
                <a:solidFill>
                  <a:srgbClr val="DBF5F9"/>
                </a:solidFill>
                <a:latin typeface="Calibri"/>
                <a:cs typeface="Times New Roman"/>
                <a:hlinkClick r:id="rId2" action="ppaction://hlinkfile"/>
              </a:rPr>
              <a:t>Example of the many pathways between 2 systems </a:t>
            </a:r>
            <a:endParaRPr lang="en-US" sz="4000" dirty="0"/>
          </a:p>
        </p:txBody>
      </p:sp>
    </p:spTree>
    <p:extLst>
      <p:ext uri="{BB962C8B-B14F-4D97-AF65-F5344CB8AC3E}">
        <p14:creationId xmlns:p14="http://schemas.microsoft.com/office/powerpoint/2010/main" val="10924598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Increased likelihood for Delinquency</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dirty="0" smtClean="0"/>
          </a:p>
          <a:p>
            <a:pPr marL="0" indent="0">
              <a:buNone/>
            </a:pPr>
            <a:r>
              <a:rPr lang="en-US" dirty="0" smtClean="0"/>
              <a:t>Campbell</a:t>
            </a:r>
            <a:r>
              <a:rPr lang="en-US" dirty="0"/>
              <a:t>, Porter, and </a:t>
            </a:r>
            <a:r>
              <a:rPr lang="en-US" dirty="0" err="1"/>
              <a:t>Santor</a:t>
            </a:r>
            <a:r>
              <a:rPr lang="en-US" dirty="0"/>
              <a:t> (2004) tracked the social development of 226 male and female incarcerated juveniles. The results of this investigation demonstrate that only one psychosocial variable impacted outcomes for most incarcerated juveniles: a history of non-parental living arrangements-i.e. foster care</a:t>
            </a:r>
            <a:r>
              <a:rPr lang="en-US" dirty="0" smtClean="0"/>
              <a:t>.</a:t>
            </a:r>
          </a:p>
          <a:p>
            <a:endParaRPr lang="en-US" dirty="0"/>
          </a:p>
        </p:txBody>
      </p:sp>
      <p:sp>
        <p:nvSpPr>
          <p:cNvPr id="4" name="Footer Placeholder 3"/>
          <p:cNvSpPr>
            <a:spLocks noGrp="1"/>
          </p:cNvSpPr>
          <p:nvPr>
            <p:ph type="ftr" sz="quarter" idx="11"/>
          </p:nvPr>
        </p:nvSpPr>
        <p:spPr>
          <a:xfrm>
            <a:off x="866987" y="8886338"/>
            <a:ext cx="95216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33410877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Assault and Foster Care </a:t>
            </a:r>
            <a:endParaRPr lang="en-US" dirty="0"/>
          </a:p>
        </p:txBody>
      </p:sp>
      <p:sp>
        <p:nvSpPr>
          <p:cNvPr id="3" name="Content Placeholder 2"/>
          <p:cNvSpPr>
            <a:spLocks noGrp="1"/>
          </p:cNvSpPr>
          <p:nvPr>
            <p:ph sz="quarter" idx="1"/>
          </p:nvPr>
        </p:nvSpPr>
        <p:spPr/>
        <p:txBody>
          <a:bodyPr>
            <a:normAutofit lnSpcReduction="10000"/>
          </a:bodyPr>
          <a:lstStyle/>
          <a:p>
            <a:r>
              <a:rPr lang="en-US" dirty="0"/>
              <a:t>"Foster children were more likely to have committed criminal assault. Among foster children, increased number of foster home placements correlated with increased number of delinquency convictions" (p. 562</a:t>
            </a:r>
            <a:r>
              <a:rPr lang="en-US" dirty="0" smtClean="0"/>
              <a:t>).</a:t>
            </a:r>
          </a:p>
          <a:p>
            <a:endParaRPr lang="en-US" dirty="0"/>
          </a:p>
          <a:p>
            <a:endParaRPr lang="en-US" dirty="0" smtClean="0"/>
          </a:p>
          <a:p>
            <a:pPr marL="0" indent="0">
              <a:buNone/>
            </a:pPr>
            <a:r>
              <a:rPr lang="en-US" dirty="0" err="1"/>
              <a:t>Runyan</a:t>
            </a:r>
            <a:r>
              <a:rPr lang="en-US" dirty="0"/>
              <a:t>. D.K. (1985). Foster care for </a:t>
            </a:r>
            <a:r>
              <a:rPr lang="en-US" dirty="0" smtClean="0"/>
              <a:t>child maltreatment</a:t>
            </a:r>
            <a:r>
              <a:rPr lang="en-US" dirty="0"/>
              <a:t>: Impact on delinquent behavior. </a:t>
            </a:r>
            <a:r>
              <a:rPr lang="en-US" i="1" dirty="0"/>
              <a:t>Pediatrics</a:t>
            </a:r>
            <a:r>
              <a:rPr lang="en-US" dirty="0"/>
              <a:t>, 75(3), 562-568.</a:t>
            </a:r>
          </a:p>
        </p:txBody>
      </p:sp>
      <p:sp>
        <p:nvSpPr>
          <p:cNvPr id="4" name="Footer Placeholder 3"/>
          <p:cNvSpPr>
            <a:spLocks noGrp="1"/>
          </p:cNvSpPr>
          <p:nvPr>
            <p:ph type="ftr" sz="quarter" idx="11"/>
          </p:nvPr>
        </p:nvSpPr>
        <p:spPr>
          <a:xfrm>
            <a:off x="866987" y="8886338"/>
            <a:ext cx="91406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2690405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 Care Outcomes and Data </a:t>
            </a:r>
            <a:endParaRPr lang="en-US" dirty="0"/>
          </a:p>
        </p:txBody>
      </p:sp>
      <p:sp>
        <p:nvSpPr>
          <p:cNvPr id="3" name="Content Placeholder 2"/>
          <p:cNvSpPr>
            <a:spLocks noGrp="1"/>
          </p:cNvSpPr>
          <p:nvPr>
            <p:ph sz="quarter" idx="1"/>
          </p:nvPr>
        </p:nvSpPr>
        <p:spPr/>
        <p:txBody>
          <a:bodyPr/>
          <a:lstStyle/>
          <a:p>
            <a:pPr>
              <a:buNone/>
            </a:pPr>
            <a:r>
              <a:rPr lang="en-US" dirty="0" smtClean="0"/>
              <a:t>Based on Health and Human Services data (2005), children entering foster care ….</a:t>
            </a:r>
          </a:p>
          <a:p>
            <a:pPr>
              <a:buNone/>
            </a:pPr>
            <a:endParaRPr lang="en-US" dirty="0" smtClean="0"/>
          </a:p>
          <a:p>
            <a:pPr>
              <a:buNone/>
            </a:pPr>
            <a:r>
              <a:rPr lang="en-US" dirty="0" smtClean="0"/>
              <a:t>60% will return home</a:t>
            </a:r>
          </a:p>
          <a:p>
            <a:pPr>
              <a:buNone/>
            </a:pPr>
            <a:r>
              <a:rPr lang="en-US" dirty="0" smtClean="0"/>
              <a:t>15% will be adopted</a:t>
            </a:r>
          </a:p>
          <a:p>
            <a:pPr>
              <a:buNone/>
            </a:pPr>
            <a:r>
              <a:rPr lang="en-US" dirty="0" smtClean="0"/>
              <a:t>Remaining children “age out” of foster care </a:t>
            </a:r>
          </a:p>
          <a:p>
            <a:pPr>
              <a:buNone/>
            </a:pPr>
            <a:r>
              <a:rPr lang="en-US" dirty="0" smtClean="0"/>
              <a:t>				(19,000 per year) </a:t>
            </a:r>
            <a:endParaRPr lang="en-US" dirty="0"/>
          </a:p>
        </p:txBody>
      </p:sp>
      <p:sp>
        <p:nvSpPr>
          <p:cNvPr id="4" name="Footer Placeholder 3"/>
          <p:cNvSpPr>
            <a:spLocks noGrp="1"/>
          </p:cNvSpPr>
          <p:nvPr>
            <p:ph type="ftr" sz="quarter" idx="11"/>
          </p:nvPr>
        </p:nvSpPr>
        <p:spPr>
          <a:xfrm>
            <a:off x="866987" y="8886338"/>
            <a:ext cx="91406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Impact of being in Child Welfare System </a:t>
            </a:r>
            <a:endParaRPr lang="en-US" sz="4800" dirty="0"/>
          </a:p>
        </p:txBody>
      </p:sp>
      <p:sp>
        <p:nvSpPr>
          <p:cNvPr id="3" name="Content Placeholder 2"/>
          <p:cNvSpPr>
            <a:spLocks noGrp="1"/>
          </p:cNvSpPr>
          <p:nvPr>
            <p:ph sz="quarter" idx="1"/>
          </p:nvPr>
        </p:nvSpPr>
        <p:spPr>
          <a:xfrm>
            <a:off x="863600" y="2057400"/>
            <a:ext cx="11595947" cy="6394027"/>
          </a:xfrm>
        </p:spPr>
        <p:txBody>
          <a:bodyPr>
            <a:normAutofit/>
          </a:bodyPr>
          <a:lstStyle/>
          <a:p>
            <a:r>
              <a:rPr lang="en-US" sz="3600" dirty="0" smtClean="0"/>
              <a:t>25% will be incarcerated within first 2 years of aging out of the system </a:t>
            </a:r>
          </a:p>
          <a:p>
            <a:r>
              <a:rPr lang="en-US" sz="3600" dirty="0" smtClean="0"/>
              <a:t>More than 20% will become homeless </a:t>
            </a:r>
          </a:p>
          <a:p>
            <a:r>
              <a:rPr lang="en-US" sz="3600" dirty="0" smtClean="0"/>
              <a:t>Only 58% will have a High School Diploma</a:t>
            </a:r>
          </a:p>
          <a:p>
            <a:r>
              <a:rPr lang="en-US" sz="3600" dirty="0" smtClean="0"/>
              <a:t>Less than 3% will have a college education by age of 25</a:t>
            </a:r>
          </a:p>
          <a:p>
            <a:r>
              <a:rPr lang="en-US" sz="3600" dirty="0" smtClean="0"/>
              <a:t>Many will re-enter the system as parents </a:t>
            </a:r>
          </a:p>
          <a:p>
            <a:r>
              <a:rPr lang="en-US" sz="3600" dirty="0" smtClean="0"/>
              <a:t>For children under age of 5, increase likelihood of developmental delays 13-62% compared to 4-10% </a:t>
            </a:r>
          </a:p>
          <a:p>
            <a:endParaRPr lang="en-US" dirty="0"/>
          </a:p>
        </p:txBody>
      </p:sp>
      <p:sp>
        <p:nvSpPr>
          <p:cNvPr id="5" name="TextBox 4"/>
          <p:cNvSpPr txBox="1"/>
          <p:nvPr/>
        </p:nvSpPr>
        <p:spPr>
          <a:xfrm>
            <a:off x="3225800" y="8001000"/>
            <a:ext cx="8686800" cy="646331"/>
          </a:xfrm>
          <a:prstGeom prst="rect">
            <a:avLst/>
          </a:prstGeom>
          <a:noFill/>
        </p:spPr>
        <p:txBody>
          <a:bodyPr wrap="square" rtlCol="0">
            <a:spAutoFit/>
          </a:bodyPr>
          <a:lstStyle/>
          <a:p>
            <a:pPr marL="342900" indent="-342900" algn="l">
              <a:buAutoNum type="arabicParenR"/>
            </a:pPr>
            <a:r>
              <a:rPr lang="en-US" sz="1800" dirty="0" smtClean="0">
                <a:solidFill>
                  <a:schemeClr val="tx1"/>
                </a:solidFill>
              </a:rPr>
              <a:t>Conradi, L. (2012)  Chadwick Trauma Informed System Project p. 54</a:t>
            </a:r>
          </a:p>
          <a:p>
            <a:pPr marL="342900" indent="-342900" algn="l">
              <a:buAutoNum type="arabicParenR"/>
            </a:pPr>
            <a:r>
              <a:rPr lang="en-US" sz="1800" dirty="0" smtClean="0">
                <a:solidFill>
                  <a:schemeClr val="tx1"/>
                </a:solidFill>
              </a:rPr>
              <a:t> Leslie et. al. (2005). </a:t>
            </a:r>
            <a:r>
              <a:rPr lang="en-US" sz="1800" i="1" dirty="0" smtClean="0">
                <a:solidFill>
                  <a:schemeClr val="tx1"/>
                </a:solidFill>
              </a:rPr>
              <a:t>Developmental and Behavioral Pediatrics 26</a:t>
            </a:r>
            <a:r>
              <a:rPr lang="en-US" sz="1800" dirty="0" smtClean="0">
                <a:solidFill>
                  <a:schemeClr val="tx1"/>
                </a:solidFill>
              </a:rPr>
              <a:t>(3), 177-185</a:t>
            </a:r>
            <a:endParaRPr lang="en-US" sz="1800" dirty="0">
              <a:solidFill>
                <a:schemeClr val="tx1"/>
              </a:solidFill>
            </a:endParaRPr>
          </a:p>
        </p:txBody>
      </p:sp>
      <p:sp>
        <p:nvSpPr>
          <p:cNvPr id="4" name="Footer Placeholder 3"/>
          <p:cNvSpPr>
            <a:spLocks noGrp="1"/>
          </p:cNvSpPr>
          <p:nvPr>
            <p:ph type="ftr" sz="quarter" idx="11"/>
          </p:nvPr>
        </p:nvSpPr>
        <p:spPr>
          <a:xfrm>
            <a:off x="866987" y="8886338"/>
            <a:ext cx="95216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 Parent Involvement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Many studies indicate that caregiver functioning is a major predictor of child functioning after child experiences a trauma (Linares et al. 2001, Lieberman, Van Horn, &amp; </a:t>
            </a:r>
            <a:r>
              <a:rPr lang="en-US" dirty="0" err="1" smtClean="0"/>
              <a:t>Ozer</a:t>
            </a:r>
            <a:r>
              <a:rPr lang="en-US" dirty="0" smtClean="0"/>
              <a:t> 2005)</a:t>
            </a:r>
          </a:p>
          <a:p>
            <a:endParaRPr lang="en-US" dirty="0" smtClean="0"/>
          </a:p>
          <a:p>
            <a:r>
              <a:rPr lang="en-US" dirty="0" smtClean="0"/>
              <a:t>Birth parent involvement can improve children's depression and lower their externalizing behavior problems (</a:t>
            </a:r>
            <a:r>
              <a:rPr lang="en-US" dirty="0" err="1" smtClean="0"/>
              <a:t>McWey</a:t>
            </a:r>
            <a:r>
              <a:rPr lang="en-US" dirty="0" smtClean="0"/>
              <a:t>, </a:t>
            </a:r>
            <a:r>
              <a:rPr lang="en-US" dirty="0" err="1" smtClean="0"/>
              <a:t>Acock</a:t>
            </a:r>
            <a:r>
              <a:rPr lang="en-US" dirty="0" smtClean="0"/>
              <a:t>, &amp; Porter 2010)</a:t>
            </a:r>
          </a:p>
          <a:p>
            <a:endParaRPr lang="en-US" dirty="0" smtClean="0"/>
          </a:p>
          <a:p>
            <a:r>
              <a:rPr lang="en-US" dirty="0" smtClean="0"/>
              <a:t>See NCTSN Guide for Attorneys and Judges on Birth Parents and “What Children in Foster Care Want You to Know” </a:t>
            </a:r>
            <a:endParaRPr lang="en-US" dirty="0"/>
          </a:p>
        </p:txBody>
      </p:sp>
      <p:sp>
        <p:nvSpPr>
          <p:cNvPr id="4" name="Footer Placeholder 3"/>
          <p:cNvSpPr>
            <a:spLocks noGrp="1"/>
          </p:cNvSpPr>
          <p:nvPr>
            <p:ph type="ftr" sz="quarter" idx="11"/>
          </p:nvPr>
        </p:nvSpPr>
        <p:spPr>
          <a:xfrm>
            <a:off x="866987" y="8886338"/>
            <a:ext cx="9521613" cy="519289"/>
          </a:xfrm>
        </p:spPr>
        <p:txBody>
          <a:bodyPr/>
          <a:lstStyle/>
          <a:p>
            <a:r>
              <a:rPr kumimoji="0" lang="en-US" dirty="0" smtClean="0"/>
              <a:t>Information and slide part of Dr. Allison Sampson's Trauma Presentation</a:t>
            </a:r>
            <a:endParaRPr kumimoji="0"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Often the caregivers … are the kids we as a system “missed”</a:t>
            </a:r>
          </a:p>
          <a:p>
            <a:endParaRPr lang="en-US" dirty="0"/>
          </a:p>
          <a:p>
            <a:r>
              <a:rPr lang="en-US" dirty="0" smtClean="0"/>
              <a:t>They come to us with their own trauma histories</a:t>
            </a:r>
          </a:p>
          <a:p>
            <a:endParaRPr lang="en-US" dirty="0"/>
          </a:p>
          <a:p>
            <a:r>
              <a:rPr lang="en-US" dirty="0" smtClean="0"/>
              <a:t>Successful outcomes with our clients means successful work with the family </a:t>
            </a:r>
          </a:p>
          <a:p>
            <a:endParaRPr lang="en-US" dirty="0"/>
          </a:p>
          <a:p>
            <a:r>
              <a:rPr lang="en-US" dirty="0" smtClean="0"/>
              <a:t>Screening all caregivers and finding them services is critical to the prevention/treatment/reduction of recidivism for children entering the juvenile justice system</a:t>
            </a:r>
            <a:endParaRPr lang="en-US" dirty="0"/>
          </a:p>
        </p:txBody>
      </p:sp>
      <p:sp>
        <p:nvSpPr>
          <p:cNvPr id="4" name="Footer Placeholder 3"/>
          <p:cNvSpPr>
            <a:spLocks noGrp="1"/>
          </p:cNvSpPr>
          <p:nvPr>
            <p:ph type="ftr" sz="quarter" idx="11"/>
          </p:nvPr>
        </p:nvSpPr>
        <p:spPr>
          <a:xfrm>
            <a:off x="866987" y="8886338"/>
            <a:ext cx="99026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6635575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Trauma and OUR Work </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smtClean="0"/>
          </a:p>
          <a:p>
            <a:pPr marL="0" indent="0" algn="ctr">
              <a:buNone/>
            </a:pPr>
            <a:r>
              <a:rPr lang="en-US" dirty="0" smtClean="0"/>
              <a:t>Meeting the Trauma Needs of Our Staff … </a:t>
            </a:r>
          </a:p>
          <a:p>
            <a:pPr marL="0" indent="0" algn="ctr">
              <a:buNone/>
            </a:pPr>
            <a:endParaRPr lang="en-US" dirty="0"/>
          </a:p>
          <a:p>
            <a:pPr algn="ctr">
              <a:buFontTx/>
              <a:buChar char="-"/>
            </a:pPr>
            <a:r>
              <a:rPr lang="en-US" dirty="0" smtClean="0"/>
              <a:t>ACE scores</a:t>
            </a:r>
          </a:p>
          <a:p>
            <a:pPr algn="ctr">
              <a:buFontTx/>
              <a:buChar char="-"/>
            </a:pPr>
            <a:r>
              <a:rPr lang="en-US" dirty="0" smtClean="0"/>
              <a:t>Secondary Trauma </a:t>
            </a:r>
            <a:endParaRPr lang="en-US" dirty="0"/>
          </a:p>
        </p:txBody>
      </p:sp>
      <p:sp>
        <p:nvSpPr>
          <p:cNvPr id="4" name="Footer Placeholder 3"/>
          <p:cNvSpPr>
            <a:spLocks noGrp="1"/>
          </p:cNvSpPr>
          <p:nvPr>
            <p:ph type="ftr" sz="quarter" idx="11"/>
          </p:nvPr>
        </p:nvSpPr>
        <p:spPr>
          <a:xfrm>
            <a:off x="866987" y="8886338"/>
            <a:ext cx="86834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26094686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Is it just about children though … or is it about all of us ???? </a:t>
            </a:r>
            <a:endParaRPr lang="en-US" dirty="0"/>
          </a:p>
        </p:txBody>
      </p:sp>
      <p:sp>
        <p:nvSpPr>
          <p:cNvPr id="3" name="Content Placeholder 2"/>
          <p:cNvSpPr>
            <a:spLocks noGrp="1"/>
          </p:cNvSpPr>
          <p:nvPr>
            <p:ph type="subTitle" idx="1"/>
          </p:nvPr>
        </p:nvSpPr>
        <p:spPr/>
        <p:txBody>
          <a:bodyPr/>
          <a:lstStyle/>
          <a:p>
            <a:endParaRPr lang="en-US" dirty="0" smtClean="0"/>
          </a:p>
          <a:p>
            <a:pPr>
              <a:buNone/>
            </a:pPr>
            <a:endParaRPr lang="en-US" dirty="0"/>
          </a:p>
        </p:txBody>
      </p:sp>
    </p:spTree>
    <p:extLst>
      <p:ext uri="{BB962C8B-B14F-4D97-AF65-F5344CB8AC3E}">
        <p14:creationId xmlns:p14="http://schemas.microsoft.com/office/powerpoint/2010/main" val="103402124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100" dirty="0"/>
              <a:t>Adverse Childhood Experiences</a:t>
            </a:r>
            <a:br>
              <a:rPr lang="en-US" sz="5100" dirty="0"/>
            </a:br>
            <a:r>
              <a:rPr lang="en-US" sz="2800" dirty="0" err="1">
                <a:latin typeface="Calibri"/>
                <a:ea typeface="Calibri"/>
                <a:cs typeface="Times New Roman"/>
              </a:rPr>
              <a:t>Felitti</a:t>
            </a:r>
            <a:r>
              <a:rPr lang="en-US" sz="2800" dirty="0">
                <a:latin typeface="Calibri"/>
                <a:ea typeface="Calibri"/>
                <a:cs typeface="Times New Roman"/>
              </a:rPr>
              <a:t>, V. J., &amp; </a:t>
            </a:r>
            <a:r>
              <a:rPr lang="en-US" sz="2800" dirty="0" err="1">
                <a:latin typeface="Calibri"/>
                <a:ea typeface="Calibri"/>
                <a:cs typeface="Times New Roman"/>
              </a:rPr>
              <a:t>Anda</a:t>
            </a:r>
            <a:r>
              <a:rPr lang="en-US" sz="2800" dirty="0">
                <a:latin typeface="Calibri"/>
                <a:ea typeface="Calibri"/>
                <a:cs typeface="Times New Roman"/>
              </a:rPr>
              <a:t>, R. F. (2010)</a:t>
            </a:r>
            <a:endParaRPr lang="en-US" sz="2800" dirty="0"/>
          </a:p>
        </p:txBody>
      </p:sp>
      <p:sp>
        <p:nvSpPr>
          <p:cNvPr id="21508" name="Footer Placeholder 3"/>
          <p:cNvSpPr>
            <a:spLocks noGrp="1"/>
          </p:cNvSpPr>
          <p:nvPr>
            <p:ph type="ftr" sz="quarter" idx="11"/>
          </p:nvPr>
        </p:nvSpPr>
        <p:spPr bwMode="auto">
          <a:xfrm>
            <a:off x="866987" y="8886338"/>
            <a:ext cx="9826413" cy="5192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39" tIns="65020" rIns="130039" bIns="65020" numCol="1" anchorCtr="0" compatLnSpc="1">
            <a:prstTxWarp prst="textNoShape">
              <a:avLst/>
            </a:prstTxWarp>
          </a:bodyPr>
          <a:lstStyle>
            <a:lvl1pPr eaLnBrk="0" hangingPunct="0">
              <a:defRPr>
                <a:solidFill>
                  <a:schemeClr val="tx1"/>
                </a:solidFill>
                <a:latin typeface="Arial" charset="0"/>
              </a:defRPr>
            </a:lvl1pPr>
            <a:lvl2pPr marL="1056569" indent="-406374" eaLnBrk="0" hangingPunct="0">
              <a:defRPr>
                <a:solidFill>
                  <a:schemeClr val="tx1"/>
                </a:solidFill>
                <a:latin typeface="Arial" charset="0"/>
              </a:defRPr>
            </a:lvl2pPr>
            <a:lvl3pPr marL="1625492" indent="-325098" eaLnBrk="0" hangingPunct="0">
              <a:defRPr>
                <a:solidFill>
                  <a:schemeClr val="tx1"/>
                </a:solidFill>
                <a:latin typeface="Arial" charset="0"/>
              </a:defRPr>
            </a:lvl3pPr>
            <a:lvl4pPr marL="2275688" indent="-325098" eaLnBrk="0" hangingPunct="0">
              <a:defRPr>
                <a:solidFill>
                  <a:schemeClr val="tx1"/>
                </a:solidFill>
                <a:latin typeface="Arial" charset="0"/>
              </a:defRPr>
            </a:lvl4pPr>
            <a:lvl5pPr marL="2925885" indent="-325098" eaLnBrk="0" hangingPunct="0">
              <a:defRPr>
                <a:solidFill>
                  <a:schemeClr val="tx1"/>
                </a:solidFill>
                <a:latin typeface="Arial" charset="0"/>
              </a:defRPr>
            </a:lvl5pPr>
            <a:lvl6pPr marL="3576081" indent="-325098" eaLnBrk="0" fontAlgn="base" hangingPunct="0">
              <a:spcBef>
                <a:spcPct val="0"/>
              </a:spcBef>
              <a:spcAft>
                <a:spcPct val="0"/>
              </a:spcAft>
              <a:defRPr>
                <a:solidFill>
                  <a:schemeClr val="tx1"/>
                </a:solidFill>
                <a:latin typeface="Arial" charset="0"/>
              </a:defRPr>
            </a:lvl6pPr>
            <a:lvl7pPr marL="4226278" indent="-325098" eaLnBrk="0" fontAlgn="base" hangingPunct="0">
              <a:spcBef>
                <a:spcPct val="0"/>
              </a:spcBef>
              <a:spcAft>
                <a:spcPct val="0"/>
              </a:spcAft>
              <a:defRPr>
                <a:solidFill>
                  <a:schemeClr val="tx1"/>
                </a:solidFill>
                <a:latin typeface="Arial" charset="0"/>
              </a:defRPr>
            </a:lvl7pPr>
            <a:lvl8pPr marL="4876475" indent="-325098" eaLnBrk="0" fontAlgn="base" hangingPunct="0">
              <a:spcBef>
                <a:spcPct val="0"/>
              </a:spcBef>
              <a:spcAft>
                <a:spcPct val="0"/>
              </a:spcAft>
              <a:defRPr>
                <a:solidFill>
                  <a:schemeClr val="tx1"/>
                </a:solidFill>
                <a:latin typeface="Arial" charset="0"/>
              </a:defRPr>
            </a:lvl8pPr>
            <a:lvl9pPr marL="5526671" indent="-325098" eaLnBrk="0" fontAlgn="base" hangingPunct="0">
              <a:spcBef>
                <a:spcPct val="0"/>
              </a:spcBef>
              <a:spcAft>
                <a:spcPct val="0"/>
              </a:spcAft>
              <a:defRPr>
                <a:solidFill>
                  <a:schemeClr val="tx1"/>
                </a:solidFill>
                <a:latin typeface="Arial" charset="0"/>
              </a:defRPr>
            </a:lvl9pPr>
          </a:lstStyle>
          <a:p>
            <a:pPr eaLnBrk="1" hangingPunct="1"/>
            <a:r>
              <a:rPr lang="en-US" altLang="en-US" dirty="0" smtClean="0">
                <a:solidFill>
                  <a:srgbClr val="D6ECFF"/>
                </a:solidFill>
              </a:rPr>
              <a:t>Information and slide part of Dr. Allison Sampson's Trauma Presentation</a:t>
            </a:r>
          </a:p>
        </p:txBody>
      </p:sp>
      <p:sp>
        <p:nvSpPr>
          <p:cNvPr id="21507" name="Content Placeholder 2"/>
          <p:cNvSpPr>
            <a:spLocks noGrp="1"/>
          </p:cNvSpPr>
          <p:nvPr>
            <p:ph sz="quarter" idx="1"/>
          </p:nvPr>
        </p:nvSpPr>
        <p:spPr/>
        <p:txBody>
          <a:bodyPr/>
          <a:lstStyle/>
          <a:p>
            <a:pPr marL="97079" indent="0">
              <a:buNone/>
            </a:pPr>
            <a:r>
              <a:rPr lang="en-US" dirty="0" smtClean="0"/>
              <a:t>Bigger Scope (n=17,337)</a:t>
            </a:r>
          </a:p>
          <a:p>
            <a:pPr lvl="2"/>
            <a:r>
              <a:rPr lang="en-US" dirty="0" smtClean="0"/>
              <a:t>2/3</a:t>
            </a:r>
            <a:r>
              <a:rPr lang="en-US" baseline="30000" dirty="0" smtClean="0"/>
              <a:t>rd</a:t>
            </a:r>
            <a:r>
              <a:rPr lang="en-US" dirty="0" smtClean="0"/>
              <a:t> of folks responding reported at least 1 ACE factor</a:t>
            </a:r>
          </a:p>
          <a:p>
            <a:pPr lvl="2"/>
            <a:r>
              <a:rPr lang="en-US" dirty="0" smtClean="0"/>
              <a:t> 1 in 6 had 4 or more ACE factors </a:t>
            </a:r>
          </a:p>
          <a:p>
            <a:pPr lvl="2"/>
            <a:r>
              <a:rPr lang="en-US" dirty="0" smtClean="0"/>
              <a:t>Factors are linked to higher risks for medical conditions like smoking, severe obesity, and heart disease </a:t>
            </a:r>
          </a:p>
          <a:p>
            <a:pPr lvl="2"/>
            <a:r>
              <a:rPr lang="en-US" dirty="0" smtClean="0"/>
              <a:t>Factors are linked higher risk for substance abuse, depression and suicide attempts </a:t>
            </a:r>
          </a:p>
          <a:p>
            <a:pPr lvl="2"/>
            <a:r>
              <a:rPr lang="en-US" dirty="0" smtClean="0"/>
              <a:t>MAJOR PUBLIC HEALH ISSUE </a:t>
            </a:r>
          </a:p>
          <a:p>
            <a:pPr lvl="2"/>
            <a:r>
              <a:rPr lang="en-US" dirty="0" smtClean="0">
                <a:hlinkClick r:id="rId3" action="ppaction://hlinkfile"/>
              </a:rPr>
              <a:t>Refer back to Trauma </a:t>
            </a:r>
            <a:r>
              <a:rPr lang="en-US" dirty="0" err="1" smtClean="0">
                <a:hlinkClick r:id="rId3" action="ppaction://hlinkfile"/>
              </a:rPr>
              <a:t>Infographic</a:t>
            </a:r>
            <a:r>
              <a:rPr lang="en-US" dirty="0" smtClean="0">
                <a:hlinkClick r:id="rId3" action="ppaction://hlinkfile"/>
              </a:rPr>
              <a:t> </a:t>
            </a:r>
            <a:endParaRPr lang="en-US" dirty="0" smtClean="0"/>
          </a:p>
          <a:p>
            <a:pPr lvl="2"/>
            <a:r>
              <a:rPr lang="en-US" dirty="0">
                <a:hlinkClick r:id="rId4"/>
              </a:rPr>
              <a:t>http://</a:t>
            </a:r>
            <a:r>
              <a:rPr lang="en-US" dirty="0" smtClean="0">
                <a:hlinkClick r:id="rId4"/>
              </a:rPr>
              <a:t>www.cdc.gov/ace/index.htm</a:t>
            </a:r>
            <a:r>
              <a:rPr lang="en-US" dirty="0" smtClean="0"/>
              <a:t> </a:t>
            </a:r>
          </a:p>
          <a:p>
            <a:pPr lvl="2"/>
            <a:endParaRPr lang="en-US" dirty="0"/>
          </a:p>
        </p:txBody>
      </p:sp>
    </p:spTree>
    <p:extLst>
      <p:ext uri="{BB962C8B-B14F-4D97-AF65-F5344CB8AC3E}">
        <p14:creationId xmlns:p14="http://schemas.microsoft.com/office/powerpoint/2010/main" val="6958859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items on ACE</a:t>
            </a:r>
            <a:endParaRPr lang="en-US" dirty="0"/>
          </a:p>
        </p:txBody>
      </p:sp>
      <p:sp>
        <p:nvSpPr>
          <p:cNvPr id="3" name="Content Placeholder 2"/>
          <p:cNvSpPr>
            <a:spLocks noGrp="1"/>
          </p:cNvSpPr>
          <p:nvPr>
            <p:ph sz="quarter" idx="1"/>
          </p:nvPr>
        </p:nvSpPr>
        <p:spPr/>
        <p:txBody>
          <a:bodyPr>
            <a:normAutofit fontScale="77500" lnSpcReduction="20000"/>
          </a:bodyPr>
          <a:lstStyle/>
          <a:p>
            <a:pPr>
              <a:buNone/>
            </a:pPr>
            <a:r>
              <a:rPr lang="en-US" b="1" dirty="0" smtClean="0"/>
              <a:t>Childhood experiences … </a:t>
            </a:r>
            <a:r>
              <a:rPr lang="en-US" b="1" dirty="0" smtClean="0">
                <a:hlinkClick r:id="rId2" action="ppaction://hlinkfile"/>
              </a:rPr>
              <a:t>(short measure)</a:t>
            </a:r>
            <a:endParaRPr lang="en-US" b="1" dirty="0" smtClean="0"/>
          </a:p>
          <a:p>
            <a:pPr>
              <a:buNone/>
            </a:pPr>
            <a:endParaRPr lang="en-US" dirty="0" smtClean="0"/>
          </a:p>
          <a:p>
            <a:r>
              <a:rPr lang="en-US" dirty="0" smtClean="0"/>
              <a:t>Emotional Violence/Abuse</a:t>
            </a:r>
          </a:p>
          <a:p>
            <a:r>
              <a:rPr lang="en-US" dirty="0" smtClean="0"/>
              <a:t>Physical Violence/Abuse</a:t>
            </a:r>
          </a:p>
          <a:p>
            <a:r>
              <a:rPr lang="en-US" dirty="0" smtClean="0"/>
              <a:t>Sexual Violence/Abuse</a:t>
            </a:r>
          </a:p>
          <a:p>
            <a:r>
              <a:rPr lang="en-US" dirty="0" smtClean="0"/>
              <a:t>Feeling “unloved” or not supported by primary caregivers</a:t>
            </a:r>
          </a:p>
          <a:p>
            <a:r>
              <a:rPr lang="en-US" dirty="0" smtClean="0"/>
              <a:t>Hunger, lack of protection, substance use in family </a:t>
            </a:r>
          </a:p>
          <a:p>
            <a:r>
              <a:rPr lang="en-US" dirty="0" smtClean="0"/>
              <a:t>Loss of Caregiver (separation/divorce)</a:t>
            </a:r>
          </a:p>
          <a:p>
            <a:r>
              <a:rPr lang="en-US" dirty="0" smtClean="0"/>
              <a:t>Witness IPV of mother figure</a:t>
            </a:r>
          </a:p>
          <a:p>
            <a:r>
              <a:rPr lang="en-US" dirty="0" smtClean="0"/>
              <a:t>Living with person with an addiction </a:t>
            </a:r>
          </a:p>
          <a:p>
            <a:r>
              <a:rPr lang="en-US" dirty="0" smtClean="0"/>
              <a:t>Mental health conditions in family/suicide in family</a:t>
            </a:r>
          </a:p>
          <a:p>
            <a:r>
              <a:rPr lang="en-US" dirty="0" smtClean="0"/>
              <a:t>Household member in prison system </a:t>
            </a:r>
          </a:p>
        </p:txBody>
      </p:sp>
      <p:sp>
        <p:nvSpPr>
          <p:cNvPr id="4" name="Footer Placeholder 3"/>
          <p:cNvSpPr>
            <a:spLocks noGrp="1"/>
          </p:cNvSpPr>
          <p:nvPr>
            <p:ph type="ftr" sz="quarter" idx="11"/>
          </p:nvPr>
        </p:nvSpPr>
        <p:spPr>
          <a:xfrm>
            <a:off x="866987" y="8886338"/>
            <a:ext cx="9521613" cy="519289"/>
          </a:xfrm>
        </p:spPr>
        <p:txBody>
          <a:bodyPr/>
          <a:lstStyle/>
          <a:p>
            <a:r>
              <a:rPr kumimoji="0" lang="en-US" dirty="0" smtClean="0"/>
              <a:t>Information and slide part of Dr. Allison Sampson's Trauma Presentation</a:t>
            </a:r>
            <a:endParaRPr kumimoji="0" lang="en-US" dirty="0"/>
          </a:p>
        </p:txBody>
      </p:sp>
    </p:spTree>
    <p:extLst>
      <p:ext uri="{BB962C8B-B14F-4D97-AF65-F5344CB8AC3E}">
        <p14:creationId xmlns:p14="http://schemas.microsoft.com/office/powerpoint/2010/main" val="6130295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3_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4_Media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5125</TotalTime>
  <Words>8510</Words>
  <Application>Microsoft Office PowerPoint</Application>
  <PresentationFormat>Custom</PresentationFormat>
  <Paragraphs>1288</Paragraphs>
  <Slides>159</Slides>
  <Notes>15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159</vt:i4>
      </vt:variant>
    </vt:vector>
  </HeadingPairs>
  <TitlesOfParts>
    <vt:vector size="166" baseType="lpstr">
      <vt:lpstr>Median</vt:lpstr>
      <vt:lpstr>1_Median</vt:lpstr>
      <vt:lpstr>Office Theme</vt:lpstr>
      <vt:lpstr>2_Median</vt:lpstr>
      <vt:lpstr>3_Median</vt:lpstr>
      <vt:lpstr>4_Median</vt:lpstr>
      <vt:lpstr>Document</vt:lpstr>
      <vt:lpstr>Trauma past,  Trauma Present  What is Trauma Informed Phase Oriented Treatment ?  </vt:lpstr>
      <vt:lpstr>What’s all the “trauma” buzz about …</vt:lpstr>
      <vt:lpstr>NCTSN Contributions … </vt:lpstr>
      <vt:lpstr>NCTSN and Resources for Learning  Juvenile Justice   </vt:lpstr>
      <vt:lpstr>What does it mean to be trauma informed … </vt:lpstr>
      <vt:lpstr>Juvenile Justice SafeStart Resources</vt:lpstr>
      <vt:lpstr>Child Welfare and Corrections </vt:lpstr>
      <vt:lpstr> Cross-Over Youth (Herz, Lee, Lutz, Stewart, Tuell, &amp; Wiig, pp 2-3) </vt:lpstr>
      <vt:lpstr>Pathways between 2 systems </vt:lpstr>
      <vt:lpstr>Relevance of Trauma to Child Welfare</vt:lpstr>
      <vt:lpstr> Prevalence of Trauma—United States </vt:lpstr>
      <vt:lpstr> Prevalence of Trauma—United States </vt:lpstr>
      <vt:lpstr>U.S. Prevalence, cont'd</vt:lpstr>
      <vt:lpstr>Prevalence of Trauma in the Child Welfare Population</vt:lpstr>
      <vt:lpstr>Prevalence in Child Welfare Population, cont'd</vt:lpstr>
      <vt:lpstr>Mismanagement of Trauma Hendrick, H. (2012) Creating Trauma-Informed Child Welfare Systems, p. 6</vt:lpstr>
      <vt:lpstr>“Our Kids” in Juvenile Justice </vt:lpstr>
      <vt:lpstr>Trauma and Juvenile Justice </vt:lpstr>
      <vt:lpstr>“Our Kids” in Juvenile Justice </vt:lpstr>
      <vt:lpstr>Trauma and Juvenile Delinquency </vt:lpstr>
      <vt:lpstr>The future for “our kids” …. </vt:lpstr>
      <vt:lpstr>Data from the National Survey of Adolescents (Kilpatrick et al., 2003b)</vt:lpstr>
      <vt:lpstr>Data from the National Survey of Adolescents (Kilpatrick et al., 2003b)</vt:lpstr>
      <vt:lpstr>Females in Juvenile Justice </vt:lpstr>
      <vt:lpstr>BIG PICTURE …  Why does this matter?</vt:lpstr>
      <vt:lpstr>What helps …. </vt:lpstr>
      <vt:lpstr>Support children’s development in three areas </vt:lpstr>
      <vt:lpstr>Before we can teach, we must do …</vt:lpstr>
      <vt:lpstr>Defining Trauma … </vt:lpstr>
      <vt:lpstr>What is trauma ?</vt:lpstr>
      <vt:lpstr>What Is Child Traumatic Stress?</vt:lpstr>
      <vt:lpstr>What Is Child Traumatic Stress,  cont'd </vt:lpstr>
      <vt:lpstr>Types of Traumatic Stress</vt:lpstr>
      <vt:lpstr>Types of Traumatic Stress, cont'd</vt:lpstr>
      <vt:lpstr>Types of Traumatic Stress, cont'd</vt:lpstr>
      <vt:lpstr>Understanding Trauma Processing</vt:lpstr>
      <vt:lpstr>Trauma Outcome Process Adapted by Joann Schladale in 2002 from Rasmussen, L., Burton, J., &amp; Christopherson, B. (1992).</vt:lpstr>
      <vt:lpstr>Other Sources of Stress </vt:lpstr>
      <vt:lpstr>Other Sources of Ongoing Stress</vt:lpstr>
      <vt:lpstr>Variability in Responses to Stressors and Traumatic Events</vt:lpstr>
      <vt:lpstr>Variability, cont’d</vt:lpstr>
      <vt:lpstr>Effects of Trauma Exposure on Children </vt:lpstr>
      <vt:lpstr>Effects of Trauma Exposure, cont’d </vt:lpstr>
      <vt:lpstr>Effects of Trauma Exposure, cont’d </vt:lpstr>
      <vt:lpstr>Long-Term Effects of Childhood Trauma </vt:lpstr>
      <vt:lpstr>Trauma and Resiliency  Tedeschi and Calhoun (1996, 1999, 2006) </vt:lpstr>
      <vt:lpstr>Post-Traumatic Growth  Tedeschi and Calhoun (1996, 1999, 2006) </vt:lpstr>
      <vt:lpstr>Trauma and the Brain </vt:lpstr>
      <vt:lpstr>Understanding “why” … </vt:lpstr>
      <vt:lpstr>Brain and Stress</vt:lpstr>
      <vt:lpstr>Three parts of the brain … </vt:lpstr>
      <vt:lpstr>Stress and the Brain</vt:lpstr>
      <vt:lpstr>PowerPoint Presentation</vt:lpstr>
      <vt:lpstr>Vulnerability Mountain</vt:lpstr>
      <vt:lpstr>Right and Left Hemisphere</vt:lpstr>
      <vt:lpstr>Memory</vt:lpstr>
      <vt:lpstr>Looking through their eyes …</vt:lpstr>
      <vt:lpstr>Implicit versus Explicit </vt:lpstr>
      <vt:lpstr>Big Picture Message … </vt:lpstr>
      <vt:lpstr>Trauma and the Brain </vt:lpstr>
      <vt:lpstr>Trauma and the Brain, cont’d</vt:lpstr>
      <vt:lpstr>Trauma and the Brain, cont’d</vt:lpstr>
      <vt:lpstr>Trauma and the Brain, cont’d</vt:lpstr>
      <vt:lpstr>Trauma and Attachment </vt:lpstr>
      <vt:lpstr>Attachment … what we already know </vt:lpstr>
      <vt:lpstr>Attachment</vt:lpstr>
      <vt:lpstr>Attachment’s Purpose Siegel, 1999</vt:lpstr>
      <vt:lpstr>Attachment’s Purpose</vt:lpstr>
      <vt:lpstr>Impact of Secure Attachment</vt:lpstr>
      <vt:lpstr>Other impacts of trauma </vt:lpstr>
      <vt:lpstr>The Influence of Culture on Trauma</vt:lpstr>
      <vt:lpstr>The Influence of Developmental Stage</vt:lpstr>
      <vt:lpstr>PowerPoint Presentation</vt:lpstr>
      <vt:lpstr>PowerPoint Presentation</vt:lpstr>
      <vt:lpstr>PowerPoint Presentation</vt:lpstr>
      <vt:lpstr>PowerPoint Presentation</vt:lpstr>
      <vt:lpstr>PowerPoint Presentation</vt:lpstr>
      <vt:lpstr>The Influence of Developmental Stage: Adolescents, Trauma, &amp; Substance Abuse</vt:lpstr>
      <vt:lpstr>PowerPoint Presentation</vt:lpstr>
      <vt:lpstr>BIG PICTURE … </vt:lpstr>
      <vt:lpstr>BIGGER PICTURE </vt:lpstr>
      <vt:lpstr>Cross Generational Trauma ...  </vt:lpstr>
      <vt:lpstr>Perspective of a parent … </vt:lpstr>
      <vt:lpstr>Cross- Generational Trauma Histories Hendricks (2012) Chapter 12 of Creating Trauma Informed Child Welfare Systems Using Trauma Informed Services to Increase Parental Protective Factors </vt:lpstr>
      <vt:lpstr>Cross-Generational Trauma  Hendricks (2012) Chapter 12 of Creating Trauma Informed Child Welfare Systems Using Trauma Informed Services to Increase Parental Protective Factors </vt:lpstr>
      <vt:lpstr>Cross-Generational Trauma  Hendricks (2012) Chapter 12 of Creating Trauma Informed Child Welfare Systems Using Trauma Informed Services to Increase Parental Protective Factors </vt:lpstr>
      <vt:lpstr>Cross-Generational Trauma  Hendricks (2012) Chapter 12 of Creating Trauma Informed Child Welfare Systems Using Trauma Informed Services to Increase Parental Protective Factors </vt:lpstr>
      <vt:lpstr>Pro-Active Approaches with Parents</vt:lpstr>
      <vt:lpstr>Juvenile Justice  and  Foster Care </vt:lpstr>
      <vt:lpstr>Increased likelihood for Delinquency</vt:lpstr>
      <vt:lpstr>Criminal Assault and Foster Care </vt:lpstr>
      <vt:lpstr>Foster Care Outcomes and Data </vt:lpstr>
      <vt:lpstr>Impact of being in Child Welfare System </vt:lpstr>
      <vt:lpstr>Birth Parent Involvement </vt:lpstr>
      <vt:lpstr>BIG PICTURE </vt:lpstr>
      <vt:lpstr>Trauma and OUR Work </vt:lpstr>
      <vt:lpstr>Is it just about children though … or is it about all of us ???? </vt:lpstr>
      <vt:lpstr>Adverse Childhood Experiences Felitti, V. J., &amp; Anda, R. F. (2010)</vt:lpstr>
      <vt:lpstr>Types of items on ACE</vt:lpstr>
      <vt:lpstr>PowerPoint Presentation</vt:lpstr>
      <vt:lpstr>Importance of Knowing Your “Hand”</vt:lpstr>
      <vt:lpstr>Taking Care of Yourself </vt:lpstr>
      <vt:lpstr>Impact of Working with Victims of Trauma  </vt:lpstr>
      <vt:lpstr>Impact of Chronic Stress  http://www.helpguide.org/mental/stress_signs.htm</vt:lpstr>
      <vt:lpstr>Vicarious Trauma’s Impact Personally (Yassen, 1995)</vt:lpstr>
      <vt:lpstr>Personal Impact … (Yassen, 1995)</vt:lpstr>
      <vt:lpstr>Professional Impact (Yassen, 1995)</vt:lpstr>
      <vt:lpstr>Professional Impact (Yassen, 1995)</vt:lpstr>
      <vt:lpstr>Managing Stress when working with court involved youth </vt:lpstr>
      <vt:lpstr>Perry and Cost of Caring  http://childtraumaacademy.com/cost_of_caring/index.html </vt:lpstr>
      <vt:lpstr>What we know … </vt:lpstr>
      <vt:lpstr>How Do we approach Complex Trauma </vt:lpstr>
      <vt:lpstr>Acknowledgement … Excellent resource for learning … </vt:lpstr>
      <vt:lpstr>Core areas of focus in Complex Trauma Courtois, C. &amp; Ford, J. (2009), Introduction (p.2)</vt:lpstr>
      <vt:lpstr>Phase Oriented Treatment “Gold Standard”</vt:lpstr>
      <vt:lpstr>Phase Oriented Treatment  Courtois, C., Ford, J., &amp; M. Cloitre (2009), pp.90-100  </vt:lpstr>
      <vt:lpstr>Contextual Models of Care Gold, S. (2009) pp.231-235</vt:lpstr>
      <vt:lpstr>Creating a Culture for TIC</vt:lpstr>
      <vt:lpstr>Trans-Diagnostic Features </vt:lpstr>
      <vt:lpstr>PowerPoint Presentation</vt:lpstr>
      <vt:lpstr>Intake versus Assessment </vt:lpstr>
      <vt:lpstr>Stage Oriented Trauma-Informed Screening and Assessment </vt:lpstr>
      <vt:lpstr>Trauma Informed Screens and Assessment Defined</vt:lpstr>
      <vt:lpstr>Universal Precautions</vt:lpstr>
      <vt:lpstr>Trauma Informed Screens and Assessment</vt:lpstr>
      <vt:lpstr>Essential Components of Trauma-Informed Assessment</vt:lpstr>
      <vt:lpstr>Essential Components of Trauma-Informed Assessment Cont</vt:lpstr>
      <vt:lpstr>Essential Components of Trauma-Informed Assessment Cont</vt:lpstr>
      <vt:lpstr>Stage Oriented Trauma-Informed Screening and Assessment</vt:lpstr>
      <vt:lpstr>3 stages of Trauma Assessment</vt:lpstr>
      <vt:lpstr>3 stages of Trauma Assessment</vt:lpstr>
      <vt:lpstr>3 stages of Trauma Assessment</vt:lpstr>
      <vt:lpstr>Trauma-Informed Assessment Considerations</vt:lpstr>
      <vt:lpstr>Trauma-Informed Assessment Considerations</vt:lpstr>
      <vt:lpstr>Chasing Behaviors</vt:lpstr>
      <vt:lpstr>Trauma-Informed Assessment Considerations</vt:lpstr>
      <vt:lpstr>Assessing Adolescent Brain Source: US News &amp; World Report, 2005 </vt:lpstr>
      <vt:lpstr>Resilience Trumps Aces</vt:lpstr>
      <vt:lpstr>Knowing Assessment Tools  to Use</vt:lpstr>
      <vt:lpstr>Clinical Case Presentation </vt:lpstr>
      <vt:lpstr>Allison’s Model of Care </vt:lpstr>
      <vt:lpstr>STEPS … Phase One … Practice</vt:lpstr>
      <vt:lpstr>Skill Sets to Build – Phase 1 </vt:lpstr>
      <vt:lpstr>CAPPD skills </vt:lpstr>
      <vt:lpstr>CAPPD Techniques</vt:lpstr>
      <vt:lpstr>Activities that promote CAPPD</vt:lpstr>
      <vt:lpstr>Selecting Skills that Match Hopes – Phase 1</vt:lpstr>
      <vt:lpstr>Phase Two – Traumatic Stress Reprocessing </vt:lpstr>
      <vt:lpstr>EMDR Eye Movement Desensitization and Reprocessing</vt:lpstr>
      <vt:lpstr>EMDR Eye Movement Desensitization and Reprocessing</vt:lpstr>
      <vt:lpstr>EMDR Eye Movement Desensitization and Reprocessing</vt:lpstr>
      <vt:lpstr>Progressive Counting  Greenwald, R. (2012)</vt:lpstr>
      <vt:lpstr>Phase Three - Reintegration</vt:lpstr>
      <vt:lpstr>Wrap up </vt:lpstr>
      <vt:lpstr>Resilience Trumps Aces</vt:lpstr>
      <vt:lpstr> Trauma and Resiliency  (Protective Factors)    </vt:lpstr>
      <vt:lpstr>Protective Factor Framework </vt:lpstr>
      <vt:lpstr>Post-Traumatic Growth  Tedeschi and Calhoun (1996, 1999, 2006) </vt:lpstr>
      <vt:lpstr>Characteristics of Families who Thrive  Figley and Kiser (2013) Helping Traumatized Families (pg. 39-41)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past,  Trauma Present</dc:title>
  <dc:creator>Allison sampson</dc:creator>
  <cp:lastModifiedBy>authorized  user</cp:lastModifiedBy>
  <cp:revision>124</cp:revision>
  <dcterms:modified xsi:type="dcterms:W3CDTF">2013-05-08T16:54:51Z</dcterms:modified>
</cp:coreProperties>
</file>